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277" r:id="rId3"/>
    <p:sldId id="274" r:id="rId4"/>
    <p:sldId id="275" r:id="rId5"/>
    <p:sldId id="260" r:id="rId6"/>
    <p:sldId id="273" r:id="rId7"/>
    <p:sldId id="258" r:id="rId8"/>
    <p:sldId id="263" r:id="rId9"/>
    <p:sldId id="264" r:id="rId10"/>
    <p:sldId id="265" r:id="rId11"/>
    <p:sldId id="266" r:id="rId12"/>
    <p:sldId id="278" r:id="rId13"/>
    <p:sldId id="272" r:id="rId14"/>
    <p:sldId id="26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276" r:id="rId39"/>
    <p:sldId id="262" r:id="rId40"/>
  </p:sldIdLst>
  <p:sldSz cx="24384000" cy="1574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1pPr>
    <a:lvl2pPr marL="0" marR="0" indent="2286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2pPr>
    <a:lvl3pPr marL="0" marR="0" indent="4572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3pPr>
    <a:lvl4pPr marL="0" marR="0" indent="6858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4pPr>
    <a:lvl5pPr marL="0" marR="0" indent="9144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5pPr>
    <a:lvl6pPr marL="0" marR="0" indent="11430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6pPr>
    <a:lvl7pPr marL="0" marR="0" indent="13716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7pPr>
    <a:lvl8pPr marL="0" marR="0" indent="16002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8pPr>
    <a:lvl9pPr marL="0" marR="0" indent="18288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496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030"/>
    <a:srgbClr val="FF5300"/>
    <a:srgbClr val="FF6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0" autoAdjust="0"/>
  </p:normalViewPr>
  <p:slideViewPr>
    <p:cSldViewPr snapToGrid="0" snapToObjects="1">
      <p:cViewPr varScale="1">
        <p:scale>
          <a:sx n="32" d="100"/>
          <a:sy n="32" d="100"/>
        </p:scale>
        <p:origin x="936" y="102"/>
      </p:cViewPr>
      <p:guideLst>
        <p:guide orient="horz" pos="4960"/>
        <p:guide pos="7680"/>
      </p:guideLst>
    </p:cSldViewPr>
  </p:slideViewPr>
  <p:notesTextViewPr>
    <p:cViewPr>
      <p:scale>
        <a:sx n="1" d="1"/>
        <a:sy n="1" d="1"/>
      </p:scale>
      <p:origin x="0" y="0"/>
    </p:cViewPr>
  </p:notesTextViewPr>
  <p:sorterViewPr>
    <p:cViewPr>
      <p:scale>
        <a:sx n="100" d="100"/>
        <a:sy n="100" d="100"/>
      </p:scale>
      <p:origin x="0" y="-445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4364276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ítulo y subtítulo">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4833937" y="3319859"/>
            <a:ext cx="14716126" cy="4643438"/>
          </a:xfrm>
          <a:prstGeom prst="rect">
            <a:avLst/>
          </a:prstGeom>
        </p:spPr>
        <p:txBody>
          <a:bodyPr anchor="b"/>
          <a:lstStyle/>
          <a:p>
            <a:r>
              <a:t>Texto del título</a:t>
            </a:r>
          </a:p>
        </p:txBody>
      </p:sp>
      <p:sp>
        <p:nvSpPr>
          <p:cNvPr id="12" name="Nivel de texto 1…"/>
          <p:cNvSpPr txBox="1">
            <a:spLocks noGrp="1"/>
          </p:cNvSpPr>
          <p:nvPr>
            <p:ph type="body" sz="quarter" idx="1"/>
          </p:nvPr>
        </p:nvSpPr>
        <p:spPr>
          <a:xfrm>
            <a:off x="4833937" y="8088312"/>
            <a:ext cx="14716126" cy="1589485"/>
          </a:xfrm>
          <a:prstGeom prst="rect">
            <a:avLst/>
          </a:prstGeom>
        </p:spPr>
        <p:txBody>
          <a:bodyPr anchor="t"/>
          <a:lstStyle>
            <a:lvl1pPr marL="0" indent="0" algn="ctr">
              <a:spcBef>
                <a:spcPts val="0"/>
              </a:spcBef>
              <a:buSzTx/>
              <a:buNone/>
              <a:defRPr sz="5800"/>
            </a:lvl1pPr>
            <a:lvl2pPr marL="0" indent="0" algn="ctr">
              <a:spcBef>
                <a:spcPts val="0"/>
              </a:spcBef>
              <a:buSzTx/>
              <a:buNone/>
              <a:defRPr sz="5800"/>
            </a:lvl2pPr>
            <a:lvl3pPr marL="0" indent="0" algn="ctr">
              <a:spcBef>
                <a:spcPts val="0"/>
              </a:spcBef>
              <a:buSzTx/>
              <a:buNone/>
              <a:defRPr sz="5800"/>
            </a:lvl3pPr>
            <a:lvl4pPr marL="0" indent="0" algn="ctr">
              <a:spcBef>
                <a:spcPts val="0"/>
              </a:spcBef>
              <a:buSzTx/>
              <a:buNone/>
              <a:defRPr sz="5800"/>
            </a:lvl4pPr>
            <a:lvl5pPr marL="0" indent="0" algn="ctr">
              <a:spcBef>
                <a:spcPts val="0"/>
              </a:spcBef>
              <a:buSzTx/>
              <a:buNone/>
              <a:defRPr sz="5800"/>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ita">
    <p:spTree>
      <p:nvGrpSpPr>
        <p:cNvPr id="1" name=""/>
        <p:cNvGrpSpPr/>
        <p:nvPr/>
      </p:nvGrpSpPr>
      <p:grpSpPr>
        <a:xfrm>
          <a:off x="0" y="0"/>
          <a:ext cx="0" cy="0"/>
          <a:chOff x="0" y="0"/>
          <a:chExt cx="0" cy="0"/>
        </a:xfrm>
      </p:grpSpPr>
      <p:sp>
        <p:nvSpPr>
          <p:cNvPr id="93" name="– Juan Pérez"/>
          <p:cNvSpPr txBox="1">
            <a:spLocks noGrp="1"/>
          </p:cNvSpPr>
          <p:nvPr>
            <p:ph type="body" sz="quarter" idx="13"/>
          </p:nvPr>
        </p:nvSpPr>
        <p:spPr>
          <a:xfrm>
            <a:off x="4833937" y="9963546"/>
            <a:ext cx="14716126" cy="676175"/>
          </a:xfrm>
          <a:prstGeom prst="rect">
            <a:avLst/>
          </a:prstGeom>
        </p:spPr>
        <p:txBody>
          <a:bodyPr anchor="t">
            <a:spAutoFit/>
          </a:bodyPr>
          <a:lstStyle>
            <a:lvl1pPr marL="0" indent="0" algn="ctr">
              <a:spcBef>
                <a:spcPts val="0"/>
              </a:spcBef>
              <a:buSzTx/>
              <a:buNone/>
              <a:defRPr sz="3600" i="1"/>
            </a:lvl1pPr>
          </a:lstStyle>
          <a:p>
            <a:r>
              <a:t>– Juan Pérez</a:t>
            </a:r>
          </a:p>
        </p:txBody>
      </p:sp>
      <p:sp>
        <p:nvSpPr>
          <p:cNvPr id="94" name="“Escribe una cita aquí”"/>
          <p:cNvSpPr txBox="1">
            <a:spLocks noGrp="1"/>
          </p:cNvSpPr>
          <p:nvPr>
            <p:ph type="body" sz="quarter" idx="14"/>
          </p:nvPr>
        </p:nvSpPr>
        <p:spPr>
          <a:xfrm>
            <a:off x="4833937" y="7035456"/>
            <a:ext cx="14716126" cy="936520"/>
          </a:xfrm>
          <a:prstGeom prst="rect">
            <a:avLst/>
          </a:prstGeom>
        </p:spPr>
        <p:txBody>
          <a:bodyPr>
            <a:spAutoFit/>
          </a:bodyPr>
          <a:lstStyle>
            <a:lvl1pPr marL="0" indent="0" algn="ctr">
              <a:spcBef>
                <a:spcPts val="0"/>
              </a:spcBef>
              <a:buSzTx/>
              <a:buNone/>
              <a:defRPr sz="5200">
                <a:latin typeface="+mn-lt"/>
                <a:ea typeface="+mn-ea"/>
                <a:cs typeface="+mn-cs"/>
                <a:sym typeface="Helvetica Neue Medium"/>
              </a:defRPr>
            </a:lvl1pPr>
          </a:lstStyle>
          <a:p>
            <a:r>
              <a:t>“Escribe una cita aquí” </a:t>
            </a:r>
          </a:p>
        </p:txBody>
      </p:sp>
      <p:sp>
        <p:nvSpPr>
          <p:cNvPr id="9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2" name="Imagen"/>
          <p:cNvSpPr>
            <a:spLocks noGrp="1"/>
          </p:cNvSpPr>
          <p:nvPr>
            <p:ph type="pic" idx="13"/>
          </p:nvPr>
        </p:nvSpPr>
        <p:spPr>
          <a:xfrm>
            <a:off x="3048000" y="1016000"/>
            <a:ext cx="18288000" cy="13716000"/>
          </a:xfrm>
          <a:prstGeom prst="rect">
            <a:avLst/>
          </a:prstGeom>
        </p:spPr>
        <p:txBody>
          <a:bodyPr lIns="91439" tIns="45719" rIns="91439" bIns="45719" anchor="t">
            <a:noAutofit/>
          </a:bodyPr>
          <a:lstStyle/>
          <a:p>
            <a:endParaRPr/>
          </a:p>
        </p:txBody>
      </p:sp>
      <p:sp>
        <p:nvSpPr>
          <p:cNvPr id="10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En blanco">
    <p:spTree>
      <p:nvGrpSpPr>
        <p:cNvPr id="1" name=""/>
        <p:cNvGrpSpPr/>
        <p:nvPr/>
      </p:nvGrpSpPr>
      <p:grpSpPr>
        <a:xfrm>
          <a:off x="0" y="0"/>
          <a:ext cx="0" cy="0"/>
          <a:chOff x="0" y="0"/>
          <a:chExt cx="0" cy="0"/>
        </a:xfrm>
      </p:grpSpPr>
      <p:sp>
        <p:nvSpPr>
          <p:cNvPr id="11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oto (horizontal)">
    <p:spTree>
      <p:nvGrpSpPr>
        <p:cNvPr id="1" name=""/>
        <p:cNvGrpSpPr/>
        <p:nvPr/>
      </p:nvGrpSpPr>
      <p:grpSpPr>
        <a:xfrm>
          <a:off x="0" y="0"/>
          <a:ext cx="0" cy="0"/>
          <a:chOff x="0" y="0"/>
          <a:chExt cx="0" cy="0"/>
        </a:xfrm>
      </p:grpSpPr>
      <p:sp>
        <p:nvSpPr>
          <p:cNvPr id="20" name="Imagen"/>
          <p:cNvSpPr>
            <a:spLocks noGrp="1"/>
          </p:cNvSpPr>
          <p:nvPr>
            <p:ph type="pic" sz="half" idx="13"/>
          </p:nvPr>
        </p:nvSpPr>
        <p:spPr>
          <a:xfrm>
            <a:off x="5325070" y="1962546"/>
            <a:ext cx="13722210" cy="8304611"/>
          </a:xfrm>
          <a:prstGeom prst="rect">
            <a:avLst/>
          </a:prstGeom>
        </p:spPr>
        <p:txBody>
          <a:bodyPr lIns="91439" tIns="45719" rIns="91439" bIns="45719" anchor="t">
            <a:noAutofit/>
          </a:bodyPr>
          <a:lstStyle/>
          <a:p>
            <a:endParaRPr/>
          </a:p>
        </p:txBody>
      </p:sp>
      <p:sp>
        <p:nvSpPr>
          <p:cNvPr id="21" name="Texto del título"/>
          <p:cNvSpPr txBox="1">
            <a:spLocks noGrp="1"/>
          </p:cNvSpPr>
          <p:nvPr>
            <p:ph type="title"/>
          </p:nvPr>
        </p:nvSpPr>
        <p:spPr>
          <a:xfrm>
            <a:off x="4833937" y="10463609"/>
            <a:ext cx="14716126" cy="2000251"/>
          </a:xfrm>
          <a:prstGeom prst="rect">
            <a:avLst/>
          </a:prstGeom>
        </p:spPr>
        <p:txBody>
          <a:bodyPr/>
          <a:lstStyle/>
          <a:p>
            <a:r>
              <a:t>Texto del título</a:t>
            </a:r>
          </a:p>
        </p:txBody>
      </p:sp>
      <p:sp>
        <p:nvSpPr>
          <p:cNvPr id="22" name="Nivel de texto 1…"/>
          <p:cNvSpPr txBox="1">
            <a:spLocks noGrp="1"/>
          </p:cNvSpPr>
          <p:nvPr>
            <p:ph type="body" sz="quarter" idx="1"/>
          </p:nvPr>
        </p:nvSpPr>
        <p:spPr>
          <a:xfrm>
            <a:off x="4833937" y="12481718"/>
            <a:ext cx="14716126" cy="1589486"/>
          </a:xfrm>
          <a:prstGeom prst="rect">
            <a:avLst/>
          </a:prstGeom>
        </p:spPr>
        <p:txBody>
          <a:bodyPr anchor="t"/>
          <a:lstStyle>
            <a:lvl1pPr marL="0" indent="0" algn="ctr">
              <a:spcBef>
                <a:spcPts val="0"/>
              </a:spcBef>
              <a:buSzTx/>
              <a:buNone/>
              <a:defRPr sz="5800"/>
            </a:lvl1pPr>
            <a:lvl2pPr marL="0" indent="0" algn="ctr">
              <a:spcBef>
                <a:spcPts val="0"/>
              </a:spcBef>
              <a:buSzTx/>
              <a:buNone/>
              <a:defRPr sz="5800"/>
            </a:lvl2pPr>
            <a:lvl3pPr marL="0" indent="0" algn="ctr">
              <a:spcBef>
                <a:spcPts val="0"/>
              </a:spcBef>
              <a:buSzTx/>
              <a:buNone/>
              <a:defRPr sz="5800"/>
            </a:lvl3pPr>
            <a:lvl4pPr marL="0" indent="0" algn="ctr">
              <a:spcBef>
                <a:spcPts val="0"/>
              </a:spcBef>
              <a:buSzTx/>
              <a:buNone/>
              <a:defRPr sz="5800"/>
            </a:lvl4pPr>
            <a:lvl5pPr marL="0" indent="0" algn="ctr">
              <a:spcBef>
                <a:spcPts val="0"/>
              </a:spcBef>
              <a:buSzTx/>
              <a:buNone/>
              <a:defRPr sz="5800"/>
            </a:lvl5pPr>
          </a:lstStyle>
          <a:p>
            <a:r>
              <a:t>Nivel de texto 1</a:t>
            </a:r>
          </a:p>
          <a:p>
            <a:pPr lvl="1"/>
            <a:r>
              <a:t>Nivel de texto 2</a:t>
            </a:r>
          </a:p>
          <a:p>
            <a:pPr lvl="2"/>
            <a:r>
              <a:t>Nivel de texto 3</a:t>
            </a:r>
          </a:p>
          <a:p>
            <a:pPr lvl="3"/>
            <a:r>
              <a:t>Nivel de texto 4</a:t>
            </a:r>
          </a:p>
          <a:p>
            <a:pPr lvl="4"/>
            <a:r>
              <a:t>Nivel de texto 5</a:t>
            </a:r>
          </a:p>
        </p:txBody>
      </p:sp>
      <p:sp>
        <p:nvSpPr>
          <p:cNvPr id="2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ítulo (centro)">
    <p:spTree>
      <p:nvGrpSpPr>
        <p:cNvPr id="1" name=""/>
        <p:cNvGrpSpPr/>
        <p:nvPr/>
      </p:nvGrpSpPr>
      <p:grpSpPr>
        <a:xfrm>
          <a:off x="0" y="0"/>
          <a:ext cx="0" cy="0"/>
          <a:chOff x="0" y="0"/>
          <a:chExt cx="0" cy="0"/>
        </a:xfrm>
      </p:grpSpPr>
      <p:sp>
        <p:nvSpPr>
          <p:cNvPr id="30" name="Texto del título"/>
          <p:cNvSpPr txBox="1">
            <a:spLocks noGrp="1"/>
          </p:cNvSpPr>
          <p:nvPr>
            <p:ph type="title"/>
          </p:nvPr>
        </p:nvSpPr>
        <p:spPr>
          <a:xfrm>
            <a:off x="4833937" y="5552281"/>
            <a:ext cx="14716126" cy="4643438"/>
          </a:xfrm>
          <a:prstGeom prst="rect">
            <a:avLst/>
          </a:prstGeom>
        </p:spPr>
        <p:txBody>
          <a:bodyPr/>
          <a:lstStyle/>
          <a:p>
            <a:r>
              <a:t>Texto del título</a:t>
            </a:r>
          </a:p>
        </p:txBody>
      </p:sp>
      <p:sp>
        <p:nvSpPr>
          <p:cNvPr id="3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Foto (vertical)">
    <p:spTree>
      <p:nvGrpSpPr>
        <p:cNvPr id="1" name=""/>
        <p:cNvGrpSpPr/>
        <p:nvPr/>
      </p:nvGrpSpPr>
      <p:grpSpPr>
        <a:xfrm>
          <a:off x="0" y="0"/>
          <a:ext cx="0" cy="0"/>
          <a:chOff x="0" y="0"/>
          <a:chExt cx="0" cy="0"/>
        </a:xfrm>
      </p:grpSpPr>
      <p:sp>
        <p:nvSpPr>
          <p:cNvPr id="38" name="Imagen"/>
          <p:cNvSpPr>
            <a:spLocks noGrp="1"/>
          </p:cNvSpPr>
          <p:nvPr>
            <p:ph type="pic" sz="half" idx="13"/>
          </p:nvPr>
        </p:nvSpPr>
        <p:spPr>
          <a:xfrm>
            <a:off x="12495609" y="1914481"/>
            <a:ext cx="7500939" cy="11555016"/>
          </a:xfrm>
          <a:prstGeom prst="rect">
            <a:avLst/>
          </a:prstGeom>
        </p:spPr>
        <p:txBody>
          <a:bodyPr lIns="91439" tIns="45719" rIns="91439" bIns="45719" anchor="t">
            <a:noAutofit/>
          </a:bodyPr>
          <a:lstStyle/>
          <a:p>
            <a:endParaRPr/>
          </a:p>
        </p:txBody>
      </p:sp>
      <p:sp>
        <p:nvSpPr>
          <p:cNvPr id="39" name="Texto del título"/>
          <p:cNvSpPr txBox="1">
            <a:spLocks noGrp="1"/>
          </p:cNvSpPr>
          <p:nvPr>
            <p:ph type="title"/>
          </p:nvPr>
        </p:nvSpPr>
        <p:spPr>
          <a:xfrm>
            <a:off x="4387453" y="1908968"/>
            <a:ext cx="7500938" cy="5607845"/>
          </a:xfrm>
          <a:prstGeom prst="rect">
            <a:avLst/>
          </a:prstGeom>
        </p:spPr>
        <p:txBody>
          <a:bodyPr anchor="b"/>
          <a:lstStyle>
            <a:lvl1pPr>
              <a:defRPr sz="9600"/>
            </a:lvl1pPr>
          </a:lstStyle>
          <a:p>
            <a:r>
              <a:t>Texto del título</a:t>
            </a:r>
          </a:p>
        </p:txBody>
      </p:sp>
      <p:sp>
        <p:nvSpPr>
          <p:cNvPr id="40" name="Nivel de texto 1…"/>
          <p:cNvSpPr txBox="1">
            <a:spLocks noGrp="1"/>
          </p:cNvSpPr>
          <p:nvPr>
            <p:ph type="body" sz="quarter" idx="1"/>
          </p:nvPr>
        </p:nvSpPr>
        <p:spPr>
          <a:xfrm>
            <a:off x="4387453" y="7659687"/>
            <a:ext cx="7500938" cy="5786438"/>
          </a:xfrm>
          <a:prstGeom prst="rect">
            <a:avLst/>
          </a:prstGeom>
        </p:spPr>
        <p:txBody>
          <a:bodyPr anchor="t"/>
          <a:lstStyle>
            <a:lvl1pPr marL="0" indent="0" algn="ctr">
              <a:spcBef>
                <a:spcPts val="0"/>
              </a:spcBef>
              <a:buSzTx/>
              <a:buNone/>
              <a:defRPr sz="5800"/>
            </a:lvl1pPr>
            <a:lvl2pPr marL="0" indent="0" algn="ctr">
              <a:spcBef>
                <a:spcPts val="0"/>
              </a:spcBef>
              <a:buSzTx/>
              <a:buNone/>
              <a:defRPr sz="5800"/>
            </a:lvl2pPr>
            <a:lvl3pPr marL="0" indent="0" algn="ctr">
              <a:spcBef>
                <a:spcPts val="0"/>
              </a:spcBef>
              <a:buSzTx/>
              <a:buNone/>
              <a:defRPr sz="5800"/>
            </a:lvl3pPr>
            <a:lvl4pPr marL="0" indent="0" algn="ctr">
              <a:spcBef>
                <a:spcPts val="0"/>
              </a:spcBef>
              <a:buSzTx/>
              <a:buNone/>
              <a:defRPr sz="5800"/>
            </a:lvl4pPr>
            <a:lvl5pPr marL="0" indent="0" algn="ctr">
              <a:spcBef>
                <a:spcPts val="0"/>
              </a:spcBef>
              <a:buSzTx/>
              <a:buNone/>
              <a:defRPr sz="5800"/>
            </a:lvl5pPr>
          </a:lstStyle>
          <a:p>
            <a:r>
              <a:t>Nivel de texto 1</a:t>
            </a:r>
          </a:p>
          <a:p>
            <a:pPr lvl="1"/>
            <a:r>
              <a:t>Nivel de texto 2</a:t>
            </a:r>
          </a:p>
          <a:p>
            <a:pPr lvl="2"/>
            <a:r>
              <a:t>Nivel de texto 3</a:t>
            </a:r>
          </a:p>
          <a:p>
            <a:pPr lvl="3"/>
            <a:r>
              <a:t>Nivel de texto 4</a:t>
            </a:r>
          </a:p>
          <a:p>
            <a:pPr lvl="4"/>
            <a:r>
              <a:t>Nivel de texto 5</a:t>
            </a:r>
          </a:p>
        </p:txBody>
      </p:sp>
      <p:sp>
        <p:nvSpPr>
          <p:cNvPr id="4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ítulo (arriba)">
    <p:spTree>
      <p:nvGrpSpPr>
        <p:cNvPr id="1" name=""/>
        <p:cNvGrpSpPr/>
        <p:nvPr/>
      </p:nvGrpSpPr>
      <p:grpSpPr>
        <a:xfrm>
          <a:off x="0" y="0"/>
          <a:ext cx="0" cy="0"/>
          <a:chOff x="0" y="0"/>
          <a:chExt cx="0" cy="0"/>
        </a:xfrm>
      </p:grpSpPr>
      <p:sp>
        <p:nvSpPr>
          <p:cNvPr id="48" name="Texto del título"/>
          <p:cNvSpPr txBox="1">
            <a:spLocks noGrp="1"/>
          </p:cNvSpPr>
          <p:nvPr>
            <p:ph type="title"/>
          </p:nvPr>
        </p:nvSpPr>
        <p:spPr>
          <a:prstGeom prst="rect">
            <a:avLst/>
          </a:prstGeom>
        </p:spPr>
        <p:txBody>
          <a:bodyPr/>
          <a:lstStyle/>
          <a:p>
            <a:r>
              <a:t>Texto del título</a:t>
            </a:r>
          </a:p>
        </p:txBody>
      </p:sp>
      <p:sp>
        <p:nvSpPr>
          <p:cNvPr id="49"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ítulo y viñetas">
    <p:spTree>
      <p:nvGrpSpPr>
        <p:cNvPr id="1" name=""/>
        <p:cNvGrpSpPr/>
        <p:nvPr/>
      </p:nvGrpSpPr>
      <p:grpSpPr>
        <a:xfrm>
          <a:off x="0" y="0"/>
          <a:ext cx="0" cy="0"/>
          <a:chOff x="0" y="0"/>
          <a:chExt cx="0" cy="0"/>
        </a:xfrm>
      </p:grpSpPr>
      <p:sp>
        <p:nvSpPr>
          <p:cNvPr id="56" name="Texto del título"/>
          <p:cNvSpPr txBox="1">
            <a:spLocks noGrp="1"/>
          </p:cNvSpPr>
          <p:nvPr>
            <p:ph type="title"/>
          </p:nvPr>
        </p:nvSpPr>
        <p:spPr>
          <a:prstGeom prst="rect">
            <a:avLst/>
          </a:prstGeom>
        </p:spPr>
        <p:txBody>
          <a:bodyPr/>
          <a:lstStyle/>
          <a:p>
            <a:r>
              <a:t>Texto del título</a:t>
            </a:r>
          </a:p>
        </p:txBody>
      </p:sp>
      <p:sp>
        <p:nvSpPr>
          <p:cNvPr id="57" name="Nivel de texto 1…"/>
          <p:cNvSpPr txBox="1">
            <a:spLocks noGrp="1"/>
          </p:cNvSpPr>
          <p:nvPr>
            <p:ph type="body" sz="half" idx="1"/>
          </p:nvPr>
        </p:nvSpPr>
        <p:spPr>
          <a:xfrm>
            <a:off x="4387453" y="4659312"/>
            <a:ext cx="15609094" cy="8840392"/>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5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ítulo, viñetas y foto">
    <p:spTree>
      <p:nvGrpSpPr>
        <p:cNvPr id="1" name=""/>
        <p:cNvGrpSpPr/>
        <p:nvPr/>
      </p:nvGrpSpPr>
      <p:grpSpPr>
        <a:xfrm>
          <a:off x="0" y="0"/>
          <a:ext cx="0" cy="0"/>
          <a:chOff x="0" y="0"/>
          <a:chExt cx="0" cy="0"/>
        </a:xfrm>
      </p:grpSpPr>
      <p:sp>
        <p:nvSpPr>
          <p:cNvPr id="65" name="Imagen"/>
          <p:cNvSpPr>
            <a:spLocks noGrp="1"/>
          </p:cNvSpPr>
          <p:nvPr>
            <p:ph type="pic" sz="quarter" idx="13"/>
          </p:nvPr>
        </p:nvSpPr>
        <p:spPr>
          <a:xfrm>
            <a:off x="12495609" y="4659312"/>
            <a:ext cx="7500938" cy="8840392"/>
          </a:xfrm>
          <a:prstGeom prst="rect">
            <a:avLst/>
          </a:prstGeom>
        </p:spPr>
        <p:txBody>
          <a:bodyPr lIns="91439" tIns="45719" rIns="91439" bIns="45719" anchor="t">
            <a:noAutofit/>
          </a:bodyPr>
          <a:lstStyle/>
          <a:p>
            <a:endParaRPr/>
          </a:p>
        </p:txBody>
      </p:sp>
      <p:sp>
        <p:nvSpPr>
          <p:cNvPr id="66" name="Texto del título"/>
          <p:cNvSpPr txBox="1">
            <a:spLocks noGrp="1"/>
          </p:cNvSpPr>
          <p:nvPr>
            <p:ph type="title"/>
          </p:nvPr>
        </p:nvSpPr>
        <p:spPr>
          <a:prstGeom prst="rect">
            <a:avLst/>
          </a:prstGeom>
        </p:spPr>
        <p:txBody>
          <a:bodyPr/>
          <a:lstStyle/>
          <a:p>
            <a:r>
              <a:t>Texto del título</a:t>
            </a:r>
          </a:p>
        </p:txBody>
      </p:sp>
      <p:sp>
        <p:nvSpPr>
          <p:cNvPr id="67" name="Nivel de texto 1…"/>
          <p:cNvSpPr txBox="1">
            <a:spLocks noGrp="1"/>
          </p:cNvSpPr>
          <p:nvPr>
            <p:ph type="body" sz="quarter" idx="1"/>
          </p:nvPr>
        </p:nvSpPr>
        <p:spPr>
          <a:xfrm>
            <a:off x="4387453" y="4659312"/>
            <a:ext cx="7500938" cy="8840392"/>
          </a:xfrm>
          <a:prstGeom prst="rect">
            <a:avLst/>
          </a:prstGeom>
        </p:spPr>
        <p:txBody>
          <a:bodyPr/>
          <a:lstStyle>
            <a:lvl1pPr marL="514350" indent="-514350">
              <a:spcBef>
                <a:spcPts val="5100"/>
              </a:spcBef>
              <a:defRPr sz="4200"/>
            </a:lvl1pPr>
            <a:lvl2pPr marL="857250" indent="-514350">
              <a:spcBef>
                <a:spcPts val="5100"/>
              </a:spcBef>
              <a:defRPr sz="4200"/>
            </a:lvl2pPr>
            <a:lvl3pPr marL="1200150" indent="-514350">
              <a:spcBef>
                <a:spcPts val="5100"/>
              </a:spcBef>
              <a:defRPr sz="4200"/>
            </a:lvl3pPr>
            <a:lvl4pPr marL="1543050" indent="-514350">
              <a:spcBef>
                <a:spcPts val="5100"/>
              </a:spcBef>
              <a:defRPr sz="4200"/>
            </a:lvl4pPr>
            <a:lvl5pPr marL="1885950" indent="-514350">
              <a:spcBef>
                <a:spcPts val="5100"/>
              </a:spcBef>
              <a:defRPr sz="4200"/>
            </a:lvl5pPr>
          </a:lstStyle>
          <a:p>
            <a:r>
              <a:t>Nivel de texto 1</a:t>
            </a:r>
          </a:p>
          <a:p>
            <a:pPr lvl="1"/>
            <a:r>
              <a:t>Nivel de texto 2</a:t>
            </a:r>
          </a:p>
          <a:p>
            <a:pPr lvl="2"/>
            <a:r>
              <a:t>Nivel de texto 3</a:t>
            </a:r>
          </a:p>
          <a:p>
            <a:pPr lvl="3"/>
            <a:r>
              <a:t>Nivel de texto 4</a:t>
            </a:r>
          </a:p>
          <a:p>
            <a:pPr lvl="4"/>
            <a:r>
              <a:t>Nivel de texto 5</a:t>
            </a:r>
          </a:p>
        </p:txBody>
      </p:sp>
      <p:sp>
        <p:nvSpPr>
          <p:cNvPr id="6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Viñetas">
    <p:spTree>
      <p:nvGrpSpPr>
        <p:cNvPr id="1" name=""/>
        <p:cNvGrpSpPr/>
        <p:nvPr/>
      </p:nvGrpSpPr>
      <p:grpSpPr>
        <a:xfrm>
          <a:off x="0" y="0"/>
          <a:ext cx="0" cy="0"/>
          <a:chOff x="0" y="0"/>
          <a:chExt cx="0" cy="0"/>
        </a:xfrm>
      </p:grpSpPr>
      <p:sp>
        <p:nvSpPr>
          <p:cNvPr id="75" name="Nivel de texto 1…"/>
          <p:cNvSpPr txBox="1">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3 fotos">
    <p:spTree>
      <p:nvGrpSpPr>
        <p:cNvPr id="1" name=""/>
        <p:cNvGrpSpPr/>
        <p:nvPr/>
      </p:nvGrpSpPr>
      <p:grpSpPr>
        <a:xfrm>
          <a:off x="0" y="0"/>
          <a:ext cx="0" cy="0"/>
          <a:chOff x="0" y="0"/>
          <a:chExt cx="0" cy="0"/>
        </a:xfrm>
      </p:grpSpPr>
      <p:sp>
        <p:nvSpPr>
          <p:cNvPr id="83" name="Imagen"/>
          <p:cNvSpPr>
            <a:spLocks noGrp="1"/>
          </p:cNvSpPr>
          <p:nvPr>
            <p:ph type="pic" sz="quarter" idx="13"/>
          </p:nvPr>
        </p:nvSpPr>
        <p:spPr>
          <a:xfrm>
            <a:off x="12513468" y="7999015"/>
            <a:ext cx="7500939" cy="5482829"/>
          </a:xfrm>
          <a:prstGeom prst="rect">
            <a:avLst/>
          </a:prstGeom>
        </p:spPr>
        <p:txBody>
          <a:bodyPr lIns="91439" tIns="45719" rIns="91439" bIns="45719" anchor="t">
            <a:noAutofit/>
          </a:bodyPr>
          <a:lstStyle/>
          <a:p>
            <a:endParaRPr/>
          </a:p>
        </p:txBody>
      </p:sp>
      <p:sp>
        <p:nvSpPr>
          <p:cNvPr id="84" name="Imagen"/>
          <p:cNvSpPr>
            <a:spLocks noGrp="1"/>
          </p:cNvSpPr>
          <p:nvPr>
            <p:ph type="pic" sz="quarter" idx="14"/>
          </p:nvPr>
        </p:nvSpPr>
        <p:spPr>
          <a:xfrm>
            <a:off x="12513468" y="1908968"/>
            <a:ext cx="7500939" cy="5482829"/>
          </a:xfrm>
          <a:prstGeom prst="rect">
            <a:avLst/>
          </a:prstGeom>
        </p:spPr>
        <p:txBody>
          <a:bodyPr lIns="91439" tIns="45719" rIns="91439" bIns="45719" anchor="t">
            <a:noAutofit/>
          </a:bodyPr>
          <a:lstStyle/>
          <a:p>
            <a:endParaRPr/>
          </a:p>
        </p:txBody>
      </p:sp>
      <p:sp>
        <p:nvSpPr>
          <p:cNvPr id="85" name="Imagen"/>
          <p:cNvSpPr>
            <a:spLocks noGrp="1"/>
          </p:cNvSpPr>
          <p:nvPr>
            <p:ph type="pic" sz="half" idx="15"/>
          </p:nvPr>
        </p:nvSpPr>
        <p:spPr>
          <a:xfrm>
            <a:off x="4387453" y="1908968"/>
            <a:ext cx="7500938" cy="11572876"/>
          </a:xfrm>
          <a:prstGeom prst="rect">
            <a:avLst/>
          </a:prstGeom>
        </p:spPr>
        <p:txBody>
          <a:bodyPr lIns="91439" tIns="45719" rIns="91439" bIns="45719" anchor="t">
            <a:noAutofit/>
          </a:bodyPr>
          <a:lstStyle/>
          <a:p>
            <a:endParaRPr/>
          </a:p>
        </p:txBody>
      </p:sp>
      <p:sp>
        <p:nvSpPr>
          <p:cNvPr id="8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Nivel de texto 1…"/>
          <p:cNvSpPr txBox="1">
            <a:spLocks noGrp="1"/>
          </p:cNvSpPr>
          <p:nvPr>
            <p:ph type="body" idx="1"/>
          </p:nvPr>
        </p:nvSpPr>
        <p:spPr>
          <a:xfrm>
            <a:off x="4387453" y="2801937"/>
            <a:ext cx="15609094" cy="1014412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Nivel de texto 1</a:t>
            </a:r>
          </a:p>
          <a:p>
            <a:pPr lvl="1"/>
            <a:r>
              <a:t>Nivel de texto 2</a:t>
            </a:r>
          </a:p>
          <a:p>
            <a:pPr lvl="2"/>
            <a:r>
              <a:t>Nivel de texto 3</a:t>
            </a:r>
          </a:p>
          <a:p>
            <a:pPr lvl="3"/>
            <a:r>
              <a:t>Nivel de texto 4</a:t>
            </a:r>
          </a:p>
          <a:p>
            <a:pPr lvl="4"/>
            <a:r>
              <a:t>Nivel de texto 5</a:t>
            </a:r>
          </a:p>
        </p:txBody>
      </p:sp>
      <p:sp>
        <p:nvSpPr>
          <p:cNvPr id="3" name="Texto del título"/>
          <p:cNvSpPr txBox="1">
            <a:spLocks noGrp="1"/>
          </p:cNvSpPr>
          <p:nvPr>
            <p:ph type="title"/>
          </p:nvPr>
        </p:nvSpPr>
        <p:spPr>
          <a:xfrm>
            <a:off x="4387453" y="1373187"/>
            <a:ext cx="15609094" cy="3036095"/>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Texto del título</a:t>
            </a:r>
          </a:p>
        </p:txBody>
      </p:sp>
      <p:sp>
        <p:nvSpPr>
          <p:cNvPr id="4" name="Número de diapositiva"/>
          <p:cNvSpPr txBox="1">
            <a:spLocks noGrp="1"/>
          </p:cNvSpPr>
          <p:nvPr>
            <p:ph type="sldNum" sz="quarter" idx="2"/>
          </p:nvPr>
        </p:nvSpPr>
        <p:spPr>
          <a:xfrm>
            <a:off x="11939981" y="14089062"/>
            <a:ext cx="494513" cy="502335"/>
          </a:xfrm>
          <a:prstGeom prst="rect">
            <a:avLst/>
          </a:prstGeom>
          <a:ln w="12700">
            <a:miter lim="400000"/>
          </a:ln>
        </p:spPr>
        <p:txBody>
          <a:bodyPr wrap="none" lIns="71437" tIns="71437" rIns="71437" bIns="71437">
            <a:spAutoFit/>
          </a:bodyPr>
          <a:lstStyle>
            <a:lvl1pPr>
              <a:defRPr sz="2400" b="0">
                <a:latin typeface="Helvetica Neue Light"/>
                <a:ea typeface="Helvetica Neue Light"/>
                <a:cs typeface="Helvetica Neue Light"/>
                <a:sym typeface="Helvetica Neue Light"/>
              </a:defRPr>
            </a:lvl1pPr>
          </a:lstStyle>
          <a:p>
            <a:fld id="{86CB4B4D-7CA3-9044-876B-883B54F8677D}" type="slidenum">
              <a:t>‹Nº›</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1pPr>
      <a:lvl2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2pPr>
      <a:lvl3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3pPr>
      <a:lvl4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4pPr>
      <a:lvl5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5pPr>
      <a:lvl6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6pPr>
      <a:lvl7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7pPr>
      <a:lvl8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8pPr>
      <a:lvl9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9pPr>
    </p:titleStyle>
    <p:bodyStyle>
      <a:lvl1pPr marL="694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1pPr>
      <a:lvl2pPr marL="1139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2pPr>
      <a:lvl3pPr marL="1583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3pPr>
      <a:lvl4pPr marL="2028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4pPr>
      <a:lvl5pPr marL="2472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5pPr>
      <a:lvl6pPr marL="2917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6pPr>
      <a:lvl7pPr marL="3361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7pPr>
      <a:lvl8pPr marL="3806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8pPr>
      <a:lvl9pPr marL="4250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9pPr>
    </p:bodyStyle>
    <p:otherStyle>
      <a:lvl1pPr marL="0" marR="0" indent="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19" name="Título…"/>
          <p:cNvSpPr txBox="1"/>
          <p:nvPr/>
        </p:nvSpPr>
        <p:spPr>
          <a:xfrm>
            <a:off x="12348687" y="2067284"/>
            <a:ext cx="10263185" cy="2235201"/>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rmAutofit/>
          </a:bodyPr>
          <a:lstStyle/>
          <a:p>
            <a:r>
              <a:rPr lang="es-ES" sz="6600" dirty="0">
                <a:solidFill>
                  <a:schemeClr val="bg1"/>
                </a:solidFill>
                <a:latin typeface="Times New Roman" panose="02020603050405020304" pitchFamily="18" charset="0"/>
                <a:cs typeface="Times New Roman" panose="02020603050405020304" pitchFamily="18" charset="0"/>
              </a:rPr>
              <a:t>Módulo ViveRegistro</a:t>
            </a:r>
            <a:endParaRPr lang="es-CO" sz="6600" dirty="0">
              <a:solidFill>
                <a:schemeClr val="bg1"/>
              </a:solidFill>
            </a:endParaRPr>
          </a:p>
        </p:txBody>
      </p:sp>
      <p:sp>
        <p:nvSpPr>
          <p:cNvPr id="3" name="CuadroTexto 2"/>
          <p:cNvSpPr txBox="1"/>
          <p:nvPr/>
        </p:nvSpPr>
        <p:spPr>
          <a:xfrm>
            <a:off x="2882502" y="8449423"/>
            <a:ext cx="10467737" cy="4576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943239" rtl="0" fontAlgn="auto" latinLnBrk="0" hangingPunct="0">
              <a:lnSpc>
                <a:spcPct val="100000"/>
              </a:lnSpc>
              <a:spcBef>
                <a:spcPts val="0"/>
              </a:spcBef>
              <a:spcAft>
                <a:spcPts val="0"/>
              </a:spcAft>
              <a:buClrTx/>
              <a:buSzTx/>
              <a:buFontTx/>
              <a:buNone/>
              <a:tabLst/>
            </a:pPr>
            <a:r>
              <a:rPr kumimoji="0" lang="es-CO" b="1"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Helvetica Neue"/>
              </a:rPr>
              <a:t>Servicio Nacional de Aprendizaje SENA</a:t>
            </a:r>
          </a:p>
          <a:p>
            <a:pPr marL="0" marR="0" indent="0" algn="l" defTabSz="943239" rtl="0" fontAlgn="auto" latinLnBrk="0" hangingPunct="0">
              <a:lnSpc>
                <a:spcPct val="100000"/>
              </a:lnSpc>
              <a:spcBef>
                <a:spcPts val="0"/>
              </a:spcBef>
              <a:spcAft>
                <a:spcPts val="0"/>
              </a:spcAft>
              <a:buClrTx/>
              <a:buSzTx/>
              <a:buFontTx/>
              <a:buNone/>
              <a:tabLst/>
            </a:pPr>
            <a:r>
              <a:rPr kumimoji="0" lang="es-CO" b="1"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Helvetica Neue"/>
              </a:rPr>
              <a:t>Aprendices:</a:t>
            </a:r>
          </a:p>
          <a:p>
            <a:pPr marL="0" marR="0" indent="0" algn="l" defTabSz="943239" rtl="0" fontAlgn="auto" latinLnBrk="0" hangingPunct="0">
              <a:lnSpc>
                <a:spcPct val="100000"/>
              </a:lnSpc>
              <a:spcBef>
                <a:spcPts val="0"/>
              </a:spcBef>
              <a:spcAft>
                <a:spcPts val="0"/>
              </a:spcAft>
              <a:buClrTx/>
              <a:buSzTx/>
              <a:buFontTx/>
              <a:buNone/>
              <a:tabLst/>
            </a:pPr>
            <a:r>
              <a:rPr lang="es-CO" b="0" dirty="0">
                <a:solidFill>
                  <a:schemeClr val="bg1"/>
                </a:solidFill>
                <a:latin typeface="Times New Roman" panose="02020603050405020304" pitchFamily="18" charset="0"/>
                <a:cs typeface="Times New Roman" panose="02020603050405020304" pitchFamily="18" charset="0"/>
              </a:rPr>
              <a:t>Alejandro Buitrago Varón</a:t>
            </a:r>
          </a:p>
          <a:p>
            <a:pPr marL="0" marR="0" indent="0" algn="l" defTabSz="943239" rtl="0" fontAlgn="auto" latinLnBrk="0" hangingPunct="0">
              <a:lnSpc>
                <a:spcPct val="100000"/>
              </a:lnSpc>
              <a:spcBef>
                <a:spcPts val="0"/>
              </a:spcBef>
              <a:spcAft>
                <a:spcPts val="0"/>
              </a:spcAft>
              <a:buClrTx/>
              <a:buSzTx/>
              <a:buFontTx/>
              <a:buNone/>
              <a:tabLst/>
            </a:pPr>
            <a:r>
              <a:rPr kumimoji="0" lang="es-CO"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Helvetica Neue"/>
              </a:rPr>
              <a:t>Yeison</a:t>
            </a:r>
            <a:r>
              <a:rPr kumimoji="0" lang="es-CO" b="0" i="0" u="none" strike="noStrike" cap="none" spc="0" normalizeH="0" dirty="0">
                <a:ln>
                  <a:noFill/>
                </a:ln>
                <a:solidFill>
                  <a:schemeClr val="bg1"/>
                </a:solidFill>
                <a:effectLst/>
                <a:uFillTx/>
                <a:latin typeface="Times New Roman" panose="02020603050405020304" pitchFamily="18" charset="0"/>
                <a:cs typeface="Times New Roman" panose="02020603050405020304" pitchFamily="18" charset="0"/>
                <a:sym typeface="Helvetica Neue"/>
              </a:rPr>
              <a:t> Alejandro </a:t>
            </a:r>
            <a:r>
              <a:rPr lang="es-CO" b="0" dirty="0">
                <a:solidFill>
                  <a:schemeClr val="bg1"/>
                </a:solidFill>
                <a:latin typeface="Times New Roman" panose="02020603050405020304" pitchFamily="18" charset="0"/>
                <a:cs typeface="Times New Roman" panose="02020603050405020304" pitchFamily="18" charset="0"/>
              </a:rPr>
              <a:t>S</a:t>
            </a:r>
            <a:r>
              <a:rPr kumimoji="0" lang="es-CO" b="0" i="0" u="none" strike="noStrike" cap="none" spc="0" normalizeH="0" dirty="0">
                <a:ln>
                  <a:noFill/>
                </a:ln>
                <a:solidFill>
                  <a:schemeClr val="bg1"/>
                </a:solidFill>
                <a:effectLst/>
                <a:uFillTx/>
                <a:latin typeface="Times New Roman" panose="02020603050405020304" pitchFamily="18" charset="0"/>
                <a:cs typeface="Times New Roman" panose="02020603050405020304" pitchFamily="18" charset="0"/>
                <a:sym typeface="Helvetica Neue"/>
              </a:rPr>
              <a:t>oto Gallego</a:t>
            </a:r>
          </a:p>
          <a:p>
            <a:pPr marL="0" marR="0" indent="0" algn="l" defTabSz="943239" rtl="0" fontAlgn="auto" latinLnBrk="0" hangingPunct="0">
              <a:lnSpc>
                <a:spcPct val="100000"/>
              </a:lnSpc>
              <a:spcBef>
                <a:spcPts val="0"/>
              </a:spcBef>
              <a:spcAft>
                <a:spcPts val="0"/>
              </a:spcAft>
              <a:buClrTx/>
              <a:buSzTx/>
              <a:buFontTx/>
              <a:buNone/>
              <a:tabLst/>
            </a:pPr>
            <a:r>
              <a:rPr lang="es-CO" baseline="0" dirty="0">
                <a:solidFill>
                  <a:schemeClr val="bg1"/>
                </a:solidFill>
                <a:latin typeface="Times New Roman" panose="02020603050405020304" pitchFamily="18" charset="0"/>
                <a:cs typeface="Times New Roman" panose="02020603050405020304" pitchFamily="18" charset="0"/>
              </a:rPr>
              <a:t>Numero</a:t>
            </a:r>
            <a:r>
              <a:rPr lang="es-CO" dirty="0">
                <a:solidFill>
                  <a:schemeClr val="bg1"/>
                </a:solidFill>
                <a:latin typeface="Times New Roman" panose="02020603050405020304" pitchFamily="18" charset="0"/>
                <a:cs typeface="Times New Roman" panose="02020603050405020304" pitchFamily="18" charset="0"/>
              </a:rPr>
              <a:t> de ficha: </a:t>
            </a:r>
            <a:r>
              <a:rPr lang="es-CO" b="0" dirty="0" smtClean="0">
                <a:solidFill>
                  <a:schemeClr val="bg1"/>
                </a:solidFill>
                <a:latin typeface="Times New Roman" panose="02020603050405020304" pitchFamily="18" charset="0"/>
                <a:cs typeface="Times New Roman" panose="02020603050405020304" pitchFamily="18" charset="0"/>
              </a:rPr>
              <a:t>2061277</a:t>
            </a:r>
            <a:endParaRPr lang="es-CO" b="0" dirty="0">
              <a:solidFill>
                <a:schemeClr val="bg1"/>
              </a:solidFill>
              <a:latin typeface="Times New Roman" panose="02020603050405020304" pitchFamily="18" charset="0"/>
              <a:cs typeface="Times New Roman" panose="02020603050405020304" pitchFamily="18" charset="0"/>
            </a:endParaRPr>
          </a:p>
          <a:p>
            <a:pPr algn="l"/>
            <a:r>
              <a:rPr lang="es-ES" dirty="0">
                <a:solidFill>
                  <a:schemeClr val="bg1"/>
                </a:solidFill>
                <a:latin typeface="Times New Roman" panose="02020603050405020304" pitchFamily="18" charset="0"/>
                <a:cs typeface="Times New Roman" panose="02020603050405020304" pitchFamily="18" charset="0"/>
              </a:rPr>
              <a:t>Medellín-Antioquia</a:t>
            </a:r>
            <a:endParaRPr lang="es-CO" dirty="0">
              <a:solidFill>
                <a:schemeClr val="bg1"/>
              </a:solidFill>
              <a:latin typeface="Times New Roman" panose="02020603050405020304" pitchFamily="18" charset="0"/>
              <a:cs typeface="Times New Roman" panose="02020603050405020304" pitchFamily="18" charset="0"/>
            </a:endParaRPr>
          </a:p>
          <a:p>
            <a:pPr algn="l"/>
            <a:r>
              <a:rPr lang="es-ES" dirty="0">
                <a:solidFill>
                  <a:schemeClr val="bg1"/>
                </a:solidFill>
                <a:latin typeface="Times New Roman" panose="02020603050405020304" pitchFamily="18" charset="0"/>
                <a:cs typeface="Times New Roman" panose="02020603050405020304" pitchFamily="18" charset="0"/>
              </a:rPr>
              <a:t>2020 </a:t>
            </a:r>
            <a:endParaRPr lang="es-CO" b="0" dirty="0">
              <a:solidFill>
                <a:schemeClr val="bg1"/>
              </a:solidFill>
              <a:latin typeface="Times New Roman" panose="02020603050405020304" pitchFamily="18" charset="0"/>
              <a:cs typeface="Times New Roman" panose="02020603050405020304" pitchFamily="18" charset="0"/>
            </a:endParaRPr>
          </a:p>
          <a:p>
            <a:pPr marL="0" marR="0" indent="0" algn="l" defTabSz="943239" rtl="0" fontAlgn="auto" latinLnBrk="0" hangingPunct="0">
              <a:lnSpc>
                <a:spcPct val="100000"/>
              </a:lnSpc>
              <a:spcBef>
                <a:spcPts val="0"/>
              </a:spcBef>
              <a:spcAft>
                <a:spcPts val="0"/>
              </a:spcAft>
              <a:buClrTx/>
              <a:buSzTx/>
              <a:buFontTx/>
              <a:buNone/>
              <a:tabLst/>
            </a:pPr>
            <a:endParaRPr kumimoji="0" lang="es-CO" b="1" i="0" u="none" strike="noStrike" cap="none" spc="0" normalizeH="0" baseline="0" dirty="0">
              <a:ln>
                <a:noFill/>
              </a:ln>
              <a:solidFill>
                <a:schemeClr val="bg1"/>
              </a:solidFill>
              <a:effectLst/>
              <a:uFillTx/>
              <a:latin typeface="Helvetica Neue"/>
              <a:ea typeface="Helvetica Neue"/>
              <a:cs typeface="Helvetica Neue"/>
              <a:sym typeface="Helvetica Neue"/>
            </a:endParaRPr>
          </a:p>
        </p:txBody>
      </p:sp>
      <p:sp>
        <p:nvSpPr>
          <p:cNvPr id="4" name="CuadroTexto 3"/>
          <p:cNvSpPr txBox="1"/>
          <p:nvPr/>
        </p:nvSpPr>
        <p:spPr>
          <a:xfrm>
            <a:off x="13075920" y="5397598"/>
            <a:ext cx="8930640" cy="35913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s-ES" sz="4000" dirty="0">
                <a:solidFill>
                  <a:schemeClr val="bg1"/>
                </a:solidFill>
                <a:latin typeface="Times New Roman" panose="02020603050405020304" pitchFamily="18" charset="0"/>
                <a:cs typeface="Times New Roman" panose="02020603050405020304" pitchFamily="18" charset="0"/>
              </a:rPr>
              <a:t>Nombre técnico:</a:t>
            </a:r>
            <a:endParaRPr lang="es-CO" sz="4000" dirty="0">
              <a:solidFill>
                <a:schemeClr val="bg1"/>
              </a:solidFill>
              <a:latin typeface="Times New Roman" panose="02020603050405020304" pitchFamily="18" charset="0"/>
              <a:cs typeface="Times New Roman" panose="02020603050405020304" pitchFamily="18" charset="0"/>
            </a:endParaRPr>
          </a:p>
          <a:p>
            <a:r>
              <a:rPr lang="es-ES" sz="4000" dirty="0">
                <a:latin typeface="Times New Roman" panose="02020603050405020304" pitchFamily="18" charset="0"/>
                <a:cs typeface="Times New Roman" panose="02020603050405020304" pitchFamily="18" charset="0"/>
              </a:rPr>
              <a:t> </a:t>
            </a:r>
            <a:endParaRPr lang="es-CO" sz="4000" dirty="0">
              <a:latin typeface="Times New Roman" panose="02020603050405020304" pitchFamily="18" charset="0"/>
              <a:cs typeface="Times New Roman" panose="02020603050405020304" pitchFamily="18" charset="0"/>
            </a:endParaRPr>
          </a:p>
          <a:p>
            <a:r>
              <a:rPr lang="es-ES" dirty="0">
                <a:solidFill>
                  <a:schemeClr val="bg1"/>
                </a:solidFill>
                <a:latin typeface="Times New Roman" panose="02020603050405020304" pitchFamily="18" charset="0"/>
                <a:cs typeface="Times New Roman" panose="02020603050405020304" pitchFamily="18" charset="0"/>
              </a:rPr>
              <a:t>Adecuación del sistema del vivero del C.T.G.I. para la mejora e implementación de un sistema de registro histórico.</a:t>
            </a:r>
            <a:endParaRPr lang="es-CO" dirty="0">
              <a:solidFill>
                <a:schemeClr val="bg1"/>
              </a:solidFill>
              <a:latin typeface="Times New Roman" panose="02020603050405020304" pitchFamily="18" charset="0"/>
              <a:cs typeface="Times New Roman" panose="02020603050405020304" pitchFamily="18" charset="0"/>
            </a:endParaRPr>
          </a:p>
          <a:p>
            <a:pPr marL="0" marR="0" indent="0" algn="ctr" defTabSz="943239" rtl="0" fontAlgn="auto" latinLnBrk="0" hangingPunct="0">
              <a:lnSpc>
                <a:spcPct val="100000"/>
              </a:lnSpc>
              <a:spcBef>
                <a:spcPts val="0"/>
              </a:spcBef>
              <a:spcAft>
                <a:spcPts val="0"/>
              </a:spcAft>
              <a:buClrTx/>
              <a:buSzTx/>
              <a:buFontTx/>
              <a:buNone/>
              <a:tabLst/>
            </a:pPr>
            <a:endParaRPr kumimoji="0" lang="es-CO" sz="3600" b="1" i="0" u="none" strike="noStrike" cap="none" spc="0" normalizeH="0" baseline="0" dirty="0">
              <a:ln>
                <a:noFill/>
              </a:ln>
              <a:solidFill>
                <a:srgbClr val="FFFFFF"/>
              </a:solidFill>
              <a:effectLst/>
              <a:uFillTx/>
              <a:latin typeface="Helvetica Neue"/>
              <a:ea typeface="Helvetica Neue"/>
              <a:cs typeface="Helvetica Neue"/>
              <a:sym typeface="Helvetica Neue"/>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6469591" y="349746"/>
            <a:ext cx="11795760" cy="2771533"/>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rmAutofit/>
          </a:bodyPr>
          <a:lstStyle>
            <a:lvl1pPr marL="38100" marR="38100" indent="12700">
              <a:lnSpc>
                <a:spcPct val="80000"/>
              </a:lnSpc>
              <a:spcBef>
                <a:spcPts val="100"/>
              </a:spcBef>
              <a:defRPr sz="10000">
                <a:latin typeface="Calibri"/>
                <a:ea typeface="Calibri"/>
                <a:cs typeface="Calibri"/>
                <a:sym typeface="Calibri"/>
              </a:defRPr>
            </a:lvl1pPr>
          </a:lstStyle>
          <a:p>
            <a:pPr marL="36575" marR="36575" indent="12191" defTabSz="905510">
              <a:defRPr sz="8160">
                <a:solidFill>
                  <a:srgbClr val="434343"/>
                </a:solidFill>
                <a:latin typeface="Calibri"/>
                <a:ea typeface="Calibri"/>
                <a:cs typeface="Calibri"/>
                <a:sym typeface="Calibri"/>
              </a:defRPr>
            </a:pPr>
            <a:r>
              <a:rPr lang="es-ES" sz="8800" dirty="0">
                <a:solidFill>
                  <a:schemeClr val="bg1"/>
                </a:solidFill>
                <a:latin typeface="Times New Roman" panose="02020603050405020304" pitchFamily="18" charset="0"/>
                <a:cs typeface="Times New Roman" panose="02020603050405020304" pitchFamily="18" charset="0"/>
              </a:rPr>
              <a:t>Objetivos específicos</a:t>
            </a:r>
            <a:endParaRPr lang="es-CO" sz="8800" dirty="0">
              <a:solidFill>
                <a:schemeClr val="bg1"/>
              </a:solidFill>
              <a:latin typeface="Times New Roman" panose="02020603050405020304" pitchFamily="18" charset="0"/>
              <a:cs typeface="Times New Roman" panose="02020603050405020304" pitchFamily="18" charset="0"/>
            </a:endParaRPr>
          </a:p>
          <a:p>
            <a:pPr marL="36575" marR="36575" indent="12191" defTabSz="905510">
              <a:defRPr sz="8160">
                <a:solidFill>
                  <a:srgbClr val="434343"/>
                </a:solidFill>
                <a:latin typeface="Calibri"/>
                <a:ea typeface="Calibri"/>
                <a:cs typeface="Calibri"/>
                <a:sym typeface="Calibri"/>
              </a:defRPr>
            </a:pPr>
            <a:endParaRPr lang="es-CO" sz="8800" dirty="0">
              <a:latin typeface="Times New Roman" panose="02020603050405020304" pitchFamily="18" charset="0"/>
              <a:cs typeface="Times New Roman" panose="02020603050405020304" pitchFamily="18" charset="0"/>
            </a:endParaRPr>
          </a:p>
        </p:txBody>
      </p:sp>
      <p:sp>
        <p:nvSpPr>
          <p:cNvPr id="138" name="Rectángulo"/>
          <p:cNvSpPr/>
          <p:nvPr/>
        </p:nvSpPr>
        <p:spPr>
          <a:xfrm>
            <a:off x="7361344" y="2090961"/>
            <a:ext cx="10012253" cy="98763"/>
          </a:xfrm>
          <a:prstGeom prst="rect">
            <a:avLst/>
          </a:prstGeom>
          <a:solidFill>
            <a:srgbClr val="FFFFFF"/>
          </a:solidFill>
          <a:ln w="12700">
            <a:miter lim="400000"/>
          </a:ln>
        </p:spPr>
        <p:txBody>
          <a:bodyPr lIns="71437" tIns="71437" rIns="71437" bIns="71437" anchor="ctr"/>
          <a:lstStyle/>
          <a:p>
            <a:pPr>
              <a:defRPr sz="3400" b="0">
                <a:latin typeface="+mn-lt"/>
                <a:ea typeface="+mn-ea"/>
                <a:cs typeface="+mn-cs"/>
                <a:sym typeface="Helvetica Neue Medium"/>
              </a:defRPr>
            </a:pPr>
            <a:endParaRPr/>
          </a:p>
        </p:txBody>
      </p:sp>
      <p:sp>
        <p:nvSpPr>
          <p:cNvPr id="3" name="CuadroTexto 2"/>
          <p:cNvSpPr txBox="1"/>
          <p:nvPr/>
        </p:nvSpPr>
        <p:spPr>
          <a:xfrm>
            <a:off x="1558606" y="6354959"/>
            <a:ext cx="21617727" cy="51302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685800" indent="-685800" algn="l">
              <a:buFont typeface="Arial" panose="020B0604020202020204" pitchFamily="34" charset="0"/>
              <a:buChar char="•"/>
            </a:pPr>
            <a:r>
              <a:rPr lang="es-ES" sz="5400" b="0" dirty="0" smtClean="0">
                <a:solidFill>
                  <a:schemeClr val="bg1"/>
                </a:solidFill>
                <a:latin typeface="Times New Roman" panose="02020603050405020304" pitchFamily="18" charset="0"/>
                <a:cs typeface="Times New Roman" panose="02020603050405020304" pitchFamily="18" charset="0"/>
              </a:rPr>
              <a:t>Recolectar y analizar requerimientos del proyecto.</a:t>
            </a:r>
          </a:p>
          <a:p>
            <a:pPr marL="685800" indent="-685800" algn="l">
              <a:buFont typeface="Arial" panose="020B0604020202020204" pitchFamily="34" charset="0"/>
              <a:buChar char="•"/>
            </a:pPr>
            <a:endParaRPr lang="es-ES" sz="5400" b="0" dirty="0" smtClean="0">
              <a:solidFill>
                <a:schemeClr val="bg1"/>
              </a:solidFill>
              <a:latin typeface="Times New Roman" panose="02020603050405020304" pitchFamily="18" charset="0"/>
              <a:cs typeface="Times New Roman" panose="02020603050405020304" pitchFamily="18" charset="0"/>
            </a:endParaRPr>
          </a:p>
          <a:p>
            <a:pPr marL="685800" indent="-685800" algn="l">
              <a:buFont typeface="Arial" panose="020B0604020202020204" pitchFamily="34" charset="0"/>
              <a:buChar char="•"/>
            </a:pPr>
            <a:r>
              <a:rPr lang="es-ES" sz="5400" b="0" dirty="0" smtClean="0">
                <a:solidFill>
                  <a:schemeClr val="bg1"/>
                </a:solidFill>
                <a:latin typeface="Times New Roman" panose="02020603050405020304" pitchFamily="18" charset="0"/>
                <a:cs typeface="Times New Roman" panose="02020603050405020304" pitchFamily="18" charset="0"/>
              </a:rPr>
              <a:t>Desarrollar el prototipo funcional del aplicativo.</a:t>
            </a:r>
          </a:p>
          <a:p>
            <a:pPr marL="685800" indent="-685800" algn="l">
              <a:buFont typeface="Arial" panose="020B0604020202020204" pitchFamily="34" charset="0"/>
              <a:buChar char="•"/>
            </a:pPr>
            <a:endParaRPr lang="es-ES" sz="5400" b="0" dirty="0" smtClean="0">
              <a:solidFill>
                <a:schemeClr val="bg1"/>
              </a:solidFill>
              <a:latin typeface="Times New Roman" panose="02020603050405020304" pitchFamily="18" charset="0"/>
              <a:cs typeface="Times New Roman" panose="02020603050405020304" pitchFamily="18" charset="0"/>
            </a:endParaRPr>
          </a:p>
          <a:p>
            <a:pPr marL="685800" indent="-685800" algn="l">
              <a:buFont typeface="Arial" panose="020B0604020202020204" pitchFamily="34" charset="0"/>
              <a:buChar char="•"/>
            </a:pPr>
            <a:r>
              <a:rPr lang="es-ES" sz="5400" b="0" dirty="0" smtClean="0">
                <a:solidFill>
                  <a:schemeClr val="bg1"/>
                </a:solidFill>
                <a:latin typeface="Times New Roman" panose="02020603050405020304" pitchFamily="18" charset="0"/>
                <a:cs typeface="Times New Roman" panose="02020603050405020304" pitchFamily="18" charset="0"/>
              </a:rPr>
              <a:t>Validar la funcionalidad del prototipo mediante pruebas.</a:t>
            </a:r>
          </a:p>
          <a:p>
            <a:pPr algn="l"/>
            <a:endParaRPr lang="es-CO" sz="5400" b="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044780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6469591" y="703100"/>
            <a:ext cx="11795760" cy="1460893"/>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rmAutofit/>
          </a:bodyPr>
          <a:lstStyle>
            <a:lvl1pPr marL="38100" marR="38100" indent="12700">
              <a:lnSpc>
                <a:spcPct val="80000"/>
              </a:lnSpc>
              <a:spcBef>
                <a:spcPts val="100"/>
              </a:spcBef>
              <a:defRPr sz="10000">
                <a:latin typeface="Calibri"/>
                <a:ea typeface="Calibri"/>
                <a:cs typeface="Calibri"/>
                <a:sym typeface="Calibri"/>
              </a:defRPr>
            </a:lvl1pPr>
          </a:lstStyle>
          <a:p>
            <a:pPr marL="36575" marR="36575" indent="12191" defTabSz="905510">
              <a:defRPr sz="8160">
                <a:solidFill>
                  <a:srgbClr val="434343"/>
                </a:solidFill>
                <a:latin typeface="Calibri"/>
                <a:ea typeface="Calibri"/>
                <a:cs typeface="Calibri"/>
                <a:sym typeface="Calibri"/>
              </a:defRPr>
            </a:pPr>
            <a:r>
              <a:rPr lang="es-CO" sz="8800" dirty="0">
                <a:solidFill>
                  <a:schemeClr val="bg1"/>
                </a:solidFill>
                <a:latin typeface="Times New Roman" panose="02020603050405020304" pitchFamily="18" charset="0"/>
                <a:cs typeface="Times New Roman" panose="02020603050405020304" pitchFamily="18" charset="0"/>
              </a:rPr>
              <a:t>Alcance</a:t>
            </a:r>
          </a:p>
        </p:txBody>
      </p:sp>
      <p:sp>
        <p:nvSpPr>
          <p:cNvPr id="138" name="Rectángulo"/>
          <p:cNvSpPr/>
          <p:nvPr/>
        </p:nvSpPr>
        <p:spPr>
          <a:xfrm flipV="1">
            <a:off x="10332721" y="2163992"/>
            <a:ext cx="3962400" cy="52549"/>
          </a:xfrm>
          <a:prstGeom prst="rect">
            <a:avLst/>
          </a:prstGeom>
          <a:solidFill>
            <a:srgbClr val="FFFFFF"/>
          </a:solidFill>
          <a:ln w="12700">
            <a:miter lim="400000"/>
          </a:ln>
        </p:spPr>
        <p:txBody>
          <a:bodyPr lIns="71437" tIns="71437" rIns="71437" bIns="71437" anchor="ctr"/>
          <a:lstStyle/>
          <a:p>
            <a:pPr>
              <a:defRPr sz="3400" b="0">
                <a:latin typeface="+mn-lt"/>
                <a:ea typeface="+mn-ea"/>
                <a:cs typeface="+mn-cs"/>
                <a:sym typeface="Helvetica Neue Medium"/>
              </a:defRPr>
            </a:pPr>
            <a:endParaRPr/>
          </a:p>
        </p:txBody>
      </p:sp>
      <p:sp>
        <p:nvSpPr>
          <p:cNvPr id="3" name="CuadroTexto 2"/>
          <p:cNvSpPr txBox="1"/>
          <p:nvPr/>
        </p:nvSpPr>
        <p:spPr>
          <a:xfrm>
            <a:off x="1558607" y="5955486"/>
            <a:ext cx="21617727" cy="51302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s-ES" sz="5400" b="0" dirty="0">
                <a:solidFill>
                  <a:schemeClr val="bg1"/>
                </a:solidFill>
                <a:latin typeface="Times New Roman" panose="02020603050405020304" pitchFamily="18" charset="0"/>
                <a:cs typeface="Times New Roman" panose="02020603050405020304" pitchFamily="18" charset="0"/>
              </a:rPr>
              <a:t>Nos comprometemos a establecer el módulo VIVEREGISTRO en el sistema del vivero del C.T.G.I. del SENA para la mejora del mismo implementando los objetivos específicos y dando así la solución al problema.</a:t>
            </a:r>
            <a:endParaRPr lang="es-CO" sz="5400" b="0" dirty="0">
              <a:solidFill>
                <a:schemeClr val="bg1"/>
              </a:solidFill>
              <a:latin typeface="Times New Roman" panose="02020603050405020304" pitchFamily="18" charset="0"/>
              <a:cs typeface="Times New Roman" panose="02020603050405020304" pitchFamily="18" charset="0"/>
            </a:endParaRPr>
          </a:p>
          <a:p>
            <a:pPr algn="l"/>
            <a:r>
              <a:rPr lang="es-ES" sz="5400" b="0" dirty="0">
                <a:solidFill>
                  <a:schemeClr val="bg1"/>
                </a:solidFill>
                <a:latin typeface="Times New Roman" panose="02020603050405020304" pitchFamily="18" charset="0"/>
                <a:cs typeface="Times New Roman" panose="02020603050405020304" pitchFamily="18" charset="0"/>
              </a:rPr>
              <a:t> </a:t>
            </a:r>
            <a:endParaRPr lang="es-CO" sz="5400" b="0" dirty="0">
              <a:solidFill>
                <a:schemeClr val="bg1"/>
              </a:solidFill>
              <a:latin typeface="Times New Roman" panose="02020603050405020304" pitchFamily="18" charset="0"/>
              <a:cs typeface="Times New Roman" panose="02020603050405020304" pitchFamily="18" charset="0"/>
            </a:endParaRPr>
          </a:p>
          <a:p>
            <a:pPr lvl="0" algn="l"/>
            <a:endParaRPr lang="es-CO" sz="5400" b="0" dirty="0">
              <a:solidFill>
                <a:schemeClr val="bg1"/>
              </a:solidFill>
              <a:latin typeface="Times New Roman" panose="02020603050405020304" pitchFamily="18" charset="0"/>
              <a:cs typeface="Times New Roman" panose="02020603050405020304" pitchFamily="18" charset="0"/>
            </a:endParaRPr>
          </a:p>
          <a:p>
            <a:pPr algn="l"/>
            <a:r>
              <a:rPr lang="es-ES" sz="5400" b="0" dirty="0">
                <a:solidFill>
                  <a:schemeClr val="bg1"/>
                </a:solidFill>
                <a:latin typeface="Times New Roman" panose="02020603050405020304" pitchFamily="18" charset="0"/>
                <a:cs typeface="Times New Roman" panose="02020603050405020304" pitchFamily="18" charset="0"/>
              </a:rPr>
              <a:t> </a:t>
            </a:r>
            <a:endParaRPr lang="es-CO" sz="5400" b="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770885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6469591" y="703100"/>
            <a:ext cx="11795760" cy="1460893"/>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rmAutofit/>
          </a:bodyPr>
          <a:lstStyle>
            <a:lvl1pPr marL="38100" marR="38100" indent="12700">
              <a:lnSpc>
                <a:spcPct val="80000"/>
              </a:lnSpc>
              <a:spcBef>
                <a:spcPts val="100"/>
              </a:spcBef>
              <a:defRPr sz="10000">
                <a:latin typeface="Calibri"/>
                <a:ea typeface="Calibri"/>
                <a:cs typeface="Calibri"/>
                <a:sym typeface="Calibri"/>
              </a:defRPr>
            </a:lvl1pPr>
          </a:lstStyle>
          <a:p>
            <a:pPr marL="36575" marR="36575" indent="12191" defTabSz="905510">
              <a:defRPr sz="8160">
                <a:solidFill>
                  <a:srgbClr val="434343"/>
                </a:solidFill>
                <a:latin typeface="Calibri"/>
                <a:ea typeface="Calibri"/>
                <a:cs typeface="Calibri"/>
                <a:sym typeface="Calibri"/>
              </a:defRPr>
            </a:pPr>
            <a:r>
              <a:rPr lang="es-CO" sz="8800" dirty="0">
                <a:solidFill>
                  <a:schemeClr val="bg1"/>
                </a:solidFill>
                <a:latin typeface="Times New Roman" panose="02020603050405020304" pitchFamily="18" charset="0"/>
                <a:cs typeface="Times New Roman" panose="02020603050405020304" pitchFamily="18" charset="0"/>
              </a:rPr>
              <a:t>Beneficiarios</a:t>
            </a:r>
          </a:p>
        </p:txBody>
      </p:sp>
      <p:sp>
        <p:nvSpPr>
          <p:cNvPr id="138" name="Rectángulo"/>
          <p:cNvSpPr/>
          <p:nvPr/>
        </p:nvSpPr>
        <p:spPr>
          <a:xfrm flipV="1">
            <a:off x="10332721" y="2163992"/>
            <a:ext cx="3962400" cy="52549"/>
          </a:xfrm>
          <a:prstGeom prst="rect">
            <a:avLst/>
          </a:prstGeom>
          <a:solidFill>
            <a:srgbClr val="FFFFFF"/>
          </a:solidFill>
          <a:ln w="12700">
            <a:miter lim="400000"/>
          </a:ln>
        </p:spPr>
        <p:txBody>
          <a:bodyPr lIns="71437" tIns="71437" rIns="71437" bIns="71437" anchor="ctr"/>
          <a:lstStyle/>
          <a:p>
            <a:pPr>
              <a:defRPr sz="3400" b="0">
                <a:latin typeface="+mn-lt"/>
                <a:ea typeface="+mn-ea"/>
                <a:cs typeface="+mn-cs"/>
                <a:sym typeface="Helvetica Neue Medium"/>
              </a:defRPr>
            </a:pPr>
            <a:endParaRPr/>
          </a:p>
        </p:txBody>
      </p:sp>
      <p:sp>
        <p:nvSpPr>
          <p:cNvPr id="3" name="CuadroTexto 2"/>
          <p:cNvSpPr txBox="1"/>
          <p:nvPr/>
        </p:nvSpPr>
        <p:spPr>
          <a:xfrm>
            <a:off x="1558607" y="6786483"/>
            <a:ext cx="21617727" cy="3468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s-ES" sz="5400" b="0" dirty="0">
                <a:solidFill>
                  <a:schemeClr val="bg1"/>
                </a:solidFill>
                <a:latin typeface="Times New Roman" panose="02020603050405020304" pitchFamily="18" charset="0"/>
                <a:cs typeface="Times New Roman" panose="02020603050405020304" pitchFamily="18" charset="0"/>
              </a:rPr>
              <a:t>S</a:t>
            </a:r>
            <a:r>
              <a:rPr lang="es-ES" sz="5400" b="0" dirty="0" smtClean="0">
                <a:solidFill>
                  <a:schemeClr val="bg1"/>
                </a:solidFill>
                <a:latin typeface="Times New Roman" panose="02020603050405020304" pitchFamily="18" charset="0"/>
                <a:cs typeface="Times New Roman" panose="02020603050405020304" pitchFamily="18" charset="0"/>
              </a:rPr>
              <a:t>e </a:t>
            </a:r>
            <a:r>
              <a:rPr lang="es-ES" sz="5400" b="0" dirty="0">
                <a:solidFill>
                  <a:schemeClr val="bg1"/>
                </a:solidFill>
                <a:latin typeface="Times New Roman" panose="02020603050405020304" pitchFamily="18" charset="0"/>
                <a:cs typeface="Times New Roman" panose="02020603050405020304" pitchFamily="18" charset="0"/>
              </a:rPr>
              <a:t>beneficiará el personal encargado del vivero y posteriormente toda la comunidad SENA que haga uso del vivero. </a:t>
            </a:r>
            <a:endParaRPr lang="es-CO" sz="5400" b="0" dirty="0">
              <a:solidFill>
                <a:schemeClr val="bg1"/>
              </a:solidFill>
              <a:latin typeface="Times New Roman" panose="02020603050405020304" pitchFamily="18" charset="0"/>
              <a:cs typeface="Times New Roman" panose="02020603050405020304" pitchFamily="18" charset="0"/>
            </a:endParaRPr>
          </a:p>
          <a:p>
            <a:pPr lvl="0" algn="l"/>
            <a:endParaRPr lang="es-CO" sz="5400" b="0" dirty="0">
              <a:solidFill>
                <a:schemeClr val="bg1"/>
              </a:solidFill>
              <a:latin typeface="Times New Roman" panose="02020603050405020304" pitchFamily="18" charset="0"/>
              <a:cs typeface="Times New Roman" panose="02020603050405020304" pitchFamily="18" charset="0"/>
            </a:endParaRPr>
          </a:p>
          <a:p>
            <a:pPr algn="l"/>
            <a:r>
              <a:rPr lang="es-ES" sz="5400" b="0" dirty="0">
                <a:solidFill>
                  <a:schemeClr val="bg1"/>
                </a:solidFill>
                <a:latin typeface="Times New Roman" panose="02020603050405020304" pitchFamily="18" charset="0"/>
                <a:cs typeface="Times New Roman" panose="02020603050405020304" pitchFamily="18" charset="0"/>
              </a:rPr>
              <a:t> </a:t>
            </a:r>
            <a:endParaRPr lang="es-CO" sz="5400" b="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485303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499214" y="918303"/>
            <a:ext cx="22677120" cy="1460893"/>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Autofit/>
          </a:bodyPr>
          <a:lstStyle>
            <a:lvl1pPr marL="38100" marR="38100" indent="12700">
              <a:lnSpc>
                <a:spcPct val="80000"/>
              </a:lnSpc>
              <a:spcBef>
                <a:spcPts val="100"/>
              </a:spcBef>
              <a:defRPr sz="10000">
                <a:latin typeface="Calibri"/>
                <a:ea typeface="Calibri"/>
                <a:cs typeface="Calibri"/>
                <a:sym typeface="Calibri"/>
              </a:defRPr>
            </a:lvl1pPr>
          </a:lstStyle>
          <a:p>
            <a:r>
              <a:rPr lang="es-CO" sz="8800" dirty="0">
                <a:solidFill>
                  <a:schemeClr val="bg1"/>
                </a:solidFill>
                <a:latin typeface="Times New Roman" panose="02020603050405020304" pitchFamily="18" charset="0"/>
                <a:cs typeface="Times New Roman" panose="02020603050405020304" pitchFamily="18" charset="0"/>
              </a:rPr>
              <a:t>Impactos</a:t>
            </a:r>
          </a:p>
        </p:txBody>
      </p:sp>
      <p:sp>
        <p:nvSpPr>
          <p:cNvPr id="138" name="Rectángulo"/>
          <p:cNvSpPr/>
          <p:nvPr/>
        </p:nvSpPr>
        <p:spPr>
          <a:xfrm flipV="1">
            <a:off x="9479281" y="2379195"/>
            <a:ext cx="4663440" cy="45719"/>
          </a:xfrm>
          <a:prstGeom prst="rect">
            <a:avLst/>
          </a:prstGeom>
          <a:solidFill>
            <a:srgbClr val="FFFFFF"/>
          </a:solidFill>
          <a:ln w="12700">
            <a:miter lim="400000"/>
          </a:ln>
        </p:spPr>
        <p:txBody>
          <a:bodyPr lIns="71437" tIns="71437" rIns="71437" bIns="71437" anchor="ctr"/>
          <a:lstStyle/>
          <a:p>
            <a:pPr>
              <a:defRPr sz="3400" b="0">
                <a:latin typeface="+mn-lt"/>
                <a:ea typeface="+mn-ea"/>
                <a:cs typeface="+mn-cs"/>
                <a:sym typeface="Helvetica Neue Medium"/>
              </a:defRPr>
            </a:pPr>
            <a:endParaRPr/>
          </a:p>
        </p:txBody>
      </p:sp>
      <p:sp>
        <p:nvSpPr>
          <p:cNvPr id="3" name="CuadroTexto 2"/>
          <p:cNvSpPr txBox="1"/>
          <p:nvPr/>
        </p:nvSpPr>
        <p:spPr>
          <a:xfrm>
            <a:off x="1558607" y="7171203"/>
            <a:ext cx="21617727" cy="26988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s-ES" sz="5800" b="0" dirty="0">
                <a:solidFill>
                  <a:schemeClr val="bg1"/>
                </a:solidFill>
                <a:latin typeface="Times New Roman" panose="02020603050405020304" pitchFamily="18" charset="0"/>
                <a:cs typeface="Times New Roman" panose="02020603050405020304" pitchFamily="18" charset="0"/>
              </a:rPr>
              <a:t> </a:t>
            </a:r>
            <a:endParaRPr lang="es-CO" sz="5800" b="0" dirty="0">
              <a:solidFill>
                <a:schemeClr val="bg1"/>
              </a:solidFill>
              <a:latin typeface="Times New Roman" panose="02020603050405020304" pitchFamily="18" charset="0"/>
              <a:cs typeface="Times New Roman" panose="02020603050405020304" pitchFamily="18" charset="0"/>
            </a:endParaRPr>
          </a:p>
          <a:p>
            <a:pPr lvl="0" algn="l"/>
            <a:endParaRPr lang="es-CO" sz="5400" b="0" dirty="0">
              <a:solidFill>
                <a:schemeClr val="bg1"/>
              </a:solidFill>
              <a:latin typeface="Times New Roman" panose="02020603050405020304" pitchFamily="18" charset="0"/>
              <a:cs typeface="Times New Roman" panose="02020603050405020304" pitchFamily="18" charset="0"/>
            </a:endParaRPr>
          </a:p>
          <a:p>
            <a:pPr algn="l"/>
            <a:r>
              <a:rPr lang="es-ES" sz="5400" b="0" dirty="0">
                <a:solidFill>
                  <a:schemeClr val="bg1"/>
                </a:solidFill>
                <a:latin typeface="Times New Roman" panose="02020603050405020304" pitchFamily="18" charset="0"/>
                <a:cs typeface="Times New Roman" panose="02020603050405020304" pitchFamily="18" charset="0"/>
              </a:rPr>
              <a:t> </a:t>
            </a:r>
            <a:endParaRPr lang="es-CO" sz="5400" b="0" dirty="0">
              <a:solidFill>
                <a:schemeClr val="bg1"/>
              </a:solidFill>
              <a:latin typeface="Times New Roman" panose="02020603050405020304" pitchFamily="18" charset="0"/>
              <a:cs typeface="Times New Roman" panose="02020603050405020304" pitchFamily="18" charset="0"/>
            </a:endParaRPr>
          </a:p>
        </p:txBody>
      </p:sp>
      <p:sp>
        <p:nvSpPr>
          <p:cNvPr id="2" name="CuadroTexto 1"/>
          <p:cNvSpPr txBox="1"/>
          <p:nvPr/>
        </p:nvSpPr>
        <p:spPr>
          <a:xfrm>
            <a:off x="1991093" y="4947365"/>
            <a:ext cx="20752753" cy="84542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685800" lvl="0" indent="-685800" algn="l">
              <a:buFont typeface="Arial" panose="020B0604020202020204" pitchFamily="34" charset="0"/>
              <a:buChar char="•"/>
            </a:pPr>
            <a:r>
              <a:rPr lang="es-ES" sz="5400" b="0" dirty="0">
                <a:solidFill>
                  <a:schemeClr val="bg1"/>
                </a:solidFill>
                <a:latin typeface="Times New Roman" panose="02020603050405020304" pitchFamily="18" charset="0"/>
                <a:cs typeface="Times New Roman" panose="02020603050405020304" pitchFamily="18" charset="0"/>
              </a:rPr>
              <a:t>Social: Reducción de tareas al personal encargado del vivero.</a:t>
            </a:r>
          </a:p>
          <a:p>
            <a:pPr marL="685800" lvl="0" indent="-685800" algn="l">
              <a:buFont typeface="Arial" panose="020B0604020202020204" pitchFamily="34" charset="0"/>
              <a:buChar char="•"/>
            </a:pPr>
            <a:endParaRPr lang="es-CO" sz="5400" b="0" dirty="0">
              <a:solidFill>
                <a:schemeClr val="bg1"/>
              </a:solidFill>
              <a:latin typeface="Times New Roman" panose="02020603050405020304" pitchFamily="18" charset="0"/>
              <a:cs typeface="Times New Roman" panose="02020603050405020304" pitchFamily="18" charset="0"/>
            </a:endParaRPr>
          </a:p>
          <a:p>
            <a:pPr marL="685800" lvl="0" indent="-685800" algn="l">
              <a:buFont typeface="Arial" panose="020B0604020202020204" pitchFamily="34" charset="0"/>
              <a:buChar char="•"/>
            </a:pPr>
            <a:r>
              <a:rPr lang="es-ES" sz="5400" b="0" dirty="0">
                <a:solidFill>
                  <a:schemeClr val="bg1"/>
                </a:solidFill>
                <a:latin typeface="Times New Roman" panose="02020603050405020304" pitchFamily="18" charset="0"/>
                <a:cs typeface="Times New Roman" panose="02020603050405020304" pitchFamily="18" charset="0"/>
              </a:rPr>
              <a:t>Económico: No requerirá ningún gasto la implementación de este módulo.</a:t>
            </a:r>
          </a:p>
          <a:p>
            <a:pPr marL="685800" lvl="0" indent="-685800" algn="l">
              <a:buFont typeface="Arial" panose="020B0604020202020204" pitchFamily="34" charset="0"/>
              <a:buChar char="•"/>
            </a:pPr>
            <a:endParaRPr lang="es-CO" sz="5400" b="0" dirty="0">
              <a:solidFill>
                <a:schemeClr val="bg1"/>
              </a:solidFill>
              <a:latin typeface="Times New Roman" panose="02020603050405020304" pitchFamily="18" charset="0"/>
              <a:cs typeface="Times New Roman" panose="02020603050405020304" pitchFamily="18" charset="0"/>
            </a:endParaRPr>
          </a:p>
          <a:p>
            <a:pPr marL="685800" lvl="0" indent="-685800" algn="l">
              <a:buFont typeface="Arial" panose="020B0604020202020204" pitchFamily="34" charset="0"/>
              <a:buChar char="•"/>
            </a:pPr>
            <a:r>
              <a:rPr lang="es-ES" sz="5400" b="0" dirty="0">
                <a:solidFill>
                  <a:schemeClr val="bg1"/>
                </a:solidFill>
                <a:latin typeface="Times New Roman" panose="02020603050405020304" pitchFamily="18" charset="0"/>
                <a:cs typeface="Times New Roman" panose="02020603050405020304" pitchFamily="18" charset="0"/>
              </a:rPr>
              <a:t>Ambiental: Favorece la mejora en relación a las normas del SIGA.</a:t>
            </a:r>
          </a:p>
          <a:p>
            <a:pPr lvl="0" algn="l"/>
            <a:endParaRPr lang="es-CO" sz="5400" b="0" dirty="0">
              <a:solidFill>
                <a:schemeClr val="bg1"/>
              </a:solidFill>
              <a:latin typeface="Times New Roman" panose="02020603050405020304" pitchFamily="18" charset="0"/>
              <a:cs typeface="Times New Roman" panose="02020603050405020304" pitchFamily="18" charset="0"/>
            </a:endParaRPr>
          </a:p>
          <a:p>
            <a:pPr marL="685800" lvl="0" indent="-685800" algn="l">
              <a:buFont typeface="Arial" panose="020B0604020202020204" pitchFamily="34" charset="0"/>
              <a:buChar char="•"/>
            </a:pPr>
            <a:r>
              <a:rPr lang="es-ES" sz="5400" b="0" dirty="0">
                <a:solidFill>
                  <a:schemeClr val="bg1"/>
                </a:solidFill>
                <a:latin typeface="Times New Roman" panose="02020603050405020304" pitchFamily="18" charset="0"/>
                <a:cs typeface="Times New Roman" panose="02020603050405020304" pitchFamily="18" charset="0"/>
              </a:rPr>
              <a:t>Tecnológico: Se utilizan lenguajes de programación y fuentes de investigación.</a:t>
            </a:r>
            <a:endParaRPr lang="es-CO" sz="5400" b="0" dirty="0">
              <a:solidFill>
                <a:schemeClr val="bg1"/>
              </a:solidFill>
              <a:latin typeface="Times New Roman" panose="02020603050405020304" pitchFamily="18" charset="0"/>
              <a:cs typeface="Times New Roman" panose="02020603050405020304" pitchFamily="18" charset="0"/>
            </a:endParaRPr>
          </a:p>
          <a:p>
            <a:pPr marL="0" marR="0" indent="0" algn="l" defTabSz="943239" rtl="0" fontAlgn="auto" latinLnBrk="0" hangingPunct="0">
              <a:lnSpc>
                <a:spcPct val="100000"/>
              </a:lnSpc>
              <a:spcBef>
                <a:spcPts val="0"/>
              </a:spcBef>
              <a:spcAft>
                <a:spcPts val="0"/>
              </a:spcAft>
              <a:buClrTx/>
              <a:buSzTx/>
              <a:buFontTx/>
              <a:buNone/>
              <a:tabLst/>
            </a:pPr>
            <a:endParaRPr kumimoji="0" lang="es-CO" sz="54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Helvetica Neue"/>
            </a:endParaRPr>
          </a:p>
        </p:txBody>
      </p:sp>
    </p:spTree>
    <p:extLst>
      <p:ext uri="{BB962C8B-B14F-4D97-AF65-F5344CB8AC3E}">
        <p14:creationId xmlns:p14="http://schemas.microsoft.com/office/powerpoint/2010/main" val="151674438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3326234" y="800334"/>
            <a:ext cx="18509191" cy="2749943"/>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Autofit/>
          </a:bodyPr>
          <a:lstStyle>
            <a:lvl1pPr marL="38100" marR="38100" indent="12700">
              <a:lnSpc>
                <a:spcPct val="80000"/>
              </a:lnSpc>
              <a:spcBef>
                <a:spcPts val="100"/>
              </a:spcBef>
              <a:defRPr sz="10000">
                <a:latin typeface="Calibri"/>
                <a:ea typeface="Calibri"/>
                <a:cs typeface="Calibri"/>
                <a:sym typeface="Calibri"/>
              </a:defRPr>
            </a:lvl1pPr>
          </a:lstStyle>
          <a:p>
            <a:r>
              <a:rPr lang="es-CO" sz="88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Restricciones y limitaciones</a:t>
            </a:r>
          </a:p>
          <a:p>
            <a:endParaRPr lang="es-CO" sz="8800" dirty="0">
              <a:solidFill>
                <a:schemeClr val="bg1">
                  <a:lumMod val="75000"/>
                  <a:lumOff val="25000"/>
                </a:schemeClr>
              </a:solidFill>
              <a:latin typeface="Times New Roman" panose="02020603050405020304" pitchFamily="18" charset="0"/>
              <a:cs typeface="Times New Roman" panose="02020603050405020304" pitchFamily="18" charset="0"/>
            </a:endParaRPr>
          </a:p>
        </p:txBody>
      </p:sp>
      <p:sp>
        <p:nvSpPr>
          <p:cNvPr id="138" name="Rectángulo"/>
          <p:cNvSpPr/>
          <p:nvPr/>
        </p:nvSpPr>
        <p:spPr>
          <a:xfrm>
            <a:off x="5821680" y="2651180"/>
            <a:ext cx="13380720" cy="45719"/>
          </a:xfrm>
          <a:prstGeom prst="rect">
            <a:avLst/>
          </a:prstGeom>
          <a:solidFill>
            <a:srgbClr val="FFFFFF"/>
          </a:solidFill>
          <a:ln w="12700">
            <a:miter lim="400000"/>
          </a:ln>
        </p:spPr>
        <p:txBody>
          <a:bodyPr lIns="71437" tIns="71437" rIns="71437" bIns="71437" anchor="ctr"/>
          <a:lstStyle/>
          <a:p>
            <a:pPr>
              <a:defRPr sz="3400" b="0">
                <a:latin typeface="+mn-lt"/>
                <a:ea typeface="+mn-ea"/>
                <a:cs typeface="+mn-cs"/>
                <a:sym typeface="Helvetica Neue Medium"/>
              </a:defRPr>
            </a:pPr>
            <a:endParaRPr/>
          </a:p>
        </p:txBody>
      </p:sp>
      <p:sp>
        <p:nvSpPr>
          <p:cNvPr id="3" name="CuadroTexto 2"/>
          <p:cNvSpPr txBox="1"/>
          <p:nvPr/>
        </p:nvSpPr>
        <p:spPr>
          <a:xfrm>
            <a:off x="1558607" y="7171203"/>
            <a:ext cx="21617727" cy="26988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s-ES" sz="5800" b="0" dirty="0">
                <a:solidFill>
                  <a:schemeClr val="bg1"/>
                </a:solidFill>
                <a:latin typeface="Times New Roman" panose="02020603050405020304" pitchFamily="18" charset="0"/>
                <a:cs typeface="Times New Roman" panose="02020603050405020304" pitchFamily="18" charset="0"/>
              </a:rPr>
              <a:t> </a:t>
            </a:r>
            <a:endParaRPr lang="es-CO" sz="5800" b="0" dirty="0">
              <a:solidFill>
                <a:schemeClr val="bg1"/>
              </a:solidFill>
              <a:latin typeface="Times New Roman" panose="02020603050405020304" pitchFamily="18" charset="0"/>
              <a:cs typeface="Times New Roman" panose="02020603050405020304" pitchFamily="18" charset="0"/>
            </a:endParaRPr>
          </a:p>
          <a:p>
            <a:pPr lvl="0" algn="l"/>
            <a:endParaRPr lang="es-CO" sz="5400" b="0" dirty="0">
              <a:solidFill>
                <a:schemeClr val="bg1"/>
              </a:solidFill>
              <a:latin typeface="Times New Roman" panose="02020603050405020304" pitchFamily="18" charset="0"/>
              <a:cs typeface="Times New Roman" panose="02020603050405020304" pitchFamily="18" charset="0"/>
            </a:endParaRPr>
          </a:p>
          <a:p>
            <a:pPr algn="l"/>
            <a:r>
              <a:rPr lang="es-ES" sz="5400" b="0" dirty="0">
                <a:solidFill>
                  <a:schemeClr val="bg1"/>
                </a:solidFill>
                <a:latin typeface="Times New Roman" panose="02020603050405020304" pitchFamily="18" charset="0"/>
                <a:cs typeface="Times New Roman" panose="02020603050405020304" pitchFamily="18" charset="0"/>
              </a:rPr>
              <a:t> </a:t>
            </a:r>
            <a:endParaRPr lang="es-CO" sz="5400" b="0" dirty="0">
              <a:solidFill>
                <a:schemeClr val="bg1"/>
              </a:solidFill>
              <a:latin typeface="Times New Roman" panose="02020603050405020304" pitchFamily="18" charset="0"/>
              <a:cs typeface="Times New Roman" panose="02020603050405020304" pitchFamily="18" charset="0"/>
            </a:endParaRPr>
          </a:p>
        </p:txBody>
      </p:sp>
      <p:sp>
        <p:nvSpPr>
          <p:cNvPr id="2" name="CuadroTexto 1"/>
          <p:cNvSpPr txBox="1"/>
          <p:nvPr/>
        </p:nvSpPr>
        <p:spPr>
          <a:xfrm>
            <a:off x="1383136" y="3184517"/>
            <a:ext cx="21617727" cy="151022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685800" lvl="0" indent="-685800" algn="l">
              <a:buFont typeface="Arial" panose="020B0604020202020204" pitchFamily="34" charset="0"/>
              <a:buChar char="•"/>
            </a:pPr>
            <a:r>
              <a:rPr lang="es-CO" sz="5400" b="0" dirty="0">
                <a:solidFill>
                  <a:schemeClr val="bg1"/>
                </a:solidFill>
                <a:latin typeface="Times New Roman" panose="02020603050405020304" pitchFamily="18" charset="0"/>
                <a:cs typeface="Times New Roman" panose="02020603050405020304" pitchFamily="18" charset="0"/>
              </a:rPr>
              <a:t>Recursos del equipo: Computadores.</a:t>
            </a:r>
          </a:p>
          <a:p>
            <a:pPr lvl="0" algn="l"/>
            <a:endParaRPr lang="es-CO" sz="5400" b="0" dirty="0">
              <a:solidFill>
                <a:schemeClr val="bg1"/>
              </a:solidFill>
              <a:latin typeface="Times New Roman" panose="02020603050405020304" pitchFamily="18" charset="0"/>
              <a:cs typeface="Times New Roman" panose="02020603050405020304" pitchFamily="18" charset="0"/>
            </a:endParaRPr>
          </a:p>
          <a:p>
            <a:pPr marL="685800" lvl="0" indent="-685800" algn="l">
              <a:buFont typeface="Arial" panose="020B0604020202020204" pitchFamily="34" charset="0"/>
              <a:buChar char="•"/>
            </a:pPr>
            <a:r>
              <a:rPr lang="es-CO" sz="5400" b="0" dirty="0">
                <a:solidFill>
                  <a:schemeClr val="bg1"/>
                </a:solidFill>
                <a:latin typeface="Times New Roman" panose="02020603050405020304" pitchFamily="18" charset="0"/>
                <a:cs typeface="Times New Roman" panose="02020603050405020304" pitchFamily="18" charset="0"/>
              </a:rPr>
              <a:t>Herramientas: Lenguajes de programación, tales como: </a:t>
            </a:r>
            <a:r>
              <a:rPr lang="es-CO" sz="5400" b="0" dirty="0" err="1">
                <a:solidFill>
                  <a:schemeClr val="bg1"/>
                </a:solidFill>
                <a:latin typeface="Times New Roman" panose="02020603050405020304" pitchFamily="18" charset="0"/>
                <a:cs typeface="Times New Roman" panose="02020603050405020304" pitchFamily="18" charset="0"/>
              </a:rPr>
              <a:t>Nest</a:t>
            </a:r>
            <a:r>
              <a:rPr lang="es-CO" sz="5400" b="0" dirty="0">
                <a:solidFill>
                  <a:schemeClr val="bg1"/>
                </a:solidFill>
                <a:latin typeface="Times New Roman" panose="02020603050405020304" pitchFamily="18" charset="0"/>
                <a:cs typeface="Times New Roman" panose="02020603050405020304" pitchFamily="18" charset="0"/>
              </a:rPr>
              <a:t> y JavaScript junto a sus tecnologías y GitHub para la manipulación del sistema.</a:t>
            </a:r>
          </a:p>
          <a:p>
            <a:pPr lvl="0" algn="l"/>
            <a:endParaRPr lang="es-CO" sz="5400" b="0" dirty="0">
              <a:solidFill>
                <a:schemeClr val="bg1"/>
              </a:solidFill>
              <a:latin typeface="Times New Roman" panose="02020603050405020304" pitchFamily="18" charset="0"/>
              <a:cs typeface="Times New Roman" panose="02020603050405020304" pitchFamily="18" charset="0"/>
            </a:endParaRPr>
          </a:p>
          <a:p>
            <a:pPr marL="685800" lvl="0" indent="-685800" algn="l">
              <a:buFont typeface="Arial" panose="020B0604020202020204" pitchFamily="34" charset="0"/>
              <a:buChar char="•"/>
            </a:pPr>
            <a:r>
              <a:rPr lang="es-CO" sz="5400" b="0" dirty="0">
                <a:solidFill>
                  <a:schemeClr val="bg1"/>
                </a:solidFill>
                <a:latin typeface="Times New Roman" panose="02020603050405020304" pitchFamily="18" charset="0"/>
                <a:cs typeface="Times New Roman" panose="02020603050405020304" pitchFamily="18" charset="0"/>
              </a:rPr>
              <a:t>Talento humano: Agilidad para determinar errores del sistema, tipeado eficaz, correcto análisis de código y de datos.</a:t>
            </a:r>
          </a:p>
          <a:p>
            <a:pPr lvl="0" algn="l"/>
            <a:endParaRPr lang="es-CO" sz="5400" b="0" dirty="0">
              <a:solidFill>
                <a:schemeClr val="bg1"/>
              </a:solidFill>
              <a:latin typeface="Times New Roman" panose="02020603050405020304" pitchFamily="18" charset="0"/>
              <a:cs typeface="Times New Roman" panose="02020603050405020304" pitchFamily="18" charset="0"/>
            </a:endParaRPr>
          </a:p>
          <a:p>
            <a:pPr marL="685800" lvl="0" indent="-685800" algn="l">
              <a:buFont typeface="Arial" panose="020B0604020202020204" pitchFamily="34" charset="0"/>
              <a:buChar char="•"/>
            </a:pPr>
            <a:r>
              <a:rPr lang="es-CO" sz="5400" b="0" dirty="0">
                <a:solidFill>
                  <a:schemeClr val="bg1"/>
                </a:solidFill>
                <a:latin typeface="Times New Roman" panose="02020603050405020304" pitchFamily="18" charset="0"/>
                <a:cs typeface="Times New Roman" panose="02020603050405020304" pitchFamily="18" charset="0"/>
              </a:rPr>
              <a:t>Materiales: No contamos con todos lo </a:t>
            </a:r>
            <a:r>
              <a:rPr lang="es-CO" sz="5400" b="0" dirty="0" smtClean="0">
                <a:solidFill>
                  <a:schemeClr val="bg1"/>
                </a:solidFill>
                <a:latin typeface="Times New Roman" panose="02020603050405020304" pitchFamily="18" charset="0"/>
                <a:cs typeface="Times New Roman" panose="02020603050405020304" pitchFamily="18" charset="0"/>
              </a:rPr>
              <a:t>materiales, así </a:t>
            </a:r>
            <a:r>
              <a:rPr lang="es-CO" sz="5400" b="0" dirty="0">
                <a:solidFill>
                  <a:schemeClr val="bg1"/>
                </a:solidFill>
                <a:latin typeface="Times New Roman" panose="02020603050405020304" pitchFamily="18" charset="0"/>
                <a:cs typeface="Times New Roman" panose="02020603050405020304" pitchFamily="18" charset="0"/>
              </a:rPr>
              <a:t>como los </a:t>
            </a:r>
            <a:r>
              <a:rPr lang="es-CO" sz="5400" b="0" dirty="0" smtClean="0">
                <a:solidFill>
                  <a:schemeClr val="bg1"/>
                </a:solidFill>
                <a:latin typeface="Times New Roman" panose="02020603050405020304" pitchFamily="18" charset="0"/>
                <a:cs typeface="Times New Roman" panose="02020603050405020304" pitchFamily="18" charset="0"/>
              </a:rPr>
              <a:t>sensores.</a:t>
            </a:r>
            <a:endParaRPr lang="es-CO" sz="5400" b="0" dirty="0">
              <a:solidFill>
                <a:schemeClr val="bg1"/>
              </a:solidFill>
              <a:latin typeface="Times New Roman" panose="02020603050405020304" pitchFamily="18" charset="0"/>
              <a:cs typeface="Times New Roman" panose="02020603050405020304" pitchFamily="18" charset="0"/>
            </a:endParaRPr>
          </a:p>
          <a:p>
            <a:pPr lvl="0" algn="l"/>
            <a:endParaRPr lang="es-CO" sz="5400" b="0" dirty="0">
              <a:solidFill>
                <a:schemeClr val="bg1"/>
              </a:solidFill>
              <a:latin typeface="Times New Roman" panose="02020603050405020304" pitchFamily="18" charset="0"/>
              <a:cs typeface="Times New Roman" panose="02020603050405020304" pitchFamily="18" charset="0"/>
            </a:endParaRPr>
          </a:p>
          <a:p>
            <a:pPr marL="685800" lvl="0" indent="-685800" algn="l">
              <a:buFont typeface="Arial" panose="020B0604020202020204" pitchFamily="34" charset="0"/>
              <a:buChar char="•"/>
            </a:pPr>
            <a:r>
              <a:rPr lang="es-CO" sz="5400" b="0" dirty="0">
                <a:solidFill>
                  <a:schemeClr val="bg1"/>
                </a:solidFill>
                <a:latin typeface="Times New Roman" panose="02020603050405020304" pitchFamily="18" charset="0"/>
                <a:cs typeface="Times New Roman" panose="02020603050405020304" pitchFamily="18" charset="0"/>
              </a:rPr>
              <a:t>Instalaciones: No aplica.</a:t>
            </a:r>
          </a:p>
          <a:p>
            <a:pPr lvl="0" algn="l"/>
            <a:endParaRPr lang="es-CO" sz="5400" b="0" dirty="0">
              <a:solidFill>
                <a:schemeClr val="bg1"/>
              </a:solidFill>
              <a:latin typeface="Times New Roman" panose="02020603050405020304" pitchFamily="18" charset="0"/>
              <a:cs typeface="Times New Roman" panose="02020603050405020304" pitchFamily="18" charset="0"/>
            </a:endParaRPr>
          </a:p>
          <a:p>
            <a:pPr marL="685800" lvl="0" indent="-685800" algn="l">
              <a:buFont typeface="Arial" panose="020B0604020202020204" pitchFamily="34" charset="0"/>
              <a:buChar char="•"/>
            </a:pPr>
            <a:r>
              <a:rPr lang="es-CO" sz="5400" b="0" dirty="0">
                <a:solidFill>
                  <a:schemeClr val="bg1"/>
                </a:solidFill>
                <a:latin typeface="Times New Roman" panose="02020603050405020304" pitchFamily="18" charset="0"/>
                <a:cs typeface="Times New Roman" panose="02020603050405020304" pitchFamily="18" charset="0"/>
              </a:rPr>
              <a:t>Tiempo: No aplica.</a:t>
            </a:r>
          </a:p>
          <a:p>
            <a:pPr lvl="0" algn="l"/>
            <a:endParaRPr lang="es-CO" sz="5400" b="0" dirty="0">
              <a:solidFill>
                <a:schemeClr val="bg1"/>
              </a:solidFill>
              <a:latin typeface="Times New Roman" panose="02020603050405020304" pitchFamily="18" charset="0"/>
              <a:cs typeface="Times New Roman" panose="02020603050405020304" pitchFamily="18" charset="0"/>
            </a:endParaRPr>
          </a:p>
          <a:p>
            <a:pPr marL="685800" lvl="0" indent="-685800" algn="l">
              <a:buFont typeface="Arial" panose="020B0604020202020204" pitchFamily="34" charset="0"/>
              <a:buChar char="•"/>
            </a:pPr>
            <a:r>
              <a:rPr lang="es-CO" sz="5400" b="0" dirty="0">
                <a:solidFill>
                  <a:schemeClr val="bg1"/>
                </a:solidFill>
                <a:latin typeface="Times New Roman" panose="02020603050405020304" pitchFamily="18" charset="0"/>
                <a:cs typeface="Times New Roman" panose="02020603050405020304" pitchFamily="18" charset="0"/>
              </a:rPr>
              <a:t>Recursos económicos: No aplica.</a:t>
            </a:r>
          </a:p>
          <a:p>
            <a:pPr lvl="0" algn="l"/>
            <a:endParaRPr lang="es-CO" sz="5400" b="0" dirty="0">
              <a:solidFill>
                <a:schemeClr val="bg1"/>
              </a:solidFill>
              <a:latin typeface="Times New Roman" panose="02020603050405020304" pitchFamily="18" charset="0"/>
              <a:cs typeface="Times New Roman" panose="02020603050405020304" pitchFamily="18" charset="0"/>
            </a:endParaRPr>
          </a:p>
          <a:p>
            <a:pPr lvl="0" algn="l"/>
            <a:endParaRPr lang="es-CO" sz="5400" b="0" dirty="0">
              <a:solidFill>
                <a:schemeClr val="bg1"/>
              </a:solidFill>
              <a:latin typeface="Times New Roman" panose="02020603050405020304" pitchFamily="18" charset="0"/>
              <a:cs typeface="Times New Roman" panose="02020603050405020304" pitchFamily="18" charset="0"/>
            </a:endParaRPr>
          </a:p>
          <a:p>
            <a:pPr lvl="0" algn="l"/>
            <a:endParaRPr lang="es-CO" sz="5400" b="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670426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3326234" y="800335"/>
            <a:ext cx="18509191" cy="185084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Autofit/>
          </a:bodyPr>
          <a:lstStyle>
            <a:lvl1pPr marL="38100" marR="38100" indent="12700">
              <a:lnSpc>
                <a:spcPct val="80000"/>
              </a:lnSpc>
              <a:spcBef>
                <a:spcPts val="100"/>
              </a:spcBef>
              <a:defRPr sz="10000">
                <a:latin typeface="Calibri"/>
                <a:ea typeface="Calibri"/>
                <a:cs typeface="Calibri"/>
                <a:sym typeface="Calibri"/>
              </a:defRPr>
            </a:lvl1pPr>
          </a:lstStyle>
          <a:p>
            <a:r>
              <a:rPr lang="es-CO" sz="8800" dirty="0">
                <a:solidFill>
                  <a:schemeClr val="bg1"/>
                </a:solidFill>
                <a:latin typeface="Times New Roman" panose="02020603050405020304" pitchFamily="18" charset="0"/>
                <a:cs typeface="Times New Roman" panose="02020603050405020304" pitchFamily="18" charset="0"/>
              </a:rPr>
              <a:t>Recolección de datos</a:t>
            </a:r>
          </a:p>
        </p:txBody>
      </p:sp>
      <p:sp>
        <p:nvSpPr>
          <p:cNvPr id="138" name="Rectángulo"/>
          <p:cNvSpPr/>
          <p:nvPr/>
        </p:nvSpPr>
        <p:spPr>
          <a:xfrm>
            <a:off x="5821680" y="2651180"/>
            <a:ext cx="13380720" cy="45719"/>
          </a:xfrm>
          <a:prstGeom prst="rect">
            <a:avLst/>
          </a:prstGeom>
          <a:solidFill>
            <a:srgbClr val="FFFFFF"/>
          </a:solidFill>
          <a:ln w="12700">
            <a:miter lim="400000"/>
          </a:ln>
        </p:spPr>
        <p:txBody>
          <a:bodyPr lIns="71437" tIns="71437" rIns="71437" bIns="71437" anchor="ctr"/>
          <a:lstStyle/>
          <a:p>
            <a:pPr>
              <a:defRPr sz="3400" b="0">
                <a:latin typeface="+mn-lt"/>
                <a:ea typeface="+mn-ea"/>
                <a:cs typeface="+mn-cs"/>
                <a:sym typeface="Helvetica Neue Medium"/>
              </a:defRPr>
            </a:pPr>
            <a:endParaRPr/>
          </a:p>
        </p:txBody>
      </p:sp>
      <p:sp>
        <p:nvSpPr>
          <p:cNvPr id="3" name="CuadroTexto 2"/>
          <p:cNvSpPr txBox="1"/>
          <p:nvPr/>
        </p:nvSpPr>
        <p:spPr>
          <a:xfrm>
            <a:off x="1070927" y="3842889"/>
            <a:ext cx="21617727" cy="26988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s-ES" sz="5800" b="0" dirty="0">
                <a:solidFill>
                  <a:schemeClr val="bg1"/>
                </a:solidFill>
                <a:latin typeface="Times New Roman" panose="02020603050405020304" pitchFamily="18" charset="0"/>
                <a:cs typeface="Times New Roman" panose="02020603050405020304" pitchFamily="18" charset="0"/>
              </a:rPr>
              <a:t> </a:t>
            </a:r>
            <a:endParaRPr lang="es-CO" sz="5800" b="0" dirty="0">
              <a:solidFill>
                <a:schemeClr val="bg1"/>
              </a:solidFill>
              <a:latin typeface="Times New Roman" panose="02020603050405020304" pitchFamily="18" charset="0"/>
              <a:cs typeface="Times New Roman" panose="02020603050405020304" pitchFamily="18" charset="0"/>
            </a:endParaRPr>
          </a:p>
          <a:p>
            <a:pPr lvl="0" algn="l"/>
            <a:endParaRPr lang="es-CO" sz="5400" b="0" dirty="0">
              <a:solidFill>
                <a:schemeClr val="bg1"/>
              </a:solidFill>
              <a:latin typeface="Times New Roman" panose="02020603050405020304" pitchFamily="18" charset="0"/>
              <a:cs typeface="Times New Roman" panose="02020603050405020304" pitchFamily="18" charset="0"/>
            </a:endParaRPr>
          </a:p>
          <a:p>
            <a:pPr algn="l"/>
            <a:r>
              <a:rPr lang="es-ES" sz="5400" b="0" dirty="0">
                <a:solidFill>
                  <a:schemeClr val="bg1"/>
                </a:solidFill>
                <a:latin typeface="Times New Roman" panose="02020603050405020304" pitchFamily="18" charset="0"/>
                <a:cs typeface="Times New Roman" panose="02020603050405020304" pitchFamily="18" charset="0"/>
              </a:rPr>
              <a:t> </a:t>
            </a:r>
            <a:endParaRPr lang="es-CO" sz="5400" b="0" dirty="0">
              <a:solidFill>
                <a:schemeClr val="bg1"/>
              </a:solidFill>
              <a:latin typeface="Times New Roman" panose="02020603050405020304" pitchFamily="18" charset="0"/>
              <a:cs typeface="Times New Roman" panose="02020603050405020304" pitchFamily="18" charset="0"/>
            </a:endParaRPr>
          </a:p>
        </p:txBody>
      </p:sp>
      <p:sp>
        <p:nvSpPr>
          <p:cNvPr id="2" name="CuadroTexto 1"/>
          <p:cNvSpPr txBox="1"/>
          <p:nvPr/>
        </p:nvSpPr>
        <p:spPr>
          <a:xfrm>
            <a:off x="1070926" y="5192296"/>
            <a:ext cx="21617727" cy="61459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s-CO" sz="5400" b="0" dirty="0">
                <a:solidFill>
                  <a:schemeClr val="bg1"/>
                </a:solidFill>
                <a:latin typeface="Times New Roman" panose="02020603050405020304" pitchFamily="18" charset="0"/>
                <a:cs typeface="Times New Roman" panose="02020603050405020304" pitchFamily="18" charset="0"/>
              </a:rPr>
              <a:t>Entrevista:</a:t>
            </a:r>
          </a:p>
          <a:p>
            <a:pPr algn="l"/>
            <a:r>
              <a:rPr lang="es-CO" sz="5400" b="0" dirty="0">
                <a:solidFill>
                  <a:schemeClr val="bg1"/>
                </a:solidFill>
                <a:latin typeface="Times New Roman" panose="02020603050405020304" pitchFamily="18" charset="0"/>
                <a:cs typeface="Times New Roman" panose="02020603050405020304" pitchFamily="18" charset="0"/>
              </a:rPr>
              <a:t>Entrevistado(a): Alexander Babativa.</a:t>
            </a:r>
          </a:p>
          <a:p>
            <a:pPr algn="l"/>
            <a:r>
              <a:rPr lang="es-CO" sz="5400" b="0" dirty="0">
                <a:solidFill>
                  <a:schemeClr val="bg1"/>
                </a:solidFill>
                <a:latin typeface="Times New Roman" panose="02020603050405020304" pitchFamily="18" charset="0"/>
                <a:cs typeface="Times New Roman" panose="02020603050405020304" pitchFamily="18" charset="0"/>
              </a:rPr>
              <a:t>Cargo: Profesional en bilingüismo del C.T.G.I.</a:t>
            </a:r>
          </a:p>
          <a:p>
            <a:pPr algn="l"/>
            <a:r>
              <a:rPr lang="es-CO" sz="5400" b="0" dirty="0">
                <a:solidFill>
                  <a:schemeClr val="bg1"/>
                </a:solidFill>
                <a:latin typeface="Times New Roman" panose="02020603050405020304" pitchFamily="18" charset="0"/>
                <a:cs typeface="Times New Roman" panose="02020603050405020304" pitchFamily="18" charset="0"/>
              </a:rPr>
              <a:t>Ficha (Si aplica): .</a:t>
            </a:r>
          </a:p>
          <a:p>
            <a:pPr algn="l"/>
            <a:r>
              <a:rPr lang="es-CO" sz="5400" b="0" dirty="0">
                <a:solidFill>
                  <a:schemeClr val="bg1"/>
                </a:solidFill>
                <a:latin typeface="Times New Roman" panose="02020603050405020304" pitchFamily="18" charset="0"/>
                <a:cs typeface="Times New Roman" panose="02020603050405020304" pitchFamily="18" charset="0"/>
              </a:rPr>
              <a:t>Programa de formación: No aplica.</a:t>
            </a:r>
          </a:p>
          <a:p>
            <a:pPr lvl="0" algn="l"/>
            <a:endParaRPr lang="es-CO" sz="4000" b="0" dirty="0">
              <a:solidFill>
                <a:schemeClr val="bg1"/>
              </a:solidFill>
              <a:latin typeface="Times New Roman" panose="02020603050405020304" pitchFamily="18" charset="0"/>
              <a:cs typeface="Times New Roman" panose="02020603050405020304" pitchFamily="18" charset="0"/>
            </a:endParaRPr>
          </a:p>
          <a:p>
            <a:pPr lvl="0" algn="l"/>
            <a:endParaRPr lang="es-CO" sz="4000" b="0" dirty="0">
              <a:solidFill>
                <a:schemeClr val="bg1"/>
              </a:solidFill>
              <a:latin typeface="Times New Roman" panose="02020603050405020304" pitchFamily="18" charset="0"/>
              <a:cs typeface="Times New Roman" panose="02020603050405020304" pitchFamily="18" charset="0"/>
            </a:endParaRPr>
          </a:p>
          <a:p>
            <a:pPr lvl="0" algn="l"/>
            <a:endParaRPr lang="es-CO" sz="4000" b="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251603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2625194" y="663077"/>
            <a:ext cx="18509191" cy="185084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Autofit/>
          </a:bodyPr>
          <a:lstStyle>
            <a:lvl1pPr marL="38100" marR="38100" indent="12700">
              <a:lnSpc>
                <a:spcPct val="80000"/>
              </a:lnSpc>
              <a:spcBef>
                <a:spcPts val="100"/>
              </a:spcBef>
              <a:defRPr sz="10000">
                <a:latin typeface="Calibri"/>
                <a:ea typeface="Calibri"/>
                <a:cs typeface="Calibri"/>
                <a:sym typeface="Calibri"/>
              </a:defRPr>
            </a:lvl1pPr>
          </a:lstStyle>
          <a:p>
            <a:r>
              <a:rPr lang="es-CO" sz="8800" dirty="0">
                <a:solidFill>
                  <a:schemeClr val="bg1"/>
                </a:solidFill>
                <a:latin typeface="Times New Roman" panose="02020603050405020304" pitchFamily="18" charset="0"/>
                <a:cs typeface="Times New Roman" panose="02020603050405020304" pitchFamily="18" charset="0"/>
              </a:rPr>
              <a:t>Preguntas con las respuestas</a:t>
            </a:r>
          </a:p>
        </p:txBody>
      </p:sp>
      <p:sp>
        <p:nvSpPr>
          <p:cNvPr id="138" name="Rectángulo"/>
          <p:cNvSpPr/>
          <p:nvPr/>
        </p:nvSpPr>
        <p:spPr>
          <a:xfrm>
            <a:off x="5821680" y="2651180"/>
            <a:ext cx="13380720" cy="45719"/>
          </a:xfrm>
          <a:prstGeom prst="rect">
            <a:avLst/>
          </a:prstGeom>
          <a:solidFill>
            <a:srgbClr val="FFFFFF"/>
          </a:solidFill>
          <a:ln w="12700">
            <a:miter lim="400000"/>
          </a:ln>
        </p:spPr>
        <p:txBody>
          <a:bodyPr lIns="71437" tIns="71437" rIns="71437" bIns="71437" anchor="ctr"/>
          <a:lstStyle/>
          <a:p>
            <a:pPr>
              <a:defRPr sz="3400" b="0">
                <a:latin typeface="+mn-lt"/>
                <a:ea typeface="+mn-ea"/>
                <a:cs typeface="+mn-cs"/>
                <a:sym typeface="Helvetica Neue Medium"/>
              </a:defRPr>
            </a:pPr>
            <a:endParaRPr/>
          </a:p>
        </p:txBody>
      </p:sp>
      <p:sp>
        <p:nvSpPr>
          <p:cNvPr id="3" name="CuadroTexto 2"/>
          <p:cNvSpPr txBox="1"/>
          <p:nvPr/>
        </p:nvSpPr>
        <p:spPr>
          <a:xfrm>
            <a:off x="1070927" y="3842889"/>
            <a:ext cx="21617727" cy="26988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s-ES" sz="5800" b="0" dirty="0">
                <a:solidFill>
                  <a:schemeClr val="bg1"/>
                </a:solidFill>
                <a:latin typeface="Times New Roman" panose="02020603050405020304" pitchFamily="18" charset="0"/>
                <a:cs typeface="Times New Roman" panose="02020603050405020304" pitchFamily="18" charset="0"/>
              </a:rPr>
              <a:t> </a:t>
            </a:r>
            <a:endParaRPr lang="es-CO" sz="5800" b="0" dirty="0">
              <a:solidFill>
                <a:schemeClr val="bg1"/>
              </a:solidFill>
              <a:latin typeface="Times New Roman" panose="02020603050405020304" pitchFamily="18" charset="0"/>
              <a:cs typeface="Times New Roman" panose="02020603050405020304" pitchFamily="18" charset="0"/>
            </a:endParaRPr>
          </a:p>
          <a:p>
            <a:pPr lvl="0" algn="l"/>
            <a:endParaRPr lang="es-CO" sz="5400" b="0" dirty="0">
              <a:solidFill>
                <a:schemeClr val="bg1"/>
              </a:solidFill>
              <a:latin typeface="Times New Roman" panose="02020603050405020304" pitchFamily="18" charset="0"/>
              <a:cs typeface="Times New Roman" panose="02020603050405020304" pitchFamily="18" charset="0"/>
            </a:endParaRPr>
          </a:p>
          <a:p>
            <a:pPr algn="l"/>
            <a:r>
              <a:rPr lang="es-ES" sz="5400" b="0" dirty="0">
                <a:solidFill>
                  <a:schemeClr val="bg1"/>
                </a:solidFill>
                <a:latin typeface="Times New Roman" panose="02020603050405020304" pitchFamily="18" charset="0"/>
                <a:cs typeface="Times New Roman" panose="02020603050405020304" pitchFamily="18" charset="0"/>
              </a:rPr>
              <a:t> </a:t>
            </a:r>
            <a:endParaRPr lang="es-CO" sz="5400" b="0" dirty="0">
              <a:solidFill>
                <a:schemeClr val="bg1"/>
              </a:solidFill>
              <a:latin typeface="Times New Roman" panose="02020603050405020304" pitchFamily="18" charset="0"/>
              <a:cs typeface="Times New Roman" panose="02020603050405020304" pitchFamily="18" charset="0"/>
            </a:endParaRPr>
          </a:p>
        </p:txBody>
      </p:sp>
      <p:sp>
        <p:nvSpPr>
          <p:cNvPr id="2" name="CuadroTexto 1"/>
          <p:cNvSpPr txBox="1"/>
          <p:nvPr/>
        </p:nvSpPr>
        <p:spPr>
          <a:xfrm>
            <a:off x="1070927" y="4117404"/>
            <a:ext cx="21617727" cy="101777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742950" lvl="0" indent="-742950" algn="l">
              <a:buFont typeface="Arial" panose="020B0604020202020204" pitchFamily="34" charset="0"/>
              <a:buChar char="•"/>
            </a:pPr>
            <a:r>
              <a:rPr lang="es-CO" b="0" dirty="0">
                <a:solidFill>
                  <a:schemeClr val="bg1"/>
                </a:solidFill>
                <a:latin typeface="Times New Roman" panose="02020603050405020304" pitchFamily="18" charset="0"/>
                <a:cs typeface="Times New Roman" panose="02020603050405020304" pitchFamily="18" charset="0"/>
              </a:rPr>
              <a:t>¿Has visto o has hecho uso del vivero del SENA?</a:t>
            </a:r>
            <a:br>
              <a:rPr lang="es-CO" b="0" dirty="0">
                <a:solidFill>
                  <a:schemeClr val="bg1"/>
                </a:solidFill>
                <a:latin typeface="Times New Roman" panose="02020603050405020304" pitchFamily="18" charset="0"/>
                <a:cs typeface="Times New Roman" panose="02020603050405020304" pitchFamily="18" charset="0"/>
              </a:rPr>
            </a:br>
            <a:r>
              <a:rPr lang="es-CO" b="0" dirty="0">
                <a:solidFill>
                  <a:schemeClr val="bg1"/>
                </a:solidFill>
                <a:latin typeface="Times New Roman" panose="02020603050405020304" pitchFamily="18" charset="0"/>
                <a:cs typeface="Times New Roman" panose="02020603050405020304" pitchFamily="18" charset="0"/>
              </a:rPr>
              <a:t>R: Honestamente no era consciente de que había un vivero en el SENA.</a:t>
            </a:r>
          </a:p>
          <a:p>
            <a:pPr marL="742950" lvl="0" indent="-742950" algn="l">
              <a:buFont typeface="+mj-lt"/>
              <a:buAutoNum type="arabicPeriod"/>
            </a:pPr>
            <a:endParaRPr lang="es-CO" b="0" dirty="0">
              <a:solidFill>
                <a:schemeClr val="bg1"/>
              </a:solidFill>
              <a:latin typeface="Times New Roman" panose="02020603050405020304" pitchFamily="18" charset="0"/>
              <a:cs typeface="Times New Roman" panose="02020603050405020304" pitchFamily="18" charset="0"/>
            </a:endParaRPr>
          </a:p>
          <a:p>
            <a:pPr marL="742950" lvl="0" indent="-742950" algn="l">
              <a:buFont typeface="Arial" panose="020B0604020202020204" pitchFamily="34" charset="0"/>
              <a:buChar char="•"/>
            </a:pPr>
            <a:r>
              <a:rPr lang="es-CO" b="0" dirty="0">
                <a:solidFill>
                  <a:schemeClr val="bg1"/>
                </a:solidFill>
                <a:latin typeface="Times New Roman" panose="02020603050405020304" pitchFamily="18" charset="0"/>
                <a:cs typeface="Times New Roman" panose="02020603050405020304" pitchFamily="18" charset="0"/>
              </a:rPr>
              <a:t>¿Por qué es importante guardar el historial de un registro?</a:t>
            </a:r>
            <a:br>
              <a:rPr lang="es-CO" b="0" dirty="0">
                <a:solidFill>
                  <a:schemeClr val="bg1"/>
                </a:solidFill>
                <a:latin typeface="Times New Roman" panose="02020603050405020304" pitchFamily="18" charset="0"/>
                <a:cs typeface="Times New Roman" panose="02020603050405020304" pitchFamily="18" charset="0"/>
              </a:rPr>
            </a:br>
            <a:r>
              <a:rPr lang="es-CO" b="0" dirty="0">
                <a:solidFill>
                  <a:schemeClr val="bg1"/>
                </a:solidFill>
                <a:latin typeface="Times New Roman" panose="02020603050405020304" pitchFamily="18" charset="0"/>
                <a:cs typeface="Times New Roman" panose="02020603050405020304" pitchFamily="18" charset="0"/>
              </a:rPr>
              <a:t>R: Es importante para mirar la trazabilidad de un proyecto y en base a eso tomar mejores decisiones en base a ello.</a:t>
            </a:r>
          </a:p>
          <a:p>
            <a:pPr marL="742950" lvl="0" indent="-742950" algn="l">
              <a:buFont typeface="+mj-lt"/>
              <a:buAutoNum type="arabicPeriod"/>
            </a:pPr>
            <a:endParaRPr lang="es-CO" b="0" dirty="0">
              <a:solidFill>
                <a:schemeClr val="bg1"/>
              </a:solidFill>
              <a:latin typeface="Times New Roman" panose="02020603050405020304" pitchFamily="18" charset="0"/>
              <a:cs typeface="Times New Roman" panose="02020603050405020304" pitchFamily="18" charset="0"/>
            </a:endParaRPr>
          </a:p>
          <a:p>
            <a:pPr marL="742950" lvl="0" indent="-742950" algn="l">
              <a:buFont typeface="Arial" panose="020B0604020202020204" pitchFamily="34" charset="0"/>
              <a:buChar char="•"/>
            </a:pPr>
            <a:r>
              <a:rPr lang="es-CO" b="0" dirty="0">
                <a:solidFill>
                  <a:schemeClr val="bg1"/>
                </a:solidFill>
                <a:latin typeface="Times New Roman" panose="02020603050405020304" pitchFamily="18" charset="0"/>
                <a:cs typeface="Times New Roman" panose="02020603050405020304" pitchFamily="18" charset="0"/>
              </a:rPr>
              <a:t>¿Para qué sirven las estadísticas?</a:t>
            </a:r>
            <a:br>
              <a:rPr lang="es-CO" b="0" dirty="0">
                <a:solidFill>
                  <a:schemeClr val="bg1"/>
                </a:solidFill>
                <a:latin typeface="Times New Roman" panose="02020603050405020304" pitchFamily="18" charset="0"/>
                <a:cs typeface="Times New Roman" panose="02020603050405020304" pitchFamily="18" charset="0"/>
              </a:rPr>
            </a:br>
            <a:r>
              <a:rPr lang="es-CO" b="0" dirty="0">
                <a:solidFill>
                  <a:schemeClr val="bg1"/>
                </a:solidFill>
                <a:latin typeface="Times New Roman" panose="02020603050405020304" pitchFamily="18" charset="0"/>
                <a:cs typeface="Times New Roman" panose="02020603050405020304" pitchFamily="18" charset="0"/>
              </a:rPr>
              <a:t>R: Sirven para medir comportamientos en las personas o recursos y en base a ello dar resultados.</a:t>
            </a:r>
          </a:p>
          <a:p>
            <a:pPr marL="742950" lvl="0" indent="-742950" algn="l">
              <a:buFont typeface="+mj-lt"/>
              <a:buAutoNum type="arabicPeriod"/>
            </a:pPr>
            <a:endParaRPr lang="es-CO" b="0" dirty="0">
              <a:solidFill>
                <a:schemeClr val="bg1"/>
              </a:solidFill>
              <a:latin typeface="Times New Roman" panose="02020603050405020304" pitchFamily="18" charset="0"/>
              <a:cs typeface="Times New Roman" panose="02020603050405020304" pitchFamily="18" charset="0"/>
            </a:endParaRPr>
          </a:p>
          <a:p>
            <a:pPr marL="742950" lvl="0" indent="-742950" algn="l">
              <a:buFont typeface="Arial" panose="020B0604020202020204" pitchFamily="34" charset="0"/>
              <a:buChar char="•"/>
            </a:pPr>
            <a:r>
              <a:rPr lang="es-CO" b="0" dirty="0">
                <a:solidFill>
                  <a:schemeClr val="bg1"/>
                </a:solidFill>
                <a:latin typeface="Times New Roman" panose="02020603050405020304" pitchFamily="18" charset="0"/>
                <a:cs typeface="Times New Roman" panose="02020603050405020304" pitchFamily="18" charset="0"/>
              </a:rPr>
              <a:t>¿Consideras importante los viveros para plantas? ¿Sí, no, por qué?</a:t>
            </a:r>
            <a:br>
              <a:rPr lang="es-CO" b="0" dirty="0">
                <a:solidFill>
                  <a:schemeClr val="bg1"/>
                </a:solidFill>
                <a:latin typeface="Times New Roman" panose="02020603050405020304" pitchFamily="18" charset="0"/>
                <a:cs typeface="Times New Roman" panose="02020603050405020304" pitchFamily="18" charset="0"/>
              </a:rPr>
            </a:br>
            <a:r>
              <a:rPr lang="es-CO" b="0" dirty="0">
                <a:solidFill>
                  <a:schemeClr val="bg1"/>
                </a:solidFill>
                <a:latin typeface="Times New Roman" panose="02020603050405020304" pitchFamily="18" charset="0"/>
                <a:cs typeface="Times New Roman" panose="02020603050405020304" pitchFamily="18" charset="0"/>
              </a:rPr>
              <a:t>R: Sí, por el tema de que hoy en día la comida está muy industrializada y manipulada y es bueno que empiecen a implementar estos proyectos para que la gente lleve una vida más saludable en el tema de cultivo de alimentos.</a:t>
            </a:r>
          </a:p>
          <a:p>
            <a:pPr marL="742950" lvl="0" indent="-742950" algn="l">
              <a:buFont typeface="+mj-lt"/>
              <a:buAutoNum type="arabicPeriod"/>
            </a:pPr>
            <a:endParaRPr lang="es-CO" b="0" dirty="0">
              <a:solidFill>
                <a:schemeClr val="bg1"/>
              </a:solidFill>
              <a:latin typeface="Times New Roman" panose="02020603050405020304" pitchFamily="18" charset="0"/>
              <a:cs typeface="Times New Roman" panose="02020603050405020304" pitchFamily="18" charset="0"/>
            </a:endParaRPr>
          </a:p>
          <a:p>
            <a:pPr marL="742950" lvl="0" indent="-742950" algn="l">
              <a:buFont typeface="Arial" panose="020B0604020202020204" pitchFamily="34" charset="0"/>
              <a:buChar char="•"/>
            </a:pPr>
            <a:r>
              <a:rPr lang="es-CO" b="0" dirty="0">
                <a:solidFill>
                  <a:schemeClr val="bg1"/>
                </a:solidFill>
                <a:latin typeface="Times New Roman" panose="02020603050405020304" pitchFamily="18" charset="0"/>
                <a:cs typeface="Times New Roman" panose="02020603050405020304" pitchFamily="18" charset="0"/>
              </a:rPr>
              <a:t>¿De qué manera se pueden mejorar estos viveros?</a:t>
            </a:r>
            <a:br>
              <a:rPr lang="es-CO" b="0" dirty="0">
                <a:solidFill>
                  <a:schemeClr val="bg1"/>
                </a:solidFill>
                <a:latin typeface="Times New Roman" panose="02020603050405020304" pitchFamily="18" charset="0"/>
                <a:cs typeface="Times New Roman" panose="02020603050405020304" pitchFamily="18" charset="0"/>
              </a:rPr>
            </a:br>
            <a:r>
              <a:rPr lang="es-CO" b="0" dirty="0">
                <a:solidFill>
                  <a:schemeClr val="bg1"/>
                </a:solidFill>
                <a:latin typeface="Times New Roman" panose="02020603050405020304" pitchFamily="18" charset="0"/>
                <a:cs typeface="Times New Roman" panose="02020603050405020304" pitchFamily="18" charset="0"/>
              </a:rPr>
              <a:t>R: Divulgando información o conocimiento acerca de estos viveros para que la gente se concientice sobre su cuidado y uso.</a:t>
            </a:r>
          </a:p>
          <a:p>
            <a:pPr marL="742950" lvl="0" indent="-742950" algn="l">
              <a:buFont typeface="+mj-lt"/>
              <a:buAutoNum type="arabicPeriod"/>
            </a:pPr>
            <a:endParaRPr lang="es-CO" sz="4000" b="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435116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2625194" y="663077"/>
            <a:ext cx="18509191" cy="185084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Autofit/>
          </a:bodyPr>
          <a:lstStyle>
            <a:lvl1pPr marL="38100" marR="38100" indent="12700">
              <a:lnSpc>
                <a:spcPct val="80000"/>
              </a:lnSpc>
              <a:spcBef>
                <a:spcPts val="100"/>
              </a:spcBef>
              <a:defRPr sz="10000">
                <a:latin typeface="Calibri"/>
                <a:ea typeface="Calibri"/>
                <a:cs typeface="Calibri"/>
                <a:sym typeface="Calibri"/>
              </a:defRPr>
            </a:lvl1pPr>
          </a:lstStyle>
          <a:p>
            <a:r>
              <a:rPr lang="es-CO" sz="8800" dirty="0">
                <a:solidFill>
                  <a:schemeClr val="bg1"/>
                </a:solidFill>
                <a:latin typeface="Times New Roman" panose="02020603050405020304" pitchFamily="18" charset="0"/>
                <a:cs typeface="Times New Roman" panose="02020603050405020304" pitchFamily="18" charset="0"/>
              </a:rPr>
              <a:t>Preguntas con las respuestas</a:t>
            </a:r>
          </a:p>
        </p:txBody>
      </p:sp>
      <p:sp>
        <p:nvSpPr>
          <p:cNvPr id="138" name="Rectángulo"/>
          <p:cNvSpPr/>
          <p:nvPr/>
        </p:nvSpPr>
        <p:spPr>
          <a:xfrm>
            <a:off x="5821680" y="2651180"/>
            <a:ext cx="13380720" cy="45719"/>
          </a:xfrm>
          <a:prstGeom prst="rect">
            <a:avLst/>
          </a:prstGeom>
          <a:solidFill>
            <a:srgbClr val="FFFFFF"/>
          </a:solidFill>
          <a:ln w="12700">
            <a:miter lim="400000"/>
          </a:ln>
        </p:spPr>
        <p:txBody>
          <a:bodyPr lIns="71437" tIns="71437" rIns="71437" bIns="71437" anchor="ctr"/>
          <a:lstStyle/>
          <a:p>
            <a:pPr>
              <a:defRPr sz="3400" b="0">
                <a:latin typeface="+mn-lt"/>
                <a:ea typeface="+mn-ea"/>
                <a:cs typeface="+mn-cs"/>
                <a:sym typeface="Helvetica Neue Medium"/>
              </a:defRPr>
            </a:pPr>
            <a:endParaRPr/>
          </a:p>
        </p:txBody>
      </p:sp>
      <p:sp>
        <p:nvSpPr>
          <p:cNvPr id="3" name="CuadroTexto 2"/>
          <p:cNvSpPr txBox="1"/>
          <p:nvPr/>
        </p:nvSpPr>
        <p:spPr>
          <a:xfrm>
            <a:off x="1070927" y="3842889"/>
            <a:ext cx="21617727" cy="26988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s-ES" sz="5800" b="0" dirty="0">
                <a:solidFill>
                  <a:schemeClr val="bg1"/>
                </a:solidFill>
                <a:latin typeface="Times New Roman" panose="02020603050405020304" pitchFamily="18" charset="0"/>
                <a:cs typeface="Times New Roman" panose="02020603050405020304" pitchFamily="18" charset="0"/>
              </a:rPr>
              <a:t> </a:t>
            </a:r>
            <a:endParaRPr lang="es-CO" sz="5800" b="0" dirty="0">
              <a:solidFill>
                <a:schemeClr val="bg1"/>
              </a:solidFill>
              <a:latin typeface="Times New Roman" panose="02020603050405020304" pitchFamily="18" charset="0"/>
              <a:cs typeface="Times New Roman" panose="02020603050405020304" pitchFamily="18" charset="0"/>
            </a:endParaRPr>
          </a:p>
          <a:p>
            <a:pPr lvl="0" algn="l"/>
            <a:endParaRPr lang="es-CO" sz="5400" b="0" dirty="0">
              <a:solidFill>
                <a:schemeClr val="bg1"/>
              </a:solidFill>
              <a:latin typeface="Times New Roman" panose="02020603050405020304" pitchFamily="18" charset="0"/>
              <a:cs typeface="Times New Roman" panose="02020603050405020304" pitchFamily="18" charset="0"/>
            </a:endParaRPr>
          </a:p>
          <a:p>
            <a:pPr algn="l"/>
            <a:r>
              <a:rPr lang="es-ES" sz="5400" b="0" dirty="0">
                <a:solidFill>
                  <a:schemeClr val="bg1"/>
                </a:solidFill>
                <a:latin typeface="Times New Roman" panose="02020603050405020304" pitchFamily="18" charset="0"/>
                <a:cs typeface="Times New Roman" panose="02020603050405020304" pitchFamily="18" charset="0"/>
              </a:rPr>
              <a:t> </a:t>
            </a:r>
            <a:endParaRPr lang="es-CO" sz="5400" b="0" dirty="0">
              <a:solidFill>
                <a:schemeClr val="bg1"/>
              </a:solidFill>
              <a:latin typeface="Times New Roman" panose="02020603050405020304" pitchFamily="18" charset="0"/>
              <a:cs typeface="Times New Roman" panose="02020603050405020304" pitchFamily="18" charset="0"/>
            </a:endParaRPr>
          </a:p>
        </p:txBody>
      </p:sp>
      <p:sp>
        <p:nvSpPr>
          <p:cNvPr id="2" name="CuadroTexto 1"/>
          <p:cNvSpPr txBox="1"/>
          <p:nvPr/>
        </p:nvSpPr>
        <p:spPr>
          <a:xfrm>
            <a:off x="1070925" y="4025865"/>
            <a:ext cx="21617727" cy="95622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742950" lvl="0" indent="-742950" algn="l">
              <a:buFont typeface="Arial" panose="020B0604020202020204" pitchFamily="34" charset="0"/>
              <a:buChar char="•"/>
            </a:pPr>
            <a:r>
              <a:rPr lang="es-CO" b="0" dirty="0">
                <a:solidFill>
                  <a:schemeClr val="bg1"/>
                </a:solidFill>
                <a:latin typeface="Times New Roman" panose="02020603050405020304" pitchFamily="18" charset="0"/>
                <a:cs typeface="Times New Roman" panose="02020603050405020304" pitchFamily="18" charset="0"/>
              </a:rPr>
              <a:t>¿Qué opinas sobre la automatización de información?</a:t>
            </a:r>
            <a:br>
              <a:rPr lang="es-CO" b="0" dirty="0">
                <a:solidFill>
                  <a:schemeClr val="bg1"/>
                </a:solidFill>
                <a:latin typeface="Times New Roman" panose="02020603050405020304" pitchFamily="18" charset="0"/>
                <a:cs typeface="Times New Roman" panose="02020603050405020304" pitchFamily="18" charset="0"/>
              </a:rPr>
            </a:br>
            <a:r>
              <a:rPr lang="es-CO" b="0" dirty="0">
                <a:solidFill>
                  <a:schemeClr val="bg1"/>
                </a:solidFill>
                <a:latin typeface="Times New Roman" panose="02020603050405020304" pitchFamily="18" charset="0"/>
                <a:cs typeface="Times New Roman" panose="02020603050405020304" pitchFamily="18" charset="0"/>
              </a:rPr>
              <a:t>R: Es importante porque agiliza procesos y evita reprocesos y al final permite analizar esta información.</a:t>
            </a:r>
          </a:p>
          <a:p>
            <a:pPr marL="742950" lvl="0" indent="-742950" algn="l">
              <a:buFont typeface="+mj-lt"/>
              <a:buAutoNum type="arabicPeriod"/>
            </a:pPr>
            <a:endParaRPr lang="es-CO" b="0" dirty="0">
              <a:solidFill>
                <a:schemeClr val="bg1"/>
              </a:solidFill>
              <a:latin typeface="Times New Roman" panose="02020603050405020304" pitchFamily="18" charset="0"/>
              <a:cs typeface="Times New Roman" panose="02020603050405020304" pitchFamily="18" charset="0"/>
            </a:endParaRPr>
          </a:p>
          <a:p>
            <a:pPr marL="742950" lvl="0" indent="-742950" algn="l">
              <a:buFont typeface="Arial" panose="020B0604020202020204" pitchFamily="34" charset="0"/>
              <a:buChar char="•"/>
            </a:pPr>
            <a:r>
              <a:rPr lang="es-CO" b="0" dirty="0">
                <a:solidFill>
                  <a:schemeClr val="bg1"/>
                </a:solidFill>
                <a:latin typeface="Times New Roman" panose="02020603050405020304" pitchFamily="18" charset="0"/>
                <a:cs typeface="Times New Roman" panose="02020603050405020304" pitchFamily="18" charset="0"/>
              </a:rPr>
              <a:t>¿Consideras importante cultivar tus propios alimentos? ¿Sí, no, por qué?</a:t>
            </a:r>
            <a:br>
              <a:rPr lang="es-CO" b="0" dirty="0">
                <a:solidFill>
                  <a:schemeClr val="bg1"/>
                </a:solidFill>
                <a:latin typeface="Times New Roman" panose="02020603050405020304" pitchFamily="18" charset="0"/>
                <a:cs typeface="Times New Roman" panose="02020603050405020304" pitchFamily="18" charset="0"/>
              </a:rPr>
            </a:br>
            <a:r>
              <a:rPr lang="es-CO" b="0" dirty="0">
                <a:solidFill>
                  <a:schemeClr val="bg1"/>
                </a:solidFill>
                <a:latin typeface="Times New Roman" panose="02020603050405020304" pitchFamily="18" charset="0"/>
                <a:cs typeface="Times New Roman" panose="02020603050405020304" pitchFamily="18" charset="0"/>
              </a:rPr>
              <a:t>R: Absolutamente y además me gustaría aprender más sobre ese tema y también podría generar un ahorro de dinero.</a:t>
            </a:r>
          </a:p>
          <a:p>
            <a:pPr marL="742950" lvl="0" indent="-742950" algn="l">
              <a:buFont typeface="+mj-lt"/>
              <a:buAutoNum type="arabicPeriod"/>
            </a:pPr>
            <a:endParaRPr lang="es-CO" b="0" dirty="0">
              <a:solidFill>
                <a:schemeClr val="bg1"/>
              </a:solidFill>
              <a:latin typeface="Times New Roman" panose="02020603050405020304" pitchFamily="18" charset="0"/>
              <a:cs typeface="Times New Roman" panose="02020603050405020304" pitchFamily="18" charset="0"/>
            </a:endParaRPr>
          </a:p>
          <a:p>
            <a:pPr marL="742950" lvl="0" indent="-742950" algn="l">
              <a:buFont typeface="Arial" panose="020B0604020202020204" pitchFamily="34" charset="0"/>
              <a:buChar char="•"/>
            </a:pPr>
            <a:r>
              <a:rPr lang="es-CO" b="0" dirty="0">
                <a:solidFill>
                  <a:schemeClr val="bg1"/>
                </a:solidFill>
                <a:latin typeface="Times New Roman" panose="02020603050405020304" pitchFamily="18" charset="0"/>
                <a:cs typeface="Times New Roman" panose="02020603050405020304" pitchFamily="18" charset="0"/>
              </a:rPr>
              <a:t>¿Tendrías tu propio vivero para cultivar algunas semillas? ¿Sí, no, por qué?</a:t>
            </a:r>
            <a:br>
              <a:rPr lang="es-CO" b="0" dirty="0">
                <a:solidFill>
                  <a:schemeClr val="bg1"/>
                </a:solidFill>
                <a:latin typeface="Times New Roman" panose="02020603050405020304" pitchFamily="18" charset="0"/>
                <a:cs typeface="Times New Roman" panose="02020603050405020304" pitchFamily="18" charset="0"/>
              </a:rPr>
            </a:br>
            <a:r>
              <a:rPr lang="es-CO" b="0" dirty="0">
                <a:solidFill>
                  <a:schemeClr val="bg1"/>
                </a:solidFill>
                <a:latin typeface="Times New Roman" panose="02020603050405020304" pitchFamily="18" charset="0"/>
                <a:cs typeface="Times New Roman" panose="02020603050405020304" pitchFamily="18" charset="0"/>
              </a:rPr>
              <a:t>R: Sí lo tendría y sería chévere que se expandiera a nivel de apartamentos, o sea cultivar mini-viveros.</a:t>
            </a:r>
          </a:p>
          <a:p>
            <a:pPr marL="742950" lvl="0" indent="-742950" algn="l">
              <a:buFont typeface="+mj-lt"/>
              <a:buAutoNum type="arabicPeriod"/>
            </a:pPr>
            <a:endParaRPr lang="es-CO" b="0" dirty="0">
              <a:solidFill>
                <a:schemeClr val="bg1"/>
              </a:solidFill>
              <a:latin typeface="Times New Roman" panose="02020603050405020304" pitchFamily="18" charset="0"/>
              <a:cs typeface="Times New Roman" panose="02020603050405020304" pitchFamily="18" charset="0"/>
            </a:endParaRPr>
          </a:p>
          <a:p>
            <a:pPr marL="742950" lvl="0" indent="-742950" algn="l">
              <a:buFont typeface="Arial" panose="020B0604020202020204" pitchFamily="34" charset="0"/>
              <a:buChar char="•"/>
            </a:pPr>
            <a:r>
              <a:rPr lang="es-CO" b="0" dirty="0">
                <a:solidFill>
                  <a:schemeClr val="bg1"/>
                </a:solidFill>
                <a:latin typeface="Times New Roman" panose="02020603050405020304" pitchFamily="18" charset="0"/>
                <a:cs typeface="Times New Roman" panose="02020603050405020304" pitchFamily="18" charset="0"/>
              </a:rPr>
              <a:t>¿Por qué crees que es importante la recolección de datos?</a:t>
            </a:r>
            <a:br>
              <a:rPr lang="es-CO" b="0" dirty="0">
                <a:solidFill>
                  <a:schemeClr val="bg1"/>
                </a:solidFill>
                <a:latin typeface="Times New Roman" panose="02020603050405020304" pitchFamily="18" charset="0"/>
                <a:cs typeface="Times New Roman" panose="02020603050405020304" pitchFamily="18" charset="0"/>
              </a:rPr>
            </a:br>
            <a:r>
              <a:rPr lang="es-CO" b="0" dirty="0">
                <a:solidFill>
                  <a:schemeClr val="bg1"/>
                </a:solidFill>
                <a:latin typeface="Times New Roman" panose="02020603050405020304" pitchFamily="18" charset="0"/>
                <a:cs typeface="Times New Roman" panose="02020603050405020304" pitchFamily="18" charset="0"/>
              </a:rPr>
              <a:t>R: Es importante porque te permite tener un repositorio de datos para que luego otro grupo de personas hagan uso de estos datos.</a:t>
            </a:r>
          </a:p>
          <a:p>
            <a:pPr marL="742950" lvl="0" indent="-742950" algn="l">
              <a:buFont typeface="+mj-lt"/>
              <a:buAutoNum type="arabicPeriod"/>
            </a:pPr>
            <a:endParaRPr lang="es-CO" b="0" dirty="0">
              <a:solidFill>
                <a:schemeClr val="bg1"/>
              </a:solidFill>
              <a:latin typeface="Times New Roman" panose="02020603050405020304" pitchFamily="18" charset="0"/>
              <a:cs typeface="Times New Roman" panose="02020603050405020304" pitchFamily="18" charset="0"/>
            </a:endParaRPr>
          </a:p>
          <a:p>
            <a:pPr marL="742950" lvl="0" indent="-742950" algn="l">
              <a:buFont typeface="Arial" panose="020B0604020202020204" pitchFamily="34" charset="0"/>
              <a:buChar char="•"/>
            </a:pPr>
            <a:r>
              <a:rPr lang="es-CO" b="0" dirty="0">
                <a:solidFill>
                  <a:schemeClr val="bg1"/>
                </a:solidFill>
                <a:latin typeface="Times New Roman" panose="02020603050405020304" pitchFamily="18" charset="0"/>
                <a:cs typeface="Times New Roman" panose="02020603050405020304" pitchFamily="18" charset="0"/>
              </a:rPr>
              <a:t>¿Planearías tener un vivero en tu hogar?</a:t>
            </a:r>
          </a:p>
          <a:p>
            <a:pPr algn="l"/>
            <a:r>
              <a:rPr lang="es-CO" b="0" dirty="0">
                <a:solidFill>
                  <a:schemeClr val="bg1"/>
                </a:solidFill>
                <a:latin typeface="Times New Roman" panose="02020603050405020304" pitchFamily="18" charset="0"/>
                <a:cs typeface="Times New Roman" panose="02020603050405020304" pitchFamily="18" charset="0"/>
              </a:rPr>
              <a:t>	R: off course, me encantaría tener un vivero en mi casa a futuro o a corto plazo si me dan los conocimientos 	acerca de ello.</a:t>
            </a:r>
          </a:p>
        </p:txBody>
      </p:sp>
    </p:spTree>
    <p:extLst>
      <p:ext uri="{BB962C8B-B14F-4D97-AF65-F5344CB8AC3E}">
        <p14:creationId xmlns:p14="http://schemas.microsoft.com/office/powerpoint/2010/main" val="412145043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3326234" y="800335"/>
            <a:ext cx="18509191" cy="185084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Autofit/>
          </a:bodyPr>
          <a:lstStyle>
            <a:lvl1pPr marL="38100" marR="38100" indent="12700">
              <a:lnSpc>
                <a:spcPct val="80000"/>
              </a:lnSpc>
              <a:spcBef>
                <a:spcPts val="100"/>
              </a:spcBef>
              <a:defRPr sz="10000">
                <a:latin typeface="Calibri"/>
                <a:ea typeface="Calibri"/>
                <a:cs typeface="Calibri"/>
                <a:sym typeface="Calibri"/>
              </a:defRPr>
            </a:lvl1pPr>
          </a:lstStyle>
          <a:p>
            <a:r>
              <a:rPr lang="es-CO" sz="8800" dirty="0">
                <a:solidFill>
                  <a:schemeClr val="bg1"/>
                </a:solidFill>
                <a:latin typeface="Times New Roman" panose="02020603050405020304" pitchFamily="18" charset="0"/>
                <a:cs typeface="Times New Roman" panose="02020603050405020304" pitchFamily="18" charset="0"/>
              </a:rPr>
              <a:t>Recolección de datos</a:t>
            </a:r>
          </a:p>
        </p:txBody>
      </p:sp>
      <p:sp>
        <p:nvSpPr>
          <p:cNvPr id="138" name="Rectángulo"/>
          <p:cNvSpPr/>
          <p:nvPr/>
        </p:nvSpPr>
        <p:spPr>
          <a:xfrm>
            <a:off x="5821680" y="2651180"/>
            <a:ext cx="13380720" cy="45719"/>
          </a:xfrm>
          <a:prstGeom prst="rect">
            <a:avLst/>
          </a:prstGeom>
          <a:solidFill>
            <a:srgbClr val="FFFFFF"/>
          </a:solidFill>
          <a:ln w="12700">
            <a:miter lim="400000"/>
          </a:ln>
        </p:spPr>
        <p:txBody>
          <a:bodyPr lIns="71437" tIns="71437" rIns="71437" bIns="71437" anchor="ctr"/>
          <a:lstStyle/>
          <a:p>
            <a:pPr>
              <a:defRPr sz="3400" b="0">
                <a:latin typeface="+mn-lt"/>
                <a:ea typeface="+mn-ea"/>
                <a:cs typeface="+mn-cs"/>
                <a:sym typeface="Helvetica Neue Medium"/>
              </a:defRPr>
            </a:pPr>
            <a:endParaRPr/>
          </a:p>
        </p:txBody>
      </p:sp>
      <p:sp>
        <p:nvSpPr>
          <p:cNvPr id="3" name="CuadroTexto 2"/>
          <p:cNvSpPr txBox="1"/>
          <p:nvPr/>
        </p:nvSpPr>
        <p:spPr>
          <a:xfrm>
            <a:off x="1070925" y="5228657"/>
            <a:ext cx="21617727" cy="5961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s-ES" sz="5400" b="0" dirty="0">
                <a:solidFill>
                  <a:schemeClr val="bg1"/>
                </a:solidFill>
                <a:latin typeface="Times New Roman" panose="02020603050405020304" pitchFamily="18" charset="0"/>
                <a:cs typeface="Times New Roman" panose="02020603050405020304" pitchFamily="18" charset="0"/>
              </a:rPr>
              <a:t>Entrevista</a:t>
            </a:r>
            <a:endParaRPr lang="es-CO" sz="5400" b="0" dirty="0">
              <a:solidFill>
                <a:schemeClr val="bg1"/>
              </a:solidFill>
              <a:latin typeface="Times New Roman" panose="02020603050405020304" pitchFamily="18" charset="0"/>
              <a:cs typeface="Times New Roman" panose="02020603050405020304" pitchFamily="18" charset="0"/>
            </a:endParaRPr>
          </a:p>
          <a:p>
            <a:pPr algn="l"/>
            <a:r>
              <a:rPr lang="es-CO" sz="5400" b="0" dirty="0">
                <a:solidFill>
                  <a:schemeClr val="bg1"/>
                </a:solidFill>
                <a:latin typeface="Times New Roman" panose="02020603050405020304" pitchFamily="18" charset="0"/>
                <a:cs typeface="Times New Roman" panose="02020603050405020304" pitchFamily="18" charset="0"/>
              </a:rPr>
              <a:t>Entrevistado(a): Ana Isabel Casas.</a:t>
            </a:r>
          </a:p>
          <a:p>
            <a:pPr algn="l"/>
            <a:r>
              <a:rPr lang="es-CO" sz="5400" b="0" dirty="0">
                <a:solidFill>
                  <a:schemeClr val="bg1"/>
                </a:solidFill>
                <a:latin typeface="Times New Roman" panose="02020603050405020304" pitchFamily="18" charset="0"/>
                <a:cs typeface="Times New Roman" panose="02020603050405020304" pitchFamily="18" charset="0"/>
              </a:rPr>
              <a:t>Cargo: Productora multimedia independiente.</a:t>
            </a:r>
          </a:p>
          <a:p>
            <a:pPr algn="l"/>
            <a:r>
              <a:rPr lang="es-CO" sz="5400" b="0" dirty="0">
                <a:solidFill>
                  <a:schemeClr val="bg1"/>
                </a:solidFill>
                <a:latin typeface="Times New Roman" panose="02020603050405020304" pitchFamily="18" charset="0"/>
                <a:cs typeface="Times New Roman" panose="02020603050405020304" pitchFamily="18" charset="0"/>
              </a:rPr>
              <a:t>Ficha (Si aplica): 1354812.</a:t>
            </a:r>
          </a:p>
          <a:p>
            <a:pPr algn="l"/>
            <a:r>
              <a:rPr lang="es-CO" sz="5400" b="0" dirty="0">
                <a:solidFill>
                  <a:schemeClr val="bg1"/>
                </a:solidFill>
                <a:latin typeface="Times New Roman" panose="02020603050405020304" pitchFamily="18" charset="0"/>
                <a:cs typeface="Times New Roman" panose="02020603050405020304" pitchFamily="18" charset="0"/>
              </a:rPr>
              <a:t>Programa de Formación: Producción de multimedia.</a:t>
            </a:r>
          </a:p>
          <a:p>
            <a:pPr lvl="0" algn="l"/>
            <a:endParaRPr lang="es-CO" sz="5400" b="0" dirty="0">
              <a:solidFill>
                <a:schemeClr val="bg1"/>
              </a:solidFill>
              <a:latin typeface="Times New Roman" panose="02020603050405020304" pitchFamily="18" charset="0"/>
              <a:cs typeface="Times New Roman" panose="02020603050405020304" pitchFamily="18" charset="0"/>
            </a:endParaRPr>
          </a:p>
          <a:p>
            <a:pPr algn="l"/>
            <a:r>
              <a:rPr lang="es-ES" sz="5400" b="0" dirty="0">
                <a:solidFill>
                  <a:schemeClr val="bg1"/>
                </a:solidFill>
                <a:latin typeface="Times New Roman" panose="02020603050405020304" pitchFamily="18" charset="0"/>
                <a:cs typeface="Times New Roman" panose="02020603050405020304" pitchFamily="18" charset="0"/>
              </a:rPr>
              <a:t> </a:t>
            </a:r>
            <a:endParaRPr lang="es-CO" sz="5400" b="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926493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2625194" y="663077"/>
            <a:ext cx="18509191" cy="185084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Autofit/>
          </a:bodyPr>
          <a:lstStyle>
            <a:lvl1pPr marL="38100" marR="38100" indent="12700">
              <a:lnSpc>
                <a:spcPct val="80000"/>
              </a:lnSpc>
              <a:spcBef>
                <a:spcPts val="100"/>
              </a:spcBef>
              <a:defRPr sz="10000">
                <a:latin typeface="Calibri"/>
                <a:ea typeface="Calibri"/>
                <a:cs typeface="Calibri"/>
                <a:sym typeface="Calibri"/>
              </a:defRPr>
            </a:lvl1pPr>
          </a:lstStyle>
          <a:p>
            <a:r>
              <a:rPr lang="es-CO" sz="8800" dirty="0">
                <a:solidFill>
                  <a:schemeClr val="bg1"/>
                </a:solidFill>
                <a:latin typeface="Times New Roman" panose="02020603050405020304" pitchFamily="18" charset="0"/>
                <a:cs typeface="Times New Roman" panose="02020603050405020304" pitchFamily="18" charset="0"/>
              </a:rPr>
              <a:t>Preguntas con las respuestas</a:t>
            </a:r>
          </a:p>
        </p:txBody>
      </p:sp>
      <p:sp>
        <p:nvSpPr>
          <p:cNvPr id="138" name="Rectángulo"/>
          <p:cNvSpPr/>
          <p:nvPr/>
        </p:nvSpPr>
        <p:spPr>
          <a:xfrm>
            <a:off x="5821680" y="2651180"/>
            <a:ext cx="13380720" cy="45719"/>
          </a:xfrm>
          <a:prstGeom prst="rect">
            <a:avLst/>
          </a:prstGeom>
          <a:solidFill>
            <a:srgbClr val="FFFFFF"/>
          </a:solidFill>
          <a:ln w="12700">
            <a:miter lim="400000"/>
          </a:ln>
        </p:spPr>
        <p:txBody>
          <a:bodyPr lIns="71437" tIns="71437" rIns="71437" bIns="71437" anchor="ctr"/>
          <a:lstStyle/>
          <a:p>
            <a:pPr>
              <a:defRPr sz="3400" b="0">
                <a:latin typeface="+mn-lt"/>
                <a:ea typeface="+mn-ea"/>
                <a:cs typeface="+mn-cs"/>
                <a:sym typeface="Helvetica Neue Medium"/>
              </a:defRPr>
            </a:pPr>
            <a:endParaRPr/>
          </a:p>
        </p:txBody>
      </p:sp>
      <p:sp>
        <p:nvSpPr>
          <p:cNvPr id="3" name="CuadroTexto 2"/>
          <p:cNvSpPr txBox="1"/>
          <p:nvPr/>
        </p:nvSpPr>
        <p:spPr>
          <a:xfrm>
            <a:off x="1070927" y="3842889"/>
            <a:ext cx="21617727" cy="26988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s-ES" sz="5800" b="0" dirty="0">
                <a:solidFill>
                  <a:schemeClr val="bg1"/>
                </a:solidFill>
                <a:latin typeface="Times New Roman" panose="02020603050405020304" pitchFamily="18" charset="0"/>
                <a:cs typeface="Times New Roman" panose="02020603050405020304" pitchFamily="18" charset="0"/>
              </a:rPr>
              <a:t> </a:t>
            </a:r>
            <a:endParaRPr lang="es-CO" sz="5800" b="0" dirty="0">
              <a:solidFill>
                <a:schemeClr val="bg1"/>
              </a:solidFill>
              <a:latin typeface="Times New Roman" panose="02020603050405020304" pitchFamily="18" charset="0"/>
              <a:cs typeface="Times New Roman" panose="02020603050405020304" pitchFamily="18" charset="0"/>
            </a:endParaRPr>
          </a:p>
          <a:p>
            <a:pPr lvl="0" algn="l"/>
            <a:endParaRPr lang="es-CO" sz="5400" b="0" dirty="0">
              <a:solidFill>
                <a:schemeClr val="bg1"/>
              </a:solidFill>
              <a:latin typeface="Times New Roman" panose="02020603050405020304" pitchFamily="18" charset="0"/>
              <a:cs typeface="Times New Roman" panose="02020603050405020304" pitchFamily="18" charset="0"/>
            </a:endParaRPr>
          </a:p>
          <a:p>
            <a:pPr algn="l"/>
            <a:r>
              <a:rPr lang="es-ES" sz="5400" b="0" dirty="0">
                <a:solidFill>
                  <a:schemeClr val="bg1"/>
                </a:solidFill>
                <a:latin typeface="Times New Roman" panose="02020603050405020304" pitchFamily="18" charset="0"/>
                <a:cs typeface="Times New Roman" panose="02020603050405020304" pitchFamily="18" charset="0"/>
              </a:rPr>
              <a:t> </a:t>
            </a:r>
            <a:endParaRPr lang="es-CO" sz="5400" b="0" dirty="0">
              <a:solidFill>
                <a:schemeClr val="bg1"/>
              </a:solidFill>
              <a:latin typeface="Times New Roman" panose="02020603050405020304" pitchFamily="18" charset="0"/>
              <a:cs typeface="Times New Roman" panose="02020603050405020304" pitchFamily="18" charset="0"/>
            </a:endParaRPr>
          </a:p>
        </p:txBody>
      </p:sp>
      <p:sp>
        <p:nvSpPr>
          <p:cNvPr id="2" name="CuadroTexto 1"/>
          <p:cNvSpPr txBox="1"/>
          <p:nvPr/>
        </p:nvSpPr>
        <p:spPr>
          <a:xfrm>
            <a:off x="1070925" y="3344590"/>
            <a:ext cx="21617727" cy="101777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742950" lvl="0" indent="-742950" algn="l">
              <a:buFont typeface="Arial" panose="020B0604020202020204" pitchFamily="34" charset="0"/>
              <a:buChar char="•"/>
            </a:pPr>
            <a:r>
              <a:rPr lang="es-CO" b="0" dirty="0">
                <a:solidFill>
                  <a:schemeClr val="bg1"/>
                </a:solidFill>
                <a:latin typeface="Times New Roman" panose="02020603050405020304" pitchFamily="18" charset="0"/>
                <a:cs typeface="Times New Roman" panose="02020603050405020304" pitchFamily="18" charset="0"/>
              </a:rPr>
              <a:t>¿Has visto o has hecho uso del vivero del SENA?</a:t>
            </a:r>
            <a:br>
              <a:rPr lang="es-CO" b="0" dirty="0">
                <a:solidFill>
                  <a:schemeClr val="bg1"/>
                </a:solidFill>
                <a:latin typeface="Times New Roman" panose="02020603050405020304" pitchFamily="18" charset="0"/>
                <a:cs typeface="Times New Roman" panose="02020603050405020304" pitchFamily="18" charset="0"/>
              </a:rPr>
            </a:br>
            <a:r>
              <a:rPr lang="es-CO" b="0" dirty="0">
                <a:solidFill>
                  <a:schemeClr val="bg1"/>
                </a:solidFill>
                <a:latin typeface="Times New Roman" panose="02020603050405020304" pitchFamily="18" charset="0"/>
                <a:cs typeface="Times New Roman" panose="02020603050405020304" pitchFamily="18" charset="0"/>
              </a:rPr>
              <a:t>R: Si lo he visto y solo le he tomado fotos para trabajos.</a:t>
            </a:r>
          </a:p>
          <a:p>
            <a:pPr lvl="0" algn="l"/>
            <a:endParaRPr lang="es-CO" b="0" dirty="0">
              <a:solidFill>
                <a:schemeClr val="bg1"/>
              </a:solidFill>
              <a:latin typeface="Times New Roman" panose="02020603050405020304" pitchFamily="18" charset="0"/>
              <a:cs typeface="Times New Roman" panose="02020603050405020304" pitchFamily="18" charset="0"/>
            </a:endParaRPr>
          </a:p>
          <a:p>
            <a:pPr marL="571500" lvl="0" indent="-571500" algn="l">
              <a:buFont typeface="Arial" panose="020B0604020202020204" pitchFamily="34" charset="0"/>
              <a:buChar char="•"/>
            </a:pPr>
            <a:r>
              <a:rPr lang="es-CO" b="0" dirty="0">
                <a:solidFill>
                  <a:schemeClr val="bg1"/>
                </a:solidFill>
                <a:latin typeface="Times New Roman" panose="02020603050405020304" pitchFamily="18" charset="0"/>
                <a:cs typeface="Times New Roman" panose="02020603050405020304" pitchFamily="18" charset="0"/>
              </a:rPr>
              <a:t>¿Por qué es importante guardar el historial de un registro?</a:t>
            </a:r>
            <a:br>
              <a:rPr lang="es-CO" b="0" dirty="0">
                <a:solidFill>
                  <a:schemeClr val="bg1"/>
                </a:solidFill>
                <a:latin typeface="Times New Roman" panose="02020603050405020304" pitchFamily="18" charset="0"/>
                <a:cs typeface="Times New Roman" panose="02020603050405020304" pitchFamily="18" charset="0"/>
              </a:rPr>
            </a:br>
            <a:r>
              <a:rPr lang="es-CO" b="0" dirty="0">
                <a:solidFill>
                  <a:schemeClr val="bg1"/>
                </a:solidFill>
                <a:latin typeface="Times New Roman" panose="02020603050405020304" pitchFamily="18" charset="0"/>
                <a:cs typeface="Times New Roman" panose="02020603050405020304" pitchFamily="18" charset="0"/>
              </a:rPr>
              <a:t>R: porque hay momentos en los que uno requiere de cierta información y con esto, puede agilizar el proceso de búsqueda.</a:t>
            </a:r>
          </a:p>
          <a:p>
            <a:pPr lvl="0" algn="l"/>
            <a:endParaRPr lang="es-CO" b="0" dirty="0">
              <a:solidFill>
                <a:schemeClr val="bg1"/>
              </a:solidFill>
              <a:latin typeface="Times New Roman" panose="02020603050405020304" pitchFamily="18" charset="0"/>
              <a:cs typeface="Times New Roman" panose="02020603050405020304" pitchFamily="18" charset="0"/>
            </a:endParaRPr>
          </a:p>
          <a:p>
            <a:pPr marL="571500" lvl="0" indent="-571500" algn="l">
              <a:buFont typeface="Arial" panose="020B0604020202020204" pitchFamily="34" charset="0"/>
              <a:buChar char="•"/>
            </a:pPr>
            <a:r>
              <a:rPr lang="es-CO" b="0" dirty="0">
                <a:solidFill>
                  <a:schemeClr val="bg1"/>
                </a:solidFill>
                <a:latin typeface="Times New Roman" panose="02020603050405020304" pitchFamily="18" charset="0"/>
                <a:cs typeface="Times New Roman" panose="02020603050405020304" pitchFamily="18" charset="0"/>
              </a:rPr>
              <a:t>¿Para qué sirven las estadísticas?</a:t>
            </a:r>
            <a:br>
              <a:rPr lang="es-CO" b="0" dirty="0">
                <a:solidFill>
                  <a:schemeClr val="bg1"/>
                </a:solidFill>
                <a:latin typeface="Times New Roman" panose="02020603050405020304" pitchFamily="18" charset="0"/>
                <a:cs typeface="Times New Roman" panose="02020603050405020304" pitchFamily="18" charset="0"/>
              </a:rPr>
            </a:br>
            <a:r>
              <a:rPr lang="es-CO" b="0" dirty="0">
                <a:solidFill>
                  <a:schemeClr val="bg1"/>
                </a:solidFill>
                <a:latin typeface="Times New Roman" panose="02020603050405020304" pitchFamily="18" charset="0"/>
                <a:cs typeface="Times New Roman" panose="02020603050405020304" pitchFamily="18" charset="0"/>
              </a:rPr>
              <a:t>R: Para llevar un control y mejorar procesos y resultados.</a:t>
            </a:r>
          </a:p>
          <a:p>
            <a:pPr lvl="0" algn="l"/>
            <a:endParaRPr lang="es-CO" b="0" dirty="0">
              <a:solidFill>
                <a:schemeClr val="bg1"/>
              </a:solidFill>
              <a:latin typeface="Times New Roman" panose="02020603050405020304" pitchFamily="18" charset="0"/>
              <a:cs typeface="Times New Roman" panose="02020603050405020304" pitchFamily="18" charset="0"/>
            </a:endParaRPr>
          </a:p>
          <a:p>
            <a:pPr marL="571500" lvl="0" indent="-571500" algn="l">
              <a:buFont typeface="Arial" panose="020B0604020202020204" pitchFamily="34" charset="0"/>
              <a:buChar char="•"/>
            </a:pPr>
            <a:r>
              <a:rPr lang="es-CO" b="0" dirty="0">
                <a:solidFill>
                  <a:schemeClr val="bg1"/>
                </a:solidFill>
                <a:latin typeface="Times New Roman" panose="02020603050405020304" pitchFamily="18" charset="0"/>
                <a:cs typeface="Times New Roman" panose="02020603050405020304" pitchFamily="18" charset="0"/>
              </a:rPr>
              <a:t>¿Consideras importante los viveros para plantas? ¿Sí, no, por qué?</a:t>
            </a:r>
            <a:br>
              <a:rPr lang="es-CO" b="0" dirty="0">
                <a:solidFill>
                  <a:schemeClr val="bg1"/>
                </a:solidFill>
                <a:latin typeface="Times New Roman" panose="02020603050405020304" pitchFamily="18" charset="0"/>
                <a:cs typeface="Times New Roman" panose="02020603050405020304" pitchFamily="18" charset="0"/>
              </a:rPr>
            </a:br>
            <a:r>
              <a:rPr lang="es-CO" b="0" dirty="0">
                <a:solidFill>
                  <a:schemeClr val="bg1"/>
                </a:solidFill>
                <a:latin typeface="Times New Roman" panose="02020603050405020304" pitchFamily="18" charset="0"/>
                <a:cs typeface="Times New Roman" panose="02020603050405020304" pitchFamily="18" charset="0"/>
              </a:rPr>
              <a:t>R: Sí, porque se requiere más espacio donde se pueda cultivar y cuidar plantas y además, se necesita de espacios donde las plantas puedan tener un mejor cuidado.</a:t>
            </a:r>
          </a:p>
          <a:p>
            <a:pPr lvl="0" algn="l"/>
            <a:endParaRPr lang="es-CO" b="0" dirty="0">
              <a:solidFill>
                <a:schemeClr val="bg1"/>
              </a:solidFill>
              <a:latin typeface="Times New Roman" panose="02020603050405020304" pitchFamily="18" charset="0"/>
              <a:cs typeface="Times New Roman" panose="02020603050405020304" pitchFamily="18" charset="0"/>
            </a:endParaRPr>
          </a:p>
          <a:p>
            <a:pPr marL="571500" lvl="0" indent="-571500" algn="l">
              <a:buFont typeface="Arial" panose="020B0604020202020204" pitchFamily="34" charset="0"/>
              <a:buChar char="•"/>
            </a:pPr>
            <a:r>
              <a:rPr lang="es-CO" b="0" dirty="0">
                <a:solidFill>
                  <a:schemeClr val="bg1"/>
                </a:solidFill>
                <a:latin typeface="Times New Roman" panose="02020603050405020304" pitchFamily="18" charset="0"/>
                <a:cs typeface="Times New Roman" panose="02020603050405020304" pitchFamily="18" charset="0"/>
              </a:rPr>
              <a:t>¿De qué manera se pueden mejorar estos viveros?</a:t>
            </a:r>
            <a:br>
              <a:rPr lang="es-CO" b="0" dirty="0">
                <a:solidFill>
                  <a:schemeClr val="bg1"/>
                </a:solidFill>
                <a:latin typeface="Times New Roman" panose="02020603050405020304" pitchFamily="18" charset="0"/>
                <a:cs typeface="Times New Roman" panose="02020603050405020304" pitchFamily="18" charset="0"/>
              </a:rPr>
            </a:br>
            <a:r>
              <a:rPr lang="es-CO" b="0" dirty="0">
                <a:solidFill>
                  <a:schemeClr val="bg1"/>
                </a:solidFill>
                <a:latin typeface="Times New Roman" panose="02020603050405020304" pitchFamily="18" charset="0"/>
                <a:cs typeface="Times New Roman" panose="02020603050405020304" pitchFamily="18" charset="0"/>
              </a:rPr>
              <a:t>R: Poniendo el sistema de riego, iluminación, un mayor conocimiento para cuidarlos y sistematizarlo o automatizarlo.</a:t>
            </a:r>
          </a:p>
          <a:p>
            <a:pPr marL="742950" lvl="0" indent="-742950" algn="l">
              <a:buFont typeface="+mj-lt"/>
              <a:buAutoNum type="arabicPeriod"/>
            </a:pPr>
            <a:endParaRPr lang="es-CO" sz="4000" b="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712832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7" name="Texto corto descriptivo a…"/>
          <p:cNvSpPr txBox="1"/>
          <p:nvPr/>
        </p:nvSpPr>
        <p:spPr>
          <a:xfrm>
            <a:off x="785122" y="1291975"/>
            <a:ext cx="22166318" cy="13850714"/>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ctr">
            <a:spAutoFit/>
          </a:bodyPr>
          <a:lstStyle/>
          <a:p>
            <a:pPr>
              <a:lnSpc>
                <a:spcPts val="5100"/>
              </a:lnSpc>
              <a:defRPr sz="4000"/>
            </a:pPr>
            <a:r>
              <a:rPr lang="es-CO" sz="6000" dirty="0">
                <a:solidFill>
                  <a:schemeClr val="bg1"/>
                </a:solidFill>
                <a:latin typeface="Times New Roman" panose="02020603050405020304" pitchFamily="18" charset="0"/>
                <a:ea typeface="Calibri"/>
                <a:cs typeface="Times New Roman" panose="02020603050405020304" pitchFamily="18" charset="0"/>
                <a:sym typeface="Calibri"/>
              </a:rPr>
              <a:t>Tabla de contenido:</a:t>
            </a:r>
            <a:endParaRPr lang="es-CO" sz="1200" dirty="0">
              <a:solidFill>
                <a:schemeClr val="bg1"/>
              </a:solidFill>
              <a:latin typeface="Times New Roman" panose="02020603050405020304" pitchFamily="18" charset="0"/>
              <a:ea typeface="Calibri"/>
              <a:cs typeface="Times New Roman" panose="02020603050405020304" pitchFamily="18" charset="0"/>
              <a:sym typeface="Calibri"/>
            </a:endParaRPr>
          </a:p>
          <a:p>
            <a:pPr algn="l">
              <a:lnSpc>
                <a:spcPts val="5100"/>
              </a:lnSpc>
              <a:defRPr sz="4000"/>
            </a:pPr>
            <a:r>
              <a:rPr lang="es-CO" sz="3700" b="0" dirty="0">
                <a:solidFill>
                  <a:schemeClr val="bg1"/>
                </a:solidFill>
                <a:latin typeface="Times New Roman" panose="02020603050405020304" pitchFamily="18" charset="0"/>
                <a:ea typeface="Calibri"/>
                <a:cs typeface="Times New Roman" panose="02020603050405020304" pitchFamily="18" charset="0"/>
                <a:sym typeface="Calibri"/>
              </a:rPr>
              <a:t>Logo</a:t>
            </a:r>
          </a:p>
          <a:p>
            <a:pPr algn="l">
              <a:lnSpc>
                <a:spcPts val="5100"/>
              </a:lnSpc>
              <a:defRPr sz="4000"/>
            </a:pPr>
            <a:r>
              <a:rPr lang="es-CO" sz="3700" b="0" dirty="0">
                <a:solidFill>
                  <a:schemeClr val="bg1"/>
                </a:solidFill>
                <a:latin typeface="Times New Roman" panose="02020603050405020304" pitchFamily="18" charset="0"/>
                <a:ea typeface="Calibri"/>
                <a:cs typeface="Times New Roman" panose="02020603050405020304" pitchFamily="18" charset="0"/>
                <a:sym typeface="Calibri"/>
              </a:rPr>
              <a:t>Slogan</a:t>
            </a:r>
          </a:p>
          <a:p>
            <a:pPr algn="l">
              <a:lnSpc>
                <a:spcPts val="5100"/>
              </a:lnSpc>
              <a:defRPr sz="4000"/>
            </a:pPr>
            <a:r>
              <a:rPr lang="es-CO" sz="3700" b="0" dirty="0">
                <a:solidFill>
                  <a:schemeClr val="bg1"/>
                </a:solidFill>
                <a:latin typeface="Times New Roman" panose="02020603050405020304" pitchFamily="18" charset="0"/>
                <a:ea typeface="Calibri"/>
                <a:cs typeface="Times New Roman" panose="02020603050405020304" pitchFamily="18" charset="0"/>
                <a:sym typeface="Calibri"/>
              </a:rPr>
              <a:t>Planteamiento del problema:</a:t>
            </a:r>
          </a:p>
          <a:p>
            <a:pPr algn="l">
              <a:lnSpc>
                <a:spcPts val="5100"/>
              </a:lnSpc>
              <a:defRPr sz="4000"/>
            </a:pPr>
            <a:r>
              <a:rPr lang="es-CO" sz="3700" b="0" dirty="0">
                <a:solidFill>
                  <a:schemeClr val="bg1"/>
                </a:solidFill>
                <a:latin typeface="Times New Roman" panose="02020603050405020304" pitchFamily="18" charset="0"/>
                <a:ea typeface="Calibri"/>
                <a:cs typeface="Times New Roman" panose="02020603050405020304" pitchFamily="18" charset="0"/>
                <a:sym typeface="Calibri"/>
              </a:rPr>
              <a:t>Justificación del proyecto</a:t>
            </a:r>
          </a:p>
          <a:p>
            <a:pPr algn="l">
              <a:lnSpc>
                <a:spcPts val="5100"/>
              </a:lnSpc>
              <a:defRPr sz="4000"/>
            </a:pPr>
            <a:r>
              <a:rPr lang="es-CO" sz="3700" b="0" dirty="0">
                <a:solidFill>
                  <a:schemeClr val="bg1"/>
                </a:solidFill>
                <a:latin typeface="Times New Roman" panose="02020603050405020304" pitchFamily="18" charset="0"/>
                <a:ea typeface="Calibri"/>
                <a:cs typeface="Times New Roman" panose="02020603050405020304" pitchFamily="18" charset="0"/>
                <a:sym typeface="Calibri"/>
              </a:rPr>
              <a:t>Objetivo general</a:t>
            </a:r>
          </a:p>
          <a:p>
            <a:pPr algn="l">
              <a:lnSpc>
                <a:spcPts val="5100"/>
              </a:lnSpc>
              <a:defRPr sz="4000"/>
            </a:pPr>
            <a:r>
              <a:rPr lang="es-CO" sz="3700" b="0" dirty="0">
                <a:solidFill>
                  <a:schemeClr val="bg1"/>
                </a:solidFill>
                <a:latin typeface="Times New Roman" panose="02020603050405020304" pitchFamily="18" charset="0"/>
                <a:ea typeface="Calibri"/>
                <a:cs typeface="Times New Roman" panose="02020603050405020304" pitchFamily="18" charset="0"/>
                <a:sym typeface="Calibri"/>
              </a:rPr>
              <a:t>Objetivos específicos</a:t>
            </a:r>
          </a:p>
          <a:p>
            <a:pPr algn="l">
              <a:lnSpc>
                <a:spcPts val="5100"/>
              </a:lnSpc>
              <a:defRPr sz="4000"/>
            </a:pPr>
            <a:r>
              <a:rPr lang="es-CO" sz="3700" b="0" dirty="0">
                <a:solidFill>
                  <a:schemeClr val="bg1"/>
                </a:solidFill>
                <a:latin typeface="Times New Roman" panose="02020603050405020304" pitchFamily="18" charset="0"/>
                <a:ea typeface="Calibri"/>
                <a:cs typeface="Times New Roman" panose="02020603050405020304" pitchFamily="18" charset="0"/>
                <a:sym typeface="Calibri"/>
              </a:rPr>
              <a:t>Alcance</a:t>
            </a:r>
          </a:p>
          <a:p>
            <a:pPr algn="l">
              <a:lnSpc>
                <a:spcPts val="5100"/>
              </a:lnSpc>
              <a:defRPr sz="4000"/>
            </a:pPr>
            <a:r>
              <a:rPr lang="es-CO" sz="3700" b="0" dirty="0">
                <a:solidFill>
                  <a:schemeClr val="bg1"/>
                </a:solidFill>
                <a:latin typeface="Times New Roman" panose="02020603050405020304" pitchFamily="18" charset="0"/>
                <a:ea typeface="Calibri"/>
                <a:cs typeface="Times New Roman" panose="02020603050405020304" pitchFamily="18" charset="0"/>
                <a:sym typeface="Calibri"/>
              </a:rPr>
              <a:t>Beneficiarios</a:t>
            </a:r>
          </a:p>
          <a:p>
            <a:pPr algn="l">
              <a:lnSpc>
                <a:spcPts val="5100"/>
              </a:lnSpc>
              <a:defRPr sz="4000"/>
            </a:pPr>
            <a:r>
              <a:rPr lang="es-CO" sz="3700" b="0" dirty="0">
                <a:solidFill>
                  <a:schemeClr val="bg1"/>
                </a:solidFill>
                <a:latin typeface="Times New Roman" panose="02020603050405020304" pitchFamily="18" charset="0"/>
                <a:ea typeface="Calibri"/>
                <a:cs typeface="Times New Roman" panose="02020603050405020304" pitchFamily="18" charset="0"/>
                <a:sym typeface="Calibri"/>
              </a:rPr>
              <a:t>Impactos</a:t>
            </a:r>
          </a:p>
          <a:p>
            <a:pPr algn="l">
              <a:lnSpc>
                <a:spcPts val="5100"/>
              </a:lnSpc>
              <a:defRPr sz="4000"/>
            </a:pPr>
            <a:r>
              <a:rPr lang="es-CO" sz="3700" b="0" dirty="0">
                <a:solidFill>
                  <a:schemeClr val="bg1"/>
                </a:solidFill>
                <a:latin typeface="Times New Roman" panose="02020603050405020304" pitchFamily="18" charset="0"/>
                <a:ea typeface="Calibri"/>
                <a:cs typeface="Times New Roman" panose="02020603050405020304" pitchFamily="18" charset="0"/>
                <a:sym typeface="Calibri"/>
              </a:rPr>
              <a:t>Restricciones y limitaciones</a:t>
            </a:r>
          </a:p>
          <a:p>
            <a:pPr algn="l">
              <a:lnSpc>
                <a:spcPts val="5100"/>
              </a:lnSpc>
              <a:defRPr sz="4000"/>
            </a:pPr>
            <a:r>
              <a:rPr lang="es-CO" sz="3700" b="0" dirty="0">
                <a:solidFill>
                  <a:schemeClr val="bg1"/>
                </a:solidFill>
                <a:latin typeface="Times New Roman" panose="02020603050405020304" pitchFamily="18" charset="0"/>
                <a:ea typeface="Calibri"/>
                <a:cs typeface="Times New Roman" panose="02020603050405020304" pitchFamily="18" charset="0"/>
                <a:sym typeface="Calibri"/>
              </a:rPr>
              <a:t>Recolección de datos</a:t>
            </a:r>
          </a:p>
          <a:p>
            <a:pPr algn="l">
              <a:lnSpc>
                <a:spcPts val="5100"/>
              </a:lnSpc>
              <a:defRPr sz="4000"/>
            </a:pPr>
            <a:r>
              <a:rPr lang="es-CO" sz="3700" b="0" dirty="0">
                <a:solidFill>
                  <a:schemeClr val="bg1"/>
                </a:solidFill>
                <a:latin typeface="Times New Roman" panose="02020603050405020304" pitchFamily="18" charset="0"/>
                <a:ea typeface="Calibri"/>
                <a:cs typeface="Times New Roman" panose="02020603050405020304" pitchFamily="18" charset="0"/>
                <a:sym typeface="Calibri"/>
              </a:rPr>
              <a:t>	Entrevista</a:t>
            </a:r>
          </a:p>
          <a:p>
            <a:pPr algn="l">
              <a:lnSpc>
                <a:spcPts val="5100"/>
              </a:lnSpc>
              <a:defRPr sz="4000"/>
            </a:pPr>
            <a:r>
              <a:rPr lang="es-CO" sz="3700" b="0" dirty="0">
                <a:solidFill>
                  <a:schemeClr val="bg1"/>
                </a:solidFill>
                <a:latin typeface="Times New Roman" panose="02020603050405020304" pitchFamily="18" charset="0"/>
                <a:ea typeface="Calibri"/>
                <a:cs typeface="Times New Roman" panose="02020603050405020304" pitchFamily="18" charset="0"/>
                <a:sym typeface="Calibri"/>
              </a:rPr>
              <a:t>		Conclusión de la entrevista</a:t>
            </a:r>
          </a:p>
          <a:p>
            <a:pPr algn="l">
              <a:lnSpc>
                <a:spcPts val="5100"/>
              </a:lnSpc>
              <a:defRPr sz="4000"/>
            </a:pPr>
            <a:r>
              <a:rPr lang="es-CO" sz="3700" b="0" dirty="0">
                <a:solidFill>
                  <a:schemeClr val="bg1"/>
                </a:solidFill>
                <a:latin typeface="Times New Roman" panose="02020603050405020304" pitchFamily="18" charset="0"/>
                <a:ea typeface="Calibri"/>
                <a:cs typeface="Times New Roman" panose="02020603050405020304" pitchFamily="18" charset="0"/>
                <a:sym typeface="Calibri"/>
              </a:rPr>
              <a:t>		Tipo de población</a:t>
            </a:r>
          </a:p>
          <a:p>
            <a:pPr algn="l">
              <a:lnSpc>
                <a:spcPts val="5100"/>
              </a:lnSpc>
              <a:defRPr sz="4000"/>
            </a:pPr>
            <a:r>
              <a:rPr lang="es-CO" sz="3700" b="0" dirty="0">
                <a:solidFill>
                  <a:schemeClr val="bg1"/>
                </a:solidFill>
                <a:latin typeface="Times New Roman" panose="02020603050405020304" pitchFamily="18" charset="0"/>
                <a:ea typeface="Calibri"/>
                <a:cs typeface="Times New Roman" panose="02020603050405020304" pitchFamily="18" charset="0"/>
                <a:sym typeface="Calibri"/>
              </a:rPr>
              <a:t>	Encuesta</a:t>
            </a:r>
          </a:p>
          <a:p>
            <a:pPr algn="l">
              <a:lnSpc>
                <a:spcPts val="5100"/>
              </a:lnSpc>
              <a:defRPr sz="4000"/>
            </a:pPr>
            <a:r>
              <a:rPr lang="es-CO" sz="3700" b="0" dirty="0">
                <a:solidFill>
                  <a:schemeClr val="bg1"/>
                </a:solidFill>
                <a:latin typeface="Times New Roman" panose="02020603050405020304" pitchFamily="18" charset="0"/>
                <a:ea typeface="Calibri"/>
                <a:cs typeface="Times New Roman" panose="02020603050405020304" pitchFamily="18" charset="0"/>
                <a:sym typeface="Calibri"/>
              </a:rPr>
              <a:t>		Preguntas realizadas</a:t>
            </a:r>
          </a:p>
          <a:p>
            <a:pPr algn="l">
              <a:lnSpc>
                <a:spcPts val="5100"/>
              </a:lnSpc>
              <a:defRPr sz="4000"/>
            </a:pPr>
            <a:r>
              <a:rPr lang="es-CO" sz="3700" b="0" dirty="0">
                <a:solidFill>
                  <a:schemeClr val="bg1"/>
                </a:solidFill>
                <a:latin typeface="Times New Roman" panose="02020603050405020304" pitchFamily="18" charset="0"/>
                <a:ea typeface="Calibri"/>
                <a:cs typeface="Times New Roman" panose="02020603050405020304" pitchFamily="18" charset="0"/>
                <a:sym typeface="Calibri"/>
              </a:rPr>
              <a:t>		Resultados</a:t>
            </a:r>
          </a:p>
          <a:p>
            <a:pPr algn="l">
              <a:lnSpc>
                <a:spcPts val="5100"/>
              </a:lnSpc>
              <a:defRPr sz="4000"/>
            </a:pPr>
            <a:r>
              <a:rPr lang="es-CO" sz="3700" b="0" dirty="0">
                <a:solidFill>
                  <a:schemeClr val="bg1"/>
                </a:solidFill>
                <a:latin typeface="Times New Roman" panose="02020603050405020304" pitchFamily="18" charset="0"/>
                <a:ea typeface="Calibri"/>
                <a:cs typeface="Times New Roman" panose="02020603050405020304" pitchFamily="18" charset="0"/>
                <a:sym typeface="Calibri"/>
              </a:rPr>
              <a:t>		Conclusión de los datos recolectados</a:t>
            </a:r>
          </a:p>
          <a:p>
            <a:pPr algn="l">
              <a:lnSpc>
                <a:spcPts val="5100"/>
              </a:lnSpc>
              <a:defRPr sz="4000"/>
            </a:pPr>
            <a:r>
              <a:rPr lang="es-CO" sz="3700" b="0" dirty="0">
                <a:solidFill>
                  <a:schemeClr val="bg1"/>
                </a:solidFill>
                <a:latin typeface="Times New Roman" panose="02020603050405020304" pitchFamily="18" charset="0"/>
                <a:ea typeface="Calibri"/>
                <a:cs typeface="Times New Roman" panose="02020603050405020304" pitchFamily="18" charset="0"/>
                <a:sym typeface="Calibri"/>
              </a:rPr>
              <a:t>Matriz FODA</a:t>
            </a:r>
          </a:p>
          <a:p>
            <a:pPr algn="l">
              <a:lnSpc>
                <a:spcPts val="5100"/>
              </a:lnSpc>
              <a:defRPr sz="4000"/>
            </a:pPr>
            <a:r>
              <a:rPr lang="es-CO" b="0" dirty="0">
                <a:solidFill>
                  <a:srgbClr val="6C6C6C"/>
                </a:solidFill>
                <a:latin typeface="Calibri"/>
                <a:ea typeface="Calibri"/>
                <a:cs typeface="Calibri"/>
                <a:sym typeface="Calibri"/>
              </a:rPr>
              <a:t>	</a:t>
            </a:r>
            <a:endParaRPr b="0" dirty="0">
              <a:solidFill>
                <a:srgbClr val="6C6C6C"/>
              </a:solidFill>
              <a:latin typeface="Calibri"/>
              <a:ea typeface="Calibri"/>
              <a:cs typeface="Calibri"/>
              <a:sym typeface="Calibri"/>
            </a:endParaRPr>
          </a:p>
        </p:txBody>
      </p:sp>
    </p:spTree>
    <p:extLst>
      <p:ext uri="{BB962C8B-B14F-4D97-AF65-F5344CB8AC3E}">
        <p14:creationId xmlns:p14="http://schemas.microsoft.com/office/powerpoint/2010/main" val="398834719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2625194" y="663077"/>
            <a:ext cx="18509191" cy="185084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Autofit/>
          </a:bodyPr>
          <a:lstStyle>
            <a:lvl1pPr marL="38100" marR="38100" indent="12700">
              <a:lnSpc>
                <a:spcPct val="80000"/>
              </a:lnSpc>
              <a:spcBef>
                <a:spcPts val="100"/>
              </a:spcBef>
              <a:defRPr sz="10000">
                <a:latin typeface="Calibri"/>
                <a:ea typeface="Calibri"/>
                <a:cs typeface="Calibri"/>
                <a:sym typeface="Calibri"/>
              </a:defRPr>
            </a:lvl1pPr>
          </a:lstStyle>
          <a:p>
            <a:r>
              <a:rPr lang="es-CO" sz="8800" dirty="0">
                <a:solidFill>
                  <a:schemeClr val="bg1"/>
                </a:solidFill>
                <a:latin typeface="Times New Roman" panose="02020603050405020304" pitchFamily="18" charset="0"/>
                <a:cs typeface="Times New Roman" panose="02020603050405020304" pitchFamily="18" charset="0"/>
              </a:rPr>
              <a:t>Preguntas con las respuestas</a:t>
            </a:r>
          </a:p>
        </p:txBody>
      </p:sp>
      <p:sp>
        <p:nvSpPr>
          <p:cNvPr id="138" name="Rectángulo"/>
          <p:cNvSpPr/>
          <p:nvPr/>
        </p:nvSpPr>
        <p:spPr>
          <a:xfrm>
            <a:off x="5821680" y="2651180"/>
            <a:ext cx="13380720" cy="45719"/>
          </a:xfrm>
          <a:prstGeom prst="rect">
            <a:avLst/>
          </a:prstGeom>
          <a:solidFill>
            <a:srgbClr val="FFFFFF"/>
          </a:solidFill>
          <a:ln w="12700">
            <a:miter lim="400000"/>
          </a:ln>
        </p:spPr>
        <p:txBody>
          <a:bodyPr lIns="71437" tIns="71437" rIns="71437" bIns="71437" anchor="ctr"/>
          <a:lstStyle/>
          <a:p>
            <a:pPr>
              <a:defRPr sz="3400" b="0">
                <a:latin typeface="+mn-lt"/>
                <a:ea typeface="+mn-ea"/>
                <a:cs typeface="+mn-cs"/>
                <a:sym typeface="Helvetica Neue Medium"/>
              </a:defRPr>
            </a:pPr>
            <a:endParaRPr/>
          </a:p>
        </p:txBody>
      </p:sp>
      <p:sp>
        <p:nvSpPr>
          <p:cNvPr id="3" name="CuadroTexto 2"/>
          <p:cNvSpPr txBox="1"/>
          <p:nvPr/>
        </p:nvSpPr>
        <p:spPr>
          <a:xfrm>
            <a:off x="1070927" y="3842889"/>
            <a:ext cx="21617727" cy="26988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s-ES" sz="5800" b="0" dirty="0">
                <a:solidFill>
                  <a:schemeClr val="bg1"/>
                </a:solidFill>
                <a:latin typeface="Times New Roman" panose="02020603050405020304" pitchFamily="18" charset="0"/>
                <a:cs typeface="Times New Roman" panose="02020603050405020304" pitchFamily="18" charset="0"/>
              </a:rPr>
              <a:t> </a:t>
            </a:r>
            <a:endParaRPr lang="es-CO" sz="5800" b="0" dirty="0">
              <a:solidFill>
                <a:schemeClr val="bg1"/>
              </a:solidFill>
              <a:latin typeface="Times New Roman" panose="02020603050405020304" pitchFamily="18" charset="0"/>
              <a:cs typeface="Times New Roman" panose="02020603050405020304" pitchFamily="18" charset="0"/>
            </a:endParaRPr>
          </a:p>
          <a:p>
            <a:pPr lvl="0" algn="l"/>
            <a:endParaRPr lang="es-CO" sz="5400" b="0" dirty="0">
              <a:solidFill>
                <a:schemeClr val="bg1"/>
              </a:solidFill>
              <a:latin typeface="Times New Roman" panose="02020603050405020304" pitchFamily="18" charset="0"/>
              <a:cs typeface="Times New Roman" panose="02020603050405020304" pitchFamily="18" charset="0"/>
            </a:endParaRPr>
          </a:p>
          <a:p>
            <a:pPr algn="l"/>
            <a:r>
              <a:rPr lang="es-ES" sz="5400" b="0" dirty="0">
                <a:solidFill>
                  <a:schemeClr val="bg1"/>
                </a:solidFill>
                <a:latin typeface="Times New Roman" panose="02020603050405020304" pitchFamily="18" charset="0"/>
                <a:cs typeface="Times New Roman" panose="02020603050405020304" pitchFamily="18" charset="0"/>
              </a:rPr>
              <a:t> </a:t>
            </a:r>
            <a:endParaRPr lang="es-CO" sz="5400" b="0" dirty="0">
              <a:solidFill>
                <a:schemeClr val="bg1"/>
              </a:solidFill>
              <a:latin typeface="Times New Roman" panose="02020603050405020304" pitchFamily="18" charset="0"/>
              <a:cs typeface="Times New Roman" panose="02020603050405020304" pitchFamily="18" charset="0"/>
            </a:endParaRPr>
          </a:p>
        </p:txBody>
      </p:sp>
      <p:sp>
        <p:nvSpPr>
          <p:cNvPr id="2" name="CuadroTexto 1"/>
          <p:cNvSpPr txBox="1"/>
          <p:nvPr/>
        </p:nvSpPr>
        <p:spPr>
          <a:xfrm>
            <a:off x="1070925" y="4025865"/>
            <a:ext cx="21617727" cy="95622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lvl="0" indent="-571500" algn="l">
              <a:buFont typeface="Arial" panose="020B0604020202020204" pitchFamily="34" charset="0"/>
              <a:buChar char="•"/>
            </a:pPr>
            <a:r>
              <a:rPr lang="es-CO" b="0" dirty="0">
                <a:solidFill>
                  <a:schemeClr val="bg1"/>
                </a:solidFill>
                <a:latin typeface="Times New Roman" panose="02020603050405020304" pitchFamily="18" charset="0"/>
                <a:cs typeface="Times New Roman" panose="02020603050405020304" pitchFamily="18" charset="0"/>
              </a:rPr>
              <a:t>¿Qué opinas sobre la automatización de información?</a:t>
            </a:r>
            <a:br>
              <a:rPr lang="es-CO" b="0" dirty="0">
                <a:solidFill>
                  <a:schemeClr val="bg1"/>
                </a:solidFill>
                <a:latin typeface="Times New Roman" panose="02020603050405020304" pitchFamily="18" charset="0"/>
                <a:cs typeface="Times New Roman" panose="02020603050405020304" pitchFamily="18" charset="0"/>
              </a:rPr>
            </a:br>
            <a:r>
              <a:rPr lang="es-CO" b="0" dirty="0">
                <a:solidFill>
                  <a:schemeClr val="bg1"/>
                </a:solidFill>
                <a:latin typeface="Times New Roman" panose="02020603050405020304" pitchFamily="18" charset="0"/>
                <a:cs typeface="Times New Roman" panose="02020603050405020304" pitchFamily="18" charset="0"/>
              </a:rPr>
              <a:t>R: Es una gran idea, ya que esto les facilita trabajo a las personas y nos permite mantener un control sobre la información.</a:t>
            </a:r>
          </a:p>
          <a:p>
            <a:pPr lvl="0" algn="l"/>
            <a:endParaRPr lang="es-CO" b="0" dirty="0">
              <a:solidFill>
                <a:schemeClr val="bg1"/>
              </a:solidFill>
              <a:latin typeface="Times New Roman" panose="02020603050405020304" pitchFamily="18" charset="0"/>
              <a:cs typeface="Times New Roman" panose="02020603050405020304" pitchFamily="18" charset="0"/>
            </a:endParaRPr>
          </a:p>
          <a:p>
            <a:pPr marL="571500" lvl="0" indent="-571500" algn="l">
              <a:buFont typeface="Arial" panose="020B0604020202020204" pitchFamily="34" charset="0"/>
              <a:buChar char="•"/>
            </a:pPr>
            <a:r>
              <a:rPr lang="es-CO" b="0" dirty="0">
                <a:solidFill>
                  <a:schemeClr val="bg1"/>
                </a:solidFill>
                <a:latin typeface="Times New Roman" panose="02020603050405020304" pitchFamily="18" charset="0"/>
                <a:cs typeface="Times New Roman" panose="02020603050405020304" pitchFamily="18" charset="0"/>
              </a:rPr>
              <a:t>¿Consideras importante cultivar tus propios alimentos? ¿Sí, no, por qué?</a:t>
            </a:r>
            <a:br>
              <a:rPr lang="es-CO" b="0" dirty="0">
                <a:solidFill>
                  <a:schemeClr val="bg1"/>
                </a:solidFill>
                <a:latin typeface="Times New Roman" panose="02020603050405020304" pitchFamily="18" charset="0"/>
                <a:cs typeface="Times New Roman" panose="02020603050405020304" pitchFamily="18" charset="0"/>
              </a:rPr>
            </a:br>
            <a:r>
              <a:rPr lang="es-CO" b="0" dirty="0">
                <a:solidFill>
                  <a:schemeClr val="bg1"/>
                </a:solidFill>
                <a:latin typeface="Times New Roman" panose="02020603050405020304" pitchFamily="18" charset="0"/>
                <a:cs typeface="Times New Roman" panose="02020603050405020304" pitchFamily="18" charset="0"/>
              </a:rPr>
              <a:t>R: Honestamente si porque es muy saludable y llevas un mejor control en lo que comer ya que en el mercado hay muchos productos que se manipula mucho y se le echan cosas que no se debería con tal de mejorar su imagen.</a:t>
            </a:r>
          </a:p>
          <a:p>
            <a:pPr lvl="0" algn="l"/>
            <a:endParaRPr lang="es-CO" b="0" dirty="0">
              <a:solidFill>
                <a:schemeClr val="bg1"/>
              </a:solidFill>
              <a:latin typeface="Times New Roman" panose="02020603050405020304" pitchFamily="18" charset="0"/>
              <a:cs typeface="Times New Roman" panose="02020603050405020304" pitchFamily="18" charset="0"/>
            </a:endParaRPr>
          </a:p>
          <a:p>
            <a:pPr marL="571500" lvl="0" indent="-571500" algn="l">
              <a:buFont typeface="Arial" panose="020B0604020202020204" pitchFamily="34" charset="0"/>
              <a:buChar char="•"/>
            </a:pPr>
            <a:r>
              <a:rPr lang="es-CO" b="0" dirty="0">
                <a:solidFill>
                  <a:schemeClr val="bg1"/>
                </a:solidFill>
                <a:latin typeface="Times New Roman" panose="02020603050405020304" pitchFamily="18" charset="0"/>
                <a:cs typeface="Times New Roman" panose="02020603050405020304" pitchFamily="18" charset="0"/>
              </a:rPr>
              <a:t>¿Tendrías tu propio vivero para cultivar algunas semillas? ¿Sí, no, por qué?</a:t>
            </a:r>
            <a:br>
              <a:rPr lang="es-CO" b="0" dirty="0">
                <a:solidFill>
                  <a:schemeClr val="bg1"/>
                </a:solidFill>
                <a:latin typeface="Times New Roman" panose="02020603050405020304" pitchFamily="18" charset="0"/>
                <a:cs typeface="Times New Roman" panose="02020603050405020304" pitchFamily="18" charset="0"/>
              </a:rPr>
            </a:br>
            <a:r>
              <a:rPr lang="es-CO" b="0" dirty="0">
                <a:solidFill>
                  <a:schemeClr val="bg1"/>
                </a:solidFill>
                <a:latin typeface="Times New Roman" panose="02020603050405020304" pitchFamily="18" charset="0"/>
                <a:cs typeface="Times New Roman" panose="02020603050405020304" pitchFamily="18" charset="0"/>
              </a:rPr>
              <a:t>R: Yo no, ya que soy muy descuidada, al menos de que estuviera sistematizada.</a:t>
            </a:r>
          </a:p>
          <a:p>
            <a:pPr lvl="0" algn="l"/>
            <a:endParaRPr lang="es-CO" b="0" dirty="0">
              <a:solidFill>
                <a:schemeClr val="bg1"/>
              </a:solidFill>
              <a:latin typeface="Times New Roman" panose="02020603050405020304" pitchFamily="18" charset="0"/>
              <a:cs typeface="Times New Roman" panose="02020603050405020304" pitchFamily="18" charset="0"/>
            </a:endParaRPr>
          </a:p>
          <a:p>
            <a:pPr marL="571500" lvl="0" indent="-571500" algn="l">
              <a:buFont typeface="Arial" panose="020B0604020202020204" pitchFamily="34" charset="0"/>
              <a:buChar char="•"/>
            </a:pPr>
            <a:r>
              <a:rPr lang="es-CO" b="0" dirty="0">
                <a:solidFill>
                  <a:schemeClr val="bg1"/>
                </a:solidFill>
                <a:latin typeface="Times New Roman" panose="02020603050405020304" pitchFamily="18" charset="0"/>
                <a:cs typeface="Times New Roman" panose="02020603050405020304" pitchFamily="18" charset="0"/>
              </a:rPr>
              <a:t>¿Por qué crees que es importante la recolección de datos?</a:t>
            </a:r>
            <a:br>
              <a:rPr lang="es-CO" b="0" dirty="0">
                <a:solidFill>
                  <a:schemeClr val="bg1"/>
                </a:solidFill>
                <a:latin typeface="Times New Roman" panose="02020603050405020304" pitchFamily="18" charset="0"/>
                <a:cs typeface="Times New Roman" panose="02020603050405020304" pitchFamily="18" charset="0"/>
              </a:rPr>
            </a:br>
            <a:r>
              <a:rPr lang="es-CO" b="0" dirty="0">
                <a:solidFill>
                  <a:schemeClr val="bg1"/>
                </a:solidFill>
                <a:latin typeface="Times New Roman" panose="02020603050405020304" pitchFamily="18" charset="0"/>
                <a:cs typeface="Times New Roman" panose="02020603050405020304" pitchFamily="18" charset="0"/>
              </a:rPr>
              <a:t>R: Me sirven para hacer cambios, basados en una información y para así, generar mejores conclusiones.</a:t>
            </a:r>
          </a:p>
          <a:p>
            <a:pPr lvl="0" algn="l"/>
            <a:endParaRPr lang="es-CO" b="0" dirty="0">
              <a:solidFill>
                <a:schemeClr val="bg1"/>
              </a:solidFill>
              <a:latin typeface="Times New Roman" panose="02020603050405020304" pitchFamily="18" charset="0"/>
              <a:cs typeface="Times New Roman" panose="02020603050405020304" pitchFamily="18" charset="0"/>
            </a:endParaRPr>
          </a:p>
          <a:p>
            <a:pPr marL="571500" lvl="0" indent="-571500" algn="l">
              <a:buFont typeface="Arial" panose="020B0604020202020204" pitchFamily="34" charset="0"/>
              <a:buChar char="•"/>
            </a:pPr>
            <a:r>
              <a:rPr lang="es-CO" b="0" dirty="0">
                <a:solidFill>
                  <a:schemeClr val="bg1"/>
                </a:solidFill>
                <a:latin typeface="Times New Roman" panose="02020603050405020304" pitchFamily="18" charset="0"/>
                <a:cs typeface="Times New Roman" panose="02020603050405020304" pitchFamily="18" charset="0"/>
              </a:rPr>
              <a:t>¿Planearías tener un vivero en tu hogar?</a:t>
            </a:r>
          </a:p>
          <a:p>
            <a:pPr algn="l"/>
            <a:r>
              <a:rPr lang="es-CO" b="0" dirty="0">
                <a:solidFill>
                  <a:schemeClr val="bg1"/>
                </a:solidFill>
                <a:latin typeface="Times New Roman" panose="02020603050405020304" pitchFamily="18" charset="0"/>
                <a:cs typeface="Times New Roman" panose="02020603050405020304" pitchFamily="18" charset="0"/>
              </a:rPr>
              <a:t>     R: Si, en un futuro donde tenga más tiempo para cuidar de él y tenga los conocimientos necesarios.</a:t>
            </a:r>
          </a:p>
          <a:p>
            <a:pPr marL="742950" lvl="0" indent="-742950" algn="l">
              <a:buFont typeface="+mj-lt"/>
              <a:buAutoNum type="arabicPeriod"/>
            </a:pPr>
            <a:endParaRPr lang="es-CO" b="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374496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2625194" y="663077"/>
            <a:ext cx="18509191" cy="185084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Autofit/>
          </a:bodyPr>
          <a:lstStyle>
            <a:lvl1pPr marL="38100" marR="38100" indent="12700">
              <a:lnSpc>
                <a:spcPct val="80000"/>
              </a:lnSpc>
              <a:spcBef>
                <a:spcPts val="100"/>
              </a:spcBef>
              <a:defRPr sz="10000">
                <a:latin typeface="Calibri"/>
                <a:ea typeface="Calibri"/>
                <a:cs typeface="Calibri"/>
                <a:sym typeface="Calibri"/>
              </a:defRPr>
            </a:lvl1pPr>
          </a:lstStyle>
          <a:p>
            <a:r>
              <a:rPr lang="es-CO" sz="8800" dirty="0">
                <a:solidFill>
                  <a:schemeClr val="bg1"/>
                </a:solidFill>
                <a:latin typeface="Times New Roman" panose="02020603050405020304" pitchFamily="18" charset="0"/>
                <a:cs typeface="Times New Roman" panose="02020603050405020304" pitchFamily="18" charset="0"/>
              </a:rPr>
              <a:t>Conclusiones de la entrevista</a:t>
            </a:r>
          </a:p>
        </p:txBody>
      </p:sp>
      <p:sp>
        <p:nvSpPr>
          <p:cNvPr id="138" name="Rectángulo"/>
          <p:cNvSpPr/>
          <p:nvPr/>
        </p:nvSpPr>
        <p:spPr>
          <a:xfrm>
            <a:off x="5821680" y="2651180"/>
            <a:ext cx="13380720" cy="45719"/>
          </a:xfrm>
          <a:prstGeom prst="rect">
            <a:avLst/>
          </a:prstGeom>
          <a:solidFill>
            <a:srgbClr val="FFFFFF"/>
          </a:solidFill>
          <a:ln w="12700">
            <a:miter lim="400000"/>
          </a:ln>
        </p:spPr>
        <p:txBody>
          <a:bodyPr lIns="71437" tIns="71437" rIns="71437" bIns="71437" anchor="ctr"/>
          <a:lstStyle/>
          <a:p>
            <a:pPr>
              <a:defRPr sz="3400" b="0">
                <a:latin typeface="+mn-lt"/>
                <a:ea typeface="+mn-ea"/>
                <a:cs typeface="+mn-cs"/>
                <a:sym typeface="Helvetica Neue Medium"/>
              </a:defRPr>
            </a:pPr>
            <a:endParaRPr/>
          </a:p>
        </p:txBody>
      </p:sp>
      <p:sp>
        <p:nvSpPr>
          <p:cNvPr id="3" name="CuadroTexto 2"/>
          <p:cNvSpPr txBox="1"/>
          <p:nvPr/>
        </p:nvSpPr>
        <p:spPr>
          <a:xfrm>
            <a:off x="1070927" y="3842889"/>
            <a:ext cx="21617727" cy="26988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s-ES" sz="5800" b="0" dirty="0">
                <a:solidFill>
                  <a:schemeClr val="bg1"/>
                </a:solidFill>
                <a:latin typeface="Times New Roman" panose="02020603050405020304" pitchFamily="18" charset="0"/>
                <a:cs typeface="Times New Roman" panose="02020603050405020304" pitchFamily="18" charset="0"/>
              </a:rPr>
              <a:t> </a:t>
            </a:r>
            <a:endParaRPr lang="es-CO" sz="5800" b="0" dirty="0">
              <a:solidFill>
                <a:schemeClr val="bg1"/>
              </a:solidFill>
              <a:latin typeface="Times New Roman" panose="02020603050405020304" pitchFamily="18" charset="0"/>
              <a:cs typeface="Times New Roman" panose="02020603050405020304" pitchFamily="18" charset="0"/>
            </a:endParaRPr>
          </a:p>
          <a:p>
            <a:pPr lvl="0" algn="l"/>
            <a:endParaRPr lang="es-CO" sz="5400" b="0" dirty="0">
              <a:solidFill>
                <a:schemeClr val="bg1"/>
              </a:solidFill>
              <a:latin typeface="Times New Roman" panose="02020603050405020304" pitchFamily="18" charset="0"/>
              <a:cs typeface="Times New Roman" panose="02020603050405020304" pitchFamily="18" charset="0"/>
            </a:endParaRPr>
          </a:p>
          <a:p>
            <a:pPr algn="l"/>
            <a:r>
              <a:rPr lang="es-ES" sz="5400" b="0" dirty="0">
                <a:solidFill>
                  <a:schemeClr val="bg1"/>
                </a:solidFill>
                <a:latin typeface="Times New Roman" panose="02020603050405020304" pitchFamily="18" charset="0"/>
                <a:cs typeface="Times New Roman" panose="02020603050405020304" pitchFamily="18" charset="0"/>
              </a:rPr>
              <a:t> </a:t>
            </a:r>
            <a:endParaRPr lang="es-CO" sz="5400" b="0" dirty="0">
              <a:solidFill>
                <a:schemeClr val="bg1"/>
              </a:solidFill>
              <a:latin typeface="Times New Roman" panose="02020603050405020304" pitchFamily="18" charset="0"/>
              <a:cs typeface="Times New Roman" panose="02020603050405020304" pitchFamily="18" charset="0"/>
            </a:endParaRPr>
          </a:p>
        </p:txBody>
      </p:sp>
      <p:sp>
        <p:nvSpPr>
          <p:cNvPr id="2" name="CuadroTexto 1"/>
          <p:cNvSpPr txBox="1"/>
          <p:nvPr/>
        </p:nvSpPr>
        <p:spPr>
          <a:xfrm>
            <a:off x="857565" y="5605310"/>
            <a:ext cx="21617727" cy="6299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indent="-571500" algn="l">
              <a:buFont typeface="Arial" panose="020B0604020202020204" pitchFamily="34" charset="0"/>
              <a:buChar char="•"/>
            </a:pPr>
            <a:r>
              <a:rPr lang="es-CO" sz="4000" b="0" dirty="0">
                <a:solidFill>
                  <a:schemeClr val="bg1"/>
                </a:solidFill>
                <a:latin typeface="Times New Roman" panose="02020603050405020304" pitchFamily="18" charset="0"/>
                <a:cs typeface="Times New Roman" panose="02020603050405020304" pitchFamily="18" charset="0"/>
              </a:rPr>
              <a:t>Encontramos que las personas son conscientes de que los productos son industrializados y manipulados químicamente y por ende, esto causa efectos secundarios tanto en los productos como en las personas consumidoras, ya que los productos no son 100% natural y a esto se quiere llegar, una forma natural de cultivar y una forma de consumirlo con naturalidad sin alteraciones.</a:t>
            </a:r>
          </a:p>
          <a:p>
            <a:pPr algn="l"/>
            <a:endParaRPr lang="es-CO" sz="4000" b="0" dirty="0">
              <a:solidFill>
                <a:schemeClr val="bg1"/>
              </a:solidFill>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s-CO" sz="4000" b="0" dirty="0">
                <a:solidFill>
                  <a:schemeClr val="bg1"/>
                </a:solidFill>
                <a:latin typeface="Times New Roman" panose="02020603050405020304" pitchFamily="18" charset="0"/>
                <a:cs typeface="Times New Roman" panose="02020603050405020304" pitchFamily="18" charset="0"/>
              </a:rPr>
              <a:t>Se encontró que, hay cierta desinformación o desconocimiento acerca del vivero del SENA, lo cual nos indica que, hay que hacer una retroalimentación o dar información de una forma masificada sobre este tema a todas las personas que conforman el Sena complejo norte.</a:t>
            </a:r>
          </a:p>
          <a:p>
            <a:pPr algn="l"/>
            <a:endParaRPr lang="es-CO" sz="4000" b="0" dirty="0">
              <a:solidFill>
                <a:schemeClr val="bg1"/>
              </a:solidFill>
              <a:latin typeface="Times New Roman" panose="02020603050405020304" pitchFamily="18" charset="0"/>
              <a:cs typeface="Times New Roman" panose="02020603050405020304" pitchFamily="18" charset="0"/>
            </a:endParaRPr>
          </a:p>
          <a:p>
            <a:pPr lvl="0" algn="l"/>
            <a:endParaRPr lang="es-CO" sz="4000" b="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663631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2625194" y="663077"/>
            <a:ext cx="18509191" cy="185084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Autofit/>
          </a:bodyPr>
          <a:lstStyle>
            <a:lvl1pPr marL="38100" marR="38100" indent="12700">
              <a:lnSpc>
                <a:spcPct val="80000"/>
              </a:lnSpc>
              <a:spcBef>
                <a:spcPts val="100"/>
              </a:spcBef>
              <a:defRPr sz="10000">
                <a:latin typeface="Calibri"/>
                <a:ea typeface="Calibri"/>
                <a:cs typeface="Calibri"/>
                <a:sym typeface="Calibri"/>
              </a:defRPr>
            </a:lvl1pPr>
          </a:lstStyle>
          <a:p>
            <a:r>
              <a:rPr lang="es-CO" sz="8800" dirty="0">
                <a:solidFill>
                  <a:schemeClr val="bg1"/>
                </a:solidFill>
                <a:latin typeface="Times New Roman" panose="02020603050405020304" pitchFamily="18" charset="0"/>
                <a:cs typeface="Times New Roman" panose="02020603050405020304" pitchFamily="18" charset="0"/>
              </a:rPr>
              <a:t>Tipo de población</a:t>
            </a:r>
          </a:p>
        </p:txBody>
      </p:sp>
      <p:sp>
        <p:nvSpPr>
          <p:cNvPr id="138" name="Rectángulo"/>
          <p:cNvSpPr/>
          <p:nvPr/>
        </p:nvSpPr>
        <p:spPr>
          <a:xfrm>
            <a:off x="5821680" y="2651180"/>
            <a:ext cx="13380720" cy="45719"/>
          </a:xfrm>
          <a:prstGeom prst="rect">
            <a:avLst/>
          </a:prstGeom>
          <a:solidFill>
            <a:srgbClr val="FFFFFF"/>
          </a:solidFill>
          <a:ln w="12700">
            <a:miter lim="400000"/>
          </a:ln>
        </p:spPr>
        <p:txBody>
          <a:bodyPr lIns="71437" tIns="71437" rIns="71437" bIns="71437" anchor="ctr"/>
          <a:lstStyle/>
          <a:p>
            <a:pPr>
              <a:defRPr sz="3400" b="0">
                <a:latin typeface="+mn-lt"/>
                <a:ea typeface="+mn-ea"/>
                <a:cs typeface="+mn-cs"/>
                <a:sym typeface="Helvetica Neue Medium"/>
              </a:defRPr>
            </a:pPr>
            <a:endParaRPr/>
          </a:p>
        </p:txBody>
      </p:sp>
      <p:sp>
        <p:nvSpPr>
          <p:cNvPr id="3" name="CuadroTexto 2"/>
          <p:cNvSpPr txBox="1"/>
          <p:nvPr/>
        </p:nvSpPr>
        <p:spPr>
          <a:xfrm>
            <a:off x="1070927" y="3842889"/>
            <a:ext cx="21617727" cy="26988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s-ES" sz="5800" b="0" dirty="0">
                <a:solidFill>
                  <a:schemeClr val="bg1"/>
                </a:solidFill>
                <a:latin typeface="Times New Roman" panose="02020603050405020304" pitchFamily="18" charset="0"/>
                <a:cs typeface="Times New Roman" panose="02020603050405020304" pitchFamily="18" charset="0"/>
              </a:rPr>
              <a:t> </a:t>
            </a:r>
            <a:endParaRPr lang="es-CO" sz="5800" b="0" dirty="0">
              <a:solidFill>
                <a:schemeClr val="bg1"/>
              </a:solidFill>
              <a:latin typeface="Times New Roman" panose="02020603050405020304" pitchFamily="18" charset="0"/>
              <a:cs typeface="Times New Roman" panose="02020603050405020304" pitchFamily="18" charset="0"/>
            </a:endParaRPr>
          </a:p>
          <a:p>
            <a:pPr lvl="0" algn="l"/>
            <a:endParaRPr lang="es-CO" sz="5400" b="0" dirty="0">
              <a:solidFill>
                <a:schemeClr val="bg1"/>
              </a:solidFill>
              <a:latin typeface="Times New Roman" panose="02020603050405020304" pitchFamily="18" charset="0"/>
              <a:cs typeface="Times New Roman" panose="02020603050405020304" pitchFamily="18" charset="0"/>
            </a:endParaRPr>
          </a:p>
          <a:p>
            <a:pPr algn="l"/>
            <a:r>
              <a:rPr lang="es-ES" sz="5400" b="0" dirty="0">
                <a:solidFill>
                  <a:schemeClr val="bg1"/>
                </a:solidFill>
                <a:latin typeface="Times New Roman" panose="02020603050405020304" pitchFamily="18" charset="0"/>
                <a:cs typeface="Times New Roman" panose="02020603050405020304" pitchFamily="18" charset="0"/>
              </a:rPr>
              <a:t> </a:t>
            </a:r>
            <a:endParaRPr lang="es-CO" sz="5400" b="0" dirty="0">
              <a:solidFill>
                <a:schemeClr val="bg1"/>
              </a:solidFill>
              <a:latin typeface="Times New Roman" panose="02020603050405020304" pitchFamily="18" charset="0"/>
              <a:cs typeface="Times New Roman" panose="02020603050405020304" pitchFamily="18" charset="0"/>
            </a:endParaRPr>
          </a:p>
        </p:txBody>
      </p:sp>
      <p:sp>
        <p:nvSpPr>
          <p:cNvPr id="2" name="CuadroTexto 1"/>
          <p:cNvSpPr txBox="1"/>
          <p:nvPr/>
        </p:nvSpPr>
        <p:spPr>
          <a:xfrm>
            <a:off x="857565" y="7021083"/>
            <a:ext cx="21617727" cy="3468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s-CO" sz="5400" b="0" dirty="0">
                <a:solidFill>
                  <a:schemeClr val="bg1"/>
                </a:solidFill>
                <a:latin typeface="Times New Roman" panose="02020603050405020304" pitchFamily="18" charset="0"/>
                <a:cs typeface="Times New Roman" panose="02020603050405020304" pitchFamily="18" charset="0"/>
              </a:rPr>
              <a:t>Todo tipo de persona que esté interesado con la agricultura o cuidado del medio ambiente.</a:t>
            </a:r>
          </a:p>
          <a:p>
            <a:pPr algn="l"/>
            <a:endParaRPr lang="es-CO" sz="5400" b="0" dirty="0">
              <a:solidFill>
                <a:schemeClr val="bg1"/>
              </a:solidFill>
              <a:latin typeface="Times New Roman" panose="02020603050405020304" pitchFamily="18" charset="0"/>
              <a:cs typeface="Times New Roman" panose="02020603050405020304" pitchFamily="18" charset="0"/>
            </a:endParaRPr>
          </a:p>
          <a:p>
            <a:pPr lvl="0" algn="l"/>
            <a:endParaRPr lang="es-CO" sz="5400" b="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033424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2625194" y="663077"/>
            <a:ext cx="18509191" cy="185084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Autofit/>
          </a:bodyPr>
          <a:lstStyle>
            <a:lvl1pPr marL="38100" marR="38100" indent="12700">
              <a:lnSpc>
                <a:spcPct val="80000"/>
              </a:lnSpc>
              <a:spcBef>
                <a:spcPts val="100"/>
              </a:spcBef>
              <a:defRPr sz="10000">
                <a:latin typeface="Calibri"/>
                <a:ea typeface="Calibri"/>
                <a:cs typeface="Calibri"/>
                <a:sym typeface="Calibri"/>
              </a:defRPr>
            </a:lvl1pPr>
          </a:lstStyle>
          <a:p>
            <a:r>
              <a:rPr lang="es-CO" sz="8800" dirty="0">
                <a:solidFill>
                  <a:schemeClr val="bg1"/>
                </a:solidFill>
                <a:latin typeface="Times New Roman" panose="02020603050405020304" pitchFamily="18" charset="0"/>
                <a:cs typeface="Times New Roman" panose="02020603050405020304" pitchFamily="18" charset="0"/>
              </a:rPr>
              <a:t>Encuesta</a:t>
            </a:r>
          </a:p>
        </p:txBody>
      </p:sp>
      <p:sp>
        <p:nvSpPr>
          <p:cNvPr id="138" name="Rectángulo"/>
          <p:cNvSpPr/>
          <p:nvPr/>
        </p:nvSpPr>
        <p:spPr>
          <a:xfrm>
            <a:off x="5821680" y="2651180"/>
            <a:ext cx="13380720" cy="45719"/>
          </a:xfrm>
          <a:prstGeom prst="rect">
            <a:avLst/>
          </a:prstGeom>
          <a:solidFill>
            <a:srgbClr val="FFFFFF"/>
          </a:solidFill>
          <a:ln w="12700">
            <a:miter lim="400000"/>
          </a:ln>
        </p:spPr>
        <p:txBody>
          <a:bodyPr lIns="71437" tIns="71437" rIns="71437" bIns="71437" anchor="ctr"/>
          <a:lstStyle/>
          <a:p>
            <a:pPr>
              <a:defRPr sz="3400" b="0">
                <a:latin typeface="+mn-lt"/>
                <a:ea typeface="+mn-ea"/>
                <a:cs typeface="+mn-cs"/>
                <a:sym typeface="Helvetica Neue Medium"/>
              </a:defRPr>
            </a:pPr>
            <a:endParaRPr/>
          </a:p>
        </p:txBody>
      </p:sp>
      <p:sp>
        <p:nvSpPr>
          <p:cNvPr id="2" name="CuadroTexto 1"/>
          <p:cNvSpPr txBox="1"/>
          <p:nvPr/>
        </p:nvSpPr>
        <p:spPr>
          <a:xfrm>
            <a:off x="857565" y="6605585"/>
            <a:ext cx="21617727" cy="42992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s-CO" sz="5400" b="0" dirty="0">
                <a:solidFill>
                  <a:schemeClr val="bg1"/>
                </a:solidFill>
                <a:latin typeface="Times New Roman" panose="02020603050405020304" pitchFamily="18" charset="0"/>
                <a:cs typeface="Times New Roman" panose="02020603050405020304" pitchFamily="18" charset="0"/>
              </a:rPr>
              <a:t>Se hizo una entrevista a las personas de la comunidad SENA con el fin de recaudar datos e información para luego realizar una encuesta la cual nos permitiría ver la pertinencia del proyecto académico.</a:t>
            </a:r>
          </a:p>
          <a:p>
            <a:pPr algn="l"/>
            <a:endParaRPr lang="es-CO" sz="5400" b="0" dirty="0">
              <a:solidFill>
                <a:schemeClr val="bg1"/>
              </a:solidFill>
              <a:latin typeface="Times New Roman" panose="02020603050405020304" pitchFamily="18" charset="0"/>
              <a:cs typeface="Times New Roman" panose="02020603050405020304" pitchFamily="18" charset="0"/>
            </a:endParaRPr>
          </a:p>
          <a:p>
            <a:pPr lvl="0" algn="l"/>
            <a:endParaRPr lang="es-CO" sz="5400" b="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965103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2625194" y="663077"/>
            <a:ext cx="18509191" cy="185084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Autofit/>
          </a:bodyPr>
          <a:lstStyle>
            <a:lvl1pPr marL="38100" marR="38100" indent="12700">
              <a:lnSpc>
                <a:spcPct val="80000"/>
              </a:lnSpc>
              <a:spcBef>
                <a:spcPts val="100"/>
              </a:spcBef>
              <a:defRPr sz="10000">
                <a:latin typeface="Calibri"/>
                <a:ea typeface="Calibri"/>
                <a:cs typeface="Calibri"/>
                <a:sym typeface="Calibri"/>
              </a:defRPr>
            </a:lvl1pPr>
          </a:lstStyle>
          <a:p>
            <a:r>
              <a:rPr lang="es-CO" sz="8800" dirty="0">
                <a:solidFill>
                  <a:schemeClr val="bg1"/>
                </a:solidFill>
                <a:latin typeface="Times New Roman" panose="02020603050405020304" pitchFamily="18" charset="0"/>
                <a:cs typeface="Times New Roman" panose="02020603050405020304" pitchFamily="18" charset="0"/>
              </a:rPr>
              <a:t>Preguntas realizadas</a:t>
            </a:r>
          </a:p>
        </p:txBody>
      </p:sp>
      <p:sp>
        <p:nvSpPr>
          <p:cNvPr id="138" name="Rectángulo"/>
          <p:cNvSpPr/>
          <p:nvPr/>
        </p:nvSpPr>
        <p:spPr>
          <a:xfrm>
            <a:off x="5821680" y="2651180"/>
            <a:ext cx="13380720" cy="45719"/>
          </a:xfrm>
          <a:prstGeom prst="rect">
            <a:avLst/>
          </a:prstGeom>
          <a:solidFill>
            <a:srgbClr val="FFFFFF"/>
          </a:solidFill>
          <a:ln w="12700">
            <a:miter lim="400000"/>
          </a:ln>
        </p:spPr>
        <p:txBody>
          <a:bodyPr lIns="71437" tIns="71437" rIns="71437" bIns="71437" anchor="ctr"/>
          <a:lstStyle/>
          <a:p>
            <a:pPr>
              <a:defRPr sz="3400" b="0">
                <a:latin typeface="+mn-lt"/>
                <a:ea typeface="+mn-ea"/>
                <a:cs typeface="+mn-cs"/>
                <a:sym typeface="Helvetica Neue Medium"/>
              </a:defRPr>
            </a:pPr>
            <a:endParaRPr/>
          </a:p>
        </p:txBody>
      </p:sp>
      <p:sp>
        <p:nvSpPr>
          <p:cNvPr id="2" name="CuadroTexto 1"/>
          <p:cNvSpPr txBox="1"/>
          <p:nvPr/>
        </p:nvSpPr>
        <p:spPr>
          <a:xfrm>
            <a:off x="857565" y="4909608"/>
            <a:ext cx="21617727" cy="9377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s-CO" sz="4000" b="0" dirty="0">
                <a:solidFill>
                  <a:schemeClr val="bg1"/>
                </a:solidFill>
                <a:latin typeface="Times New Roman" panose="02020603050405020304" pitchFamily="18" charset="0"/>
                <a:cs typeface="Times New Roman" panose="02020603050405020304" pitchFamily="18" charset="0"/>
              </a:rPr>
              <a:t>Esta encuesta emplea preguntas cerradas que tienen como opción de respuesta Sí/No y una de valoración del 1 al 10 sabiendo que 1 es menor importancia y 10 es mayor importancia.</a:t>
            </a:r>
          </a:p>
          <a:p>
            <a:pPr algn="l"/>
            <a:endParaRPr lang="es-CO" sz="4000" b="0" dirty="0">
              <a:solidFill>
                <a:schemeClr val="bg1"/>
              </a:solidFill>
              <a:latin typeface="Times New Roman" panose="02020603050405020304" pitchFamily="18" charset="0"/>
              <a:cs typeface="Times New Roman" panose="02020603050405020304" pitchFamily="18" charset="0"/>
            </a:endParaRPr>
          </a:p>
          <a:p>
            <a:pPr marL="742950" indent="-742950" algn="l">
              <a:buAutoNum type="arabicPeriod"/>
            </a:pPr>
            <a:r>
              <a:rPr lang="es-CO" sz="4000" b="0" dirty="0">
                <a:solidFill>
                  <a:schemeClr val="bg1"/>
                </a:solidFill>
                <a:latin typeface="Times New Roman" panose="02020603050405020304" pitchFamily="18" charset="0"/>
                <a:cs typeface="Times New Roman" panose="02020603050405020304" pitchFamily="18" charset="0"/>
              </a:rPr>
              <a:t>¿Has visto o tienes conocimiento del vivero que está ubicado en el SENA?</a:t>
            </a:r>
          </a:p>
          <a:p>
            <a:pPr marL="742950" indent="-742950" algn="l">
              <a:buAutoNum type="arabicPeriod"/>
            </a:pPr>
            <a:endParaRPr lang="es-CO" sz="4000" b="0" dirty="0">
              <a:solidFill>
                <a:schemeClr val="bg1"/>
              </a:solidFill>
              <a:latin typeface="Times New Roman" panose="02020603050405020304" pitchFamily="18" charset="0"/>
              <a:cs typeface="Times New Roman" panose="02020603050405020304" pitchFamily="18" charset="0"/>
            </a:endParaRPr>
          </a:p>
          <a:p>
            <a:pPr algn="l"/>
            <a:r>
              <a:rPr lang="es-CO" sz="4000" b="0" dirty="0">
                <a:solidFill>
                  <a:schemeClr val="bg1"/>
                </a:solidFill>
                <a:latin typeface="Times New Roman" panose="02020603050405020304" pitchFamily="18" charset="0"/>
                <a:cs typeface="Times New Roman" panose="02020603050405020304" pitchFamily="18" charset="0"/>
              </a:rPr>
              <a:t>2. ¿Le ves utilidad al vivero del SENA?</a:t>
            </a:r>
          </a:p>
          <a:p>
            <a:pPr algn="l"/>
            <a:endParaRPr lang="es-CO" sz="4000" b="0" dirty="0">
              <a:solidFill>
                <a:schemeClr val="bg1"/>
              </a:solidFill>
              <a:latin typeface="Times New Roman" panose="02020603050405020304" pitchFamily="18" charset="0"/>
              <a:cs typeface="Times New Roman" panose="02020603050405020304" pitchFamily="18" charset="0"/>
            </a:endParaRPr>
          </a:p>
          <a:p>
            <a:pPr algn="l"/>
            <a:r>
              <a:rPr lang="es-CO" sz="4000" b="0" dirty="0">
                <a:solidFill>
                  <a:schemeClr val="bg1"/>
                </a:solidFill>
                <a:latin typeface="Times New Roman" panose="02020603050405020304" pitchFamily="18" charset="0"/>
                <a:cs typeface="Times New Roman" panose="02020603050405020304" pitchFamily="18" charset="0"/>
              </a:rPr>
              <a:t>3. ¿Cuál crees que es la causa de que no todos tienen conocimiento sobre el vivero del SENA?</a:t>
            </a:r>
          </a:p>
          <a:p>
            <a:pPr algn="l"/>
            <a:endParaRPr lang="es-CO" sz="4000" b="0" dirty="0">
              <a:solidFill>
                <a:schemeClr val="bg1"/>
              </a:solidFill>
              <a:latin typeface="Times New Roman" panose="02020603050405020304" pitchFamily="18" charset="0"/>
              <a:cs typeface="Times New Roman" panose="02020603050405020304" pitchFamily="18" charset="0"/>
            </a:endParaRPr>
          </a:p>
          <a:p>
            <a:pPr algn="l"/>
            <a:r>
              <a:rPr lang="es-CO" sz="4000" b="0" dirty="0">
                <a:solidFill>
                  <a:schemeClr val="bg1"/>
                </a:solidFill>
                <a:latin typeface="Times New Roman" panose="02020603050405020304" pitchFamily="18" charset="0"/>
                <a:cs typeface="Times New Roman" panose="02020603050405020304" pitchFamily="18" charset="0"/>
              </a:rPr>
              <a:t>4. ¿Crees que es importante guardar el registro histórico de los procesos de un sistema?</a:t>
            </a:r>
          </a:p>
          <a:p>
            <a:pPr algn="l"/>
            <a:endParaRPr lang="es-CO" sz="4000" b="0" dirty="0">
              <a:solidFill>
                <a:schemeClr val="bg1"/>
              </a:solidFill>
              <a:latin typeface="Times New Roman" panose="02020603050405020304" pitchFamily="18" charset="0"/>
              <a:cs typeface="Times New Roman" panose="02020603050405020304" pitchFamily="18" charset="0"/>
            </a:endParaRPr>
          </a:p>
          <a:p>
            <a:pPr algn="l"/>
            <a:r>
              <a:rPr lang="es-CO" sz="4000" b="0" dirty="0">
                <a:solidFill>
                  <a:schemeClr val="bg1"/>
                </a:solidFill>
                <a:latin typeface="Times New Roman" panose="02020603050405020304" pitchFamily="18" charset="0"/>
                <a:cs typeface="Times New Roman" panose="02020603050405020304" pitchFamily="18" charset="0"/>
              </a:rPr>
              <a:t>5. ¿Opinas que es importante ver en tiempo real las estadísticas del comportamiento de un sistema?</a:t>
            </a:r>
          </a:p>
          <a:p>
            <a:pPr algn="l"/>
            <a:endParaRPr lang="es-CO" sz="4000" b="0" dirty="0">
              <a:solidFill>
                <a:schemeClr val="bg1"/>
              </a:solidFill>
              <a:latin typeface="Times New Roman" panose="02020603050405020304" pitchFamily="18" charset="0"/>
              <a:cs typeface="Times New Roman" panose="02020603050405020304" pitchFamily="18" charset="0"/>
            </a:endParaRPr>
          </a:p>
          <a:p>
            <a:pPr algn="l"/>
            <a:endParaRPr lang="es-CO" sz="4000" b="0" dirty="0">
              <a:solidFill>
                <a:schemeClr val="bg1"/>
              </a:solidFill>
              <a:latin typeface="Times New Roman" panose="02020603050405020304" pitchFamily="18" charset="0"/>
              <a:cs typeface="Times New Roman" panose="02020603050405020304" pitchFamily="18" charset="0"/>
            </a:endParaRPr>
          </a:p>
          <a:p>
            <a:pPr lvl="0" algn="l"/>
            <a:endParaRPr lang="es-CO" sz="4000" b="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201340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2625194" y="663077"/>
            <a:ext cx="18509191" cy="185084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Autofit/>
          </a:bodyPr>
          <a:lstStyle>
            <a:lvl1pPr marL="38100" marR="38100" indent="12700">
              <a:lnSpc>
                <a:spcPct val="80000"/>
              </a:lnSpc>
              <a:spcBef>
                <a:spcPts val="100"/>
              </a:spcBef>
              <a:defRPr sz="10000">
                <a:latin typeface="Calibri"/>
                <a:ea typeface="Calibri"/>
                <a:cs typeface="Calibri"/>
                <a:sym typeface="Calibri"/>
              </a:defRPr>
            </a:lvl1pPr>
          </a:lstStyle>
          <a:p>
            <a:r>
              <a:rPr lang="es-CO" sz="8800" dirty="0">
                <a:solidFill>
                  <a:schemeClr val="bg1"/>
                </a:solidFill>
                <a:latin typeface="Times New Roman" panose="02020603050405020304" pitchFamily="18" charset="0"/>
                <a:cs typeface="Times New Roman" panose="02020603050405020304" pitchFamily="18" charset="0"/>
              </a:rPr>
              <a:t>Preguntas realizadas</a:t>
            </a:r>
          </a:p>
        </p:txBody>
      </p:sp>
      <p:sp>
        <p:nvSpPr>
          <p:cNvPr id="138" name="Rectángulo"/>
          <p:cNvSpPr/>
          <p:nvPr/>
        </p:nvSpPr>
        <p:spPr>
          <a:xfrm>
            <a:off x="5821680" y="2651180"/>
            <a:ext cx="13380720" cy="45719"/>
          </a:xfrm>
          <a:prstGeom prst="rect">
            <a:avLst/>
          </a:prstGeom>
          <a:solidFill>
            <a:srgbClr val="FFFFFF"/>
          </a:solidFill>
          <a:ln w="12700">
            <a:miter lim="400000"/>
          </a:ln>
        </p:spPr>
        <p:txBody>
          <a:bodyPr lIns="71437" tIns="71437" rIns="71437" bIns="71437" anchor="ctr"/>
          <a:lstStyle/>
          <a:p>
            <a:pPr>
              <a:defRPr sz="3400" b="0">
                <a:latin typeface="+mn-lt"/>
                <a:ea typeface="+mn-ea"/>
                <a:cs typeface="+mn-cs"/>
                <a:sym typeface="Helvetica Neue Medium"/>
              </a:defRPr>
            </a:pPr>
            <a:endParaRPr/>
          </a:p>
        </p:txBody>
      </p:sp>
      <p:sp>
        <p:nvSpPr>
          <p:cNvPr id="2" name="CuadroTexto 1"/>
          <p:cNvSpPr txBox="1"/>
          <p:nvPr/>
        </p:nvSpPr>
        <p:spPr>
          <a:xfrm>
            <a:off x="857565" y="4601833"/>
            <a:ext cx="21617727" cy="99931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s-CO" sz="4000" b="0" dirty="0">
                <a:solidFill>
                  <a:schemeClr val="bg1"/>
                </a:solidFill>
                <a:latin typeface="Times New Roman" panose="02020603050405020304" pitchFamily="18" charset="0"/>
                <a:cs typeface="Times New Roman" panose="02020603050405020304" pitchFamily="18" charset="0"/>
              </a:rPr>
              <a:t>6. ¿Crees que sería necesario implementar un sensor de temperatura en un vivero de cultivos con el fin de determinar una estadística?</a:t>
            </a:r>
          </a:p>
          <a:p>
            <a:pPr algn="l"/>
            <a:r>
              <a:rPr lang="es-CO" sz="4000" b="0" dirty="0">
                <a:solidFill>
                  <a:schemeClr val="bg1"/>
                </a:solidFill>
                <a:latin typeface="Times New Roman" panose="02020603050405020304" pitchFamily="18" charset="0"/>
                <a:cs typeface="Times New Roman" panose="02020603050405020304" pitchFamily="18" charset="0"/>
              </a:rPr>
              <a:t/>
            </a:r>
            <a:br>
              <a:rPr lang="es-CO" sz="4000" b="0" dirty="0">
                <a:solidFill>
                  <a:schemeClr val="bg1"/>
                </a:solidFill>
                <a:latin typeface="Times New Roman" panose="02020603050405020304" pitchFamily="18" charset="0"/>
                <a:cs typeface="Times New Roman" panose="02020603050405020304" pitchFamily="18" charset="0"/>
              </a:rPr>
            </a:br>
            <a:r>
              <a:rPr lang="es-CO" sz="4000" b="0" dirty="0">
                <a:solidFill>
                  <a:schemeClr val="bg1"/>
                </a:solidFill>
                <a:latin typeface="Times New Roman" panose="02020603050405020304" pitchFamily="18" charset="0"/>
                <a:cs typeface="Times New Roman" panose="02020603050405020304" pitchFamily="18" charset="0"/>
              </a:rPr>
              <a:t>7. ¿Del 1 al 10 qué tan importante consideras que existan viveros para cultivar alimentos?</a:t>
            </a:r>
          </a:p>
          <a:p>
            <a:pPr algn="l"/>
            <a:endParaRPr lang="es-CO" sz="4000" b="0" dirty="0">
              <a:solidFill>
                <a:schemeClr val="bg1"/>
              </a:solidFill>
              <a:latin typeface="Times New Roman" panose="02020603050405020304" pitchFamily="18" charset="0"/>
              <a:cs typeface="Times New Roman" panose="02020603050405020304" pitchFamily="18" charset="0"/>
            </a:endParaRPr>
          </a:p>
          <a:p>
            <a:pPr algn="l"/>
            <a:r>
              <a:rPr lang="es-CO" sz="4000" b="0" dirty="0">
                <a:solidFill>
                  <a:schemeClr val="bg1"/>
                </a:solidFill>
                <a:latin typeface="Times New Roman" panose="02020603050405020304" pitchFamily="18" charset="0"/>
                <a:cs typeface="Times New Roman" panose="02020603050405020304" pitchFamily="18" charset="0"/>
              </a:rPr>
              <a:t>8. ¿Del 1 al 10 qué tan importante consideras que la humanidad comience a cultivar en sus propios hogares?</a:t>
            </a:r>
          </a:p>
          <a:p>
            <a:pPr algn="l"/>
            <a:endParaRPr lang="es-CO" sz="4000" b="0" dirty="0">
              <a:solidFill>
                <a:schemeClr val="bg1"/>
              </a:solidFill>
              <a:latin typeface="Times New Roman" panose="02020603050405020304" pitchFamily="18" charset="0"/>
              <a:cs typeface="Times New Roman" panose="02020603050405020304" pitchFamily="18" charset="0"/>
            </a:endParaRPr>
          </a:p>
          <a:p>
            <a:pPr algn="l"/>
            <a:r>
              <a:rPr lang="es-CO" sz="4000" b="0" dirty="0">
                <a:solidFill>
                  <a:schemeClr val="bg1"/>
                </a:solidFill>
                <a:latin typeface="Times New Roman" panose="02020603050405020304" pitchFamily="18" charset="0"/>
                <a:cs typeface="Times New Roman" panose="02020603050405020304" pitchFamily="18" charset="0"/>
              </a:rPr>
              <a:t>9. ¿Del 1 al 10 qué tan capacitado te sientes para mantener en tu vivienda un vivero acondicionado al cultivo de alimentos?</a:t>
            </a:r>
          </a:p>
          <a:p>
            <a:pPr algn="l"/>
            <a:endParaRPr lang="es-CO" sz="4000" b="0" dirty="0">
              <a:solidFill>
                <a:schemeClr val="bg1"/>
              </a:solidFill>
              <a:latin typeface="Times New Roman" panose="02020603050405020304" pitchFamily="18" charset="0"/>
              <a:cs typeface="Times New Roman" panose="02020603050405020304" pitchFamily="18" charset="0"/>
            </a:endParaRPr>
          </a:p>
          <a:p>
            <a:pPr algn="l"/>
            <a:r>
              <a:rPr lang="es-CO" sz="4000" b="0" dirty="0">
                <a:solidFill>
                  <a:schemeClr val="bg1"/>
                </a:solidFill>
                <a:latin typeface="Times New Roman" panose="02020603050405020304" pitchFamily="18" charset="0"/>
                <a:cs typeface="Times New Roman" panose="02020603050405020304" pitchFamily="18" charset="0"/>
              </a:rPr>
              <a:t>10. ¿Del 1 al 10 qué calidad de vida crees que tendrías al implementar un vivero para alimentos en tu localidad?</a:t>
            </a:r>
          </a:p>
          <a:p>
            <a:pPr algn="l"/>
            <a:endParaRPr lang="es-CO" sz="4000" b="0" dirty="0">
              <a:solidFill>
                <a:schemeClr val="bg1"/>
              </a:solidFill>
              <a:latin typeface="Times New Roman" panose="02020603050405020304" pitchFamily="18" charset="0"/>
              <a:cs typeface="Times New Roman" panose="02020603050405020304" pitchFamily="18" charset="0"/>
            </a:endParaRPr>
          </a:p>
          <a:p>
            <a:pPr algn="l"/>
            <a:endParaRPr lang="es-CO" sz="4000" b="0" dirty="0">
              <a:solidFill>
                <a:schemeClr val="bg1"/>
              </a:solidFill>
              <a:latin typeface="Times New Roman" panose="02020603050405020304" pitchFamily="18" charset="0"/>
              <a:cs typeface="Times New Roman" panose="02020603050405020304" pitchFamily="18" charset="0"/>
            </a:endParaRPr>
          </a:p>
          <a:p>
            <a:pPr lvl="0" algn="l"/>
            <a:endParaRPr lang="es-CO" sz="4000" b="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362104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2625194" y="663077"/>
            <a:ext cx="18509191" cy="185084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Autofit/>
          </a:bodyPr>
          <a:lstStyle>
            <a:lvl1pPr marL="38100" marR="38100" indent="12700">
              <a:lnSpc>
                <a:spcPct val="80000"/>
              </a:lnSpc>
              <a:spcBef>
                <a:spcPts val="100"/>
              </a:spcBef>
              <a:defRPr sz="10000">
                <a:latin typeface="Calibri"/>
                <a:ea typeface="Calibri"/>
                <a:cs typeface="Calibri"/>
                <a:sym typeface="Calibri"/>
              </a:defRPr>
            </a:lvl1pPr>
          </a:lstStyle>
          <a:p>
            <a:r>
              <a:rPr lang="es-CO" sz="8800" dirty="0">
                <a:solidFill>
                  <a:schemeClr val="bg1"/>
                </a:solidFill>
                <a:latin typeface="Times New Roman" panose="02020603050405020304" pitchFamily="18" charset="0"/>
                <a:cs typeface="Times New Roman" panose="02020603050405020304" pitchFamily="18" charset="0"/>
              </a:rPr>
              <a:t>Preguntas realizadas</a:t>
            </a:r>
          </a:p>
        </p:txBody>
      </p:sp>
      <p:sp>
        <p:nvSpPr>
          <p:cNvPr id="138" name="Rectángulo"/>
          <p:cNvSpPr/>
          <p:nvPr/>
        </p:nvSpPr>
        <p:spPr>
          <a:xfrm>
            <a:off x="5821680" y="2651180"/>
            <a:ext cx="13380720" cy="45719"/>
          </a:xfrm>
          <a:prstGeom prst="rect">
            <a:avLst/>
          </a:prstGeom>
          <a:solidFill>
            <a:srgbClr val="FFFFFF"/>
          </a:solidFill>
          <a:ln w="12700">
            <a:miter lim="400000"/>
          </a:ln>
        </p:spPr>
        <p:txBody>
          <a:bodyPr lIns="71437" tIns="71437" rIns="71437" bIns="71437" anchor="ctr"/>
          <a:lstStyle/>
          <a:p>
            <a:pPr>
              <a:defRPr sz="3400" b="0">
                <a:latin typeface="+mn-lt"/>
                <a:ea typeface="+mn-ea"/>
                <a:cs typeface="+mn-cs"/>
                <a:sym typeface="Helvetica Neue Medium"/>
              </a:defRPr>
            </a:pPr>
            <a:endParaRPr/>
          </a:p>
        </p:txBody>
      </p:sp>
      <p:sp>
        <p:nvSpPr>
          <p:cNvPr id="2" name="CuadroTexto 1"/>
          <p:cNvSpPr txBox="1"/>
          <p:nvPr/>
        </p:nvSpPr>
        <p:spPr>
          <a:xfrm>
            <a:off x="857565" y="4601833"/>
            <a:ext cx="21617727" cy="99931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s-CO" sz="4000" b="0" dirty="0">
                <a:solidFill>
                  <a:schemeClr val="bg1"/>
                </a:solidFill>
                <a:latin typeface="Times New Roman" panose="02020603050405020304" pitchFamily="18" charset="0"/>
                <a:cs typeface="Times New Roman" panose="02020603050405020304" pitchFamily="18" charset="0"/>
              </a:rPr>
              <a:t>6. ¿Crees que sería necesario implementar un sensor de temperatura en un vivero de cultivos con el fin de determinar una estadística?</a:t>
            </a:r>
          </a:p>
          <a:p>
            <a:pPr algn="l"/>
            <a:r>
              <a:rPr lang="es-CO" sz="4000" b="0" dirty="0">
                <a:solidFill>
                  <a:schemeClr val="bg1"/>
                </a:solidFill>
                <a:latin typeface="Times New Roman" panose="02020603050405020304" pitchFamily="18" charset="0"/>
                <a:cs typeface="Times New Roman" panose="02020603050405020304" pitchFamily="18" charset="0"/>
              </a:rPr>
              <a:t/>
            </a:r>
            <a:br>
              <a:rPr lang="es-CO" sz="4000" b="0" dirty="0">
                <a:solidFill>
                  <a:schemeClr val="bg1"/>
                </a:solidFill>
                <a:latin typeface="Times New Roman" panose="02020603050405020304" pitchFamily="18" charset="0"/>
                <a:cs typeface="Times New Roman" panose="02020603050405020304" pitchFamily="18" charset="0"/>
              </a:rPr>
            </a:br>
            <a:r>
              <a:rPr lang="es-CO" sz="4000" b="0" dirty="0">
                <a:solidFill>
                  <a:schemeClr val="bg1"/>
                </a:solidFill>
                <a:latin typeface="Times New Roman" panose="02020603050405020304" pitchFamily="18" charset="0"/>
                <a:cs typeface="Times New Roman" panose="02020603050405020304" pitchFamily="18" charset="0"/>
              </a:rPr>
              <a:t>7. ¿Del 1 al 10 qué tan importante consideras que existan viveros para cultivar alimentos?</a:t>
            </a:r>
          </a:p>
          <a:p>
            <a:pPr algn="l"/>
            <a:endParaRPr lang="es-CO" sz="4000" b="0" dirty="0">
              <a:solidFill>
                <a:schemeClr val="bg1"/>
              </a:solidFill>
              <a:latin typeface="Times New Roman" panose="02020603050405020304" pitchFamily="18" charset="0"/>
              <a:cs typeface="Times New Roman" panose="02020603050405020304" pitchFamily="18" charset="0"/>
            </a:endParaRPr>
          </a:p>
          <a:p>
            <a:pPr algn="l"/>
            <a:r>
              <a:rPr lang="es-CO" sz="4000" b="0" dirty="0">
                <a:solidFill>
                  <a:schemeClr val="bg1"/>
                </a:solidFill>
                <a:latin typeface="Times New Roman" panose="02020603050405020304" pitchFamily="18" charset="0"/>
                <a:cs typeface="Times New Roman" panose="02020603050405020304" pitchFamily="18" charset="0"/>
              </a:rPr>
              <a:t>8. ¿Del 1 al 10 qué tan importante consideras que la humanidad comience a cultivar en sus propios hogares?</a:t>
            </a:r>
          </a:p>
          <a:p>
            <a:pPr algn="l"/>
            <a:endParaRPr lang="es-CO" sz="4000" b="0" dirty="0">
              <a:solidFill>
                <a:schemeClr val="bg1"/>
              </a:solidFill>
              <a:latin typeface="Times New Roman" panose="02020603050405020304" pitchFamily="18" charset="0"/>
              <a:cs typeface="Times New Roman" panose="02020603050405020304" pitchFamily="18" charset="0"/>
            </a:endParaRPr>
          </a:p>
          <a:p>
            <a:pPr algn="l"/>
            <a:r>
              <a:rPr lang="es-CO" sz="4000" b="0" dirty="0">
                <a:solidFill>
                  <a:schemeClr val="bg1"/>
                </a:solidFill>
                <a:latin typeface="Times New Roman" panose="02020603050405020304" pitchFamily="18" charset="0"/>
                <a:cs typeface="Times New Roman" panose="02020603050405020304" pitchFamily="18" charset="0"/>
              </a:rPr>
              <a:t>9. ¿Del 1 al 10 qué tan capacitado te sientes para mantener en tu vivienda un vivero acondicionado al cultivo de alimentos?</a:t>
            </a:r>
          </a:p>
          <a:p>
            <a:pPr algn="l"/>
            <a:endParaRPr lang="es-CO" sz="4000" b="0" dirty="0">
              <a:solidFill>
                <a:schemeClr val="bg1"/>
              </a:solidFill>
              <a:latin typeface="Times New Roman" panose="02020603050405020304" pitchFamily="18" charset="0"/>
              <a:cs typeface="Times New Roman" panose="02020603050405020304" pitchFamily="18" charset="0"/>
            </a:endParaRPr>
          </a:p>
          <a:p>
            <a:pPr algn="l"/>
            <a:r>
              <a:rPr lang="es-CO" sz="4000" b="0" dirty="0">
                <a:solidFill>
                  <a:schemeClr val="bg1"/>
                </a:solidFill>
                <a:latin typeface="Times New Roman" panose="02020603050405020304" pitchFamily="18" charset="0"/>
                <a:cs typeface="Times New Roman" panose="02020603050405020304" pitchFamily="18" charset="0"/>
              </a:rPr>
              <a:t>10. ¿Del 1 al 10 qué calidad de vida crees que tendrías al implementar un vivero para alimentos en tu localidad?</a:t>
            </a:r>
          </a:p>
          <a:p>
            <a:pPr algn="l"/>
            <a:endParaRPr lang="es-CO" sz="4000" b="0" dirty="0">
              <a:solidFill>
                <a:schemeClr val="bg1"/>
              </a:solidFill>
              <a:latin typeface="Times New Roman" panose="02020603050405020304" pitchFamily="18" charset="0"/>
              <a:cs typeface="Times New Roman" panose="02020603050405020304" pitchFamily="18" charset="0"/>
            </a:endParaRPr>
          </a:p>
          <a:p>
            <a:pPr algn="l"/>
            <a:endParaRPr lang="es-CO" sz="4000" b="0" dirty="0">
              <a:solidFill>
                <a:schemeClr val="bg1"/>
              </a:solidFill>
              <a:latin typeface="Times New Roman" panose="02020603050405020304" pitchFamily="18" charset="0"/>
              <a:cs typeface="Times New Roman" panose="02020603050405020304" pitchFamily="18" charset="0"/>
            </a:endParaRPr>
          </a:p>
          <a:p>
            <a:pPr lvl="0" algn="l"/>
            <a:endParaRPr lang="es-CO" sz="4000" b="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526886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2625194" y="663077"/>
            <a:ext cx="18509191" cy="185084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Autofit/>
          </a:bodyPr>
          <a:lstStyle>
            <a:lvl1pPr marL="38100" marR="38100" indent="12700">
              <a:lnSpc>
                <a:spcPct val="80000"/>
              </a:lnSpc>
              <a:spcBef>
                <a:spcPts val="100"/>
              </a:spcBef>
              <a:defRPr sz="10000">
                <a:latin typeface="Calibri"/>
                <a:ea typeface="Calibri"/>
                <a:cs typeface="Calibri"/>
                <a:sym typeface="Calibri"/>
              </a:defRPr>
            </a:lvl1pPr>
          </a:lstStyle>
          <a:p>
            <a:r>
              <a:rPr lang="es-CO" sz="8800" dirty="0">
                <a:solidFill>
                  <a:schemeClr val="bg1"/>
                </a:solidFill>
                <a:latin typeface="Times New Roman" panose="02020603050405020304" pitchFamily="18" charset="0"/>
                <a:cs typeface="Times New Roman" panose="02020603050405020304" pitchFamily="18" charset="0"/>
              </a:rPr>
              <a:t>Resultados</a:t>
            </a:r>
          </a:p>
        </p:txBody>
      </p:sp>
      <p:sp>
        <p:nvSpPr>
          <p:cNvPr id="138" name="Rectángulo"/>
          <p:cNvSpPr/>
          <p:nvPr/>
        </p:nvSpPr>
        <p:spPr>
          <a:xfrm>
            <a:off x="5821680" y="2651180"/>
            <a:ext cx="13380720" cy="45719"/>
          </a:xfrm>
          <a:prstGeom prst="rect">
            <a:avLst/>
          </a:prstGeom>
          <a:solidFill>
            <a:srgbClr val="FFFFFF"/>
          </a:solidFill>
          <a:ln w="12700">
            <a:miter lim="400000"/>
          </a:ln>
        </p:spPr>
        <p:txBody>
          <a:bodyPr lIns="71437" tIns="71437" rIns="71437" bIns="71437" anchor="ctr"/>
          <a:lstStyle/>
          <a:p>
            <a:pPr>
              <a:defRPr sz="3400" b="0">
                <a:latin typeface="+mn-lt"/>
                <a:ea typeface="+mn-ea"/>
                <a:cs typeface="+mn-cs"/>
                <a:sym typeface="Helvetica Neue Medium"/>
              </a:defRPr>
            </a:pPr>
            <a:endParaRPr/>
          </a:p>
        </p:txBody>
      </p:sp>
      <p:pic>
        <p:nvPicPr>
          <p:cNvPr id="5" name="Imagen 4">
            <a:extLst>
              <a:ext uri="{FF2B5EF4-FFF2-40B4-BE49-F238E27FC236}">
                <a16:creationId xmlns:a16="http://schemas.microsoft.com/office/drawing/2014/main" id="{B8657B4A-C425-4BD8-9171-CF8FCCCBFE75}"/>
              </a:ext>
            </a:extLst>
          </p:cNvPr>
          <p:cNvPicPr/>
          <p:nvPr/>
        </p:nvPicPr>
        <p:blipFill>
          <a:blip r:embed="rId3">
            <a:extLst>
              <a:ext uri="{28A0092B-C50C-407E-A947-70E740481C1C}">
                <a14:useLocalDpi xmlns:a14="http://schemas.microsoft.com/office/drawing/2010/main" val="0"/>
              </a:ext>
            </a:extLst>
          </a:blip>
          <a:stretch>
            <a:fillRect/>
          </a:stretch>
        </p:blipFill>
        <p:spPr>
          <a:xfrm>
            <a:off x="1158240" y="3657601"/>
            <a:ext cx="22402800" cy="10607040"/>
          </a:xfrm>
          <a:prstGeom prst="rect">
            <a:avLst/>
          </a:prstGeom>
        </p:spPr>
      </p:pic>
    </p:spTree>
    <p:extLst>
      <p:ext uri="{BB962C8B-B14F-4D97-AF65-F5344CB8AC3E}">
        <p14:creationId xmlns:p14="http://schemas.microsoft.com/office/powerpoint/2010/main" val="321711349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2625194" y="663077"/>
            <a:ext cx="18509191" cy="185084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Autofit/>
          </a:bodyPr>
          <a:lstStyle>
            <a:lvl1pPr marL="38100" marR="38100" indent="12700">
              <a:lnSpc>
                <a:spcPct val="80000"/>
              </a:lnSpc>
              <a:spcBef>
                <a:spcPts val="100"/>
              </a:spcBef>
              <a:defRPr sz="10000">
                <a:latin typeface="Calibri"/>
                <a:ea typeface="Calibri"/>
                <a:cs typeface="Calibri"/>
                <a:sym typeface="Calibri"/>
              </a:defRPr>
            </a:lvl1pPr>
          </a:lstStyle>
          <a:p>
            <a:r>
              <a:rPr lang="es-CO" sz="8800" dirty="0">
                <a:solidFill>
                  <a:schemeClr val="bg1"/>
                </a:solidFill>
                <a:latin typeface="Times New Roman" panose="02020603050405020304" pitchFamily="18" charset="0"/>
                <a:cs typeface="Times New Roman" panose="02020603050405020304" pitchFamily="18" charset="0"/>
              </a:rPr>
              <a:t>Resultados</a:t>
            </a:r>
          </a:p>
        </p:txBody>
      </p:sp>
      <p:sp>
        <p:nvSpPr>
          <p:cNvPr id="138" name="Rectángulo"/>
          <p:cNvSpPr/>
          <p:nvPr/>
        </p:nvSpPr>
        <p:spPr>
          <a:xfrm>
            <a:off x="5821680" y="2651180"/>
            <a:ext cx="13380720" cy="45719"/>
          </a:xfrm>
          <a:prstGeom prst="rect">
            <a:avLst/>
          </a:prstGeom>
          <a:solidFill>
            <a:srgbClr val="FFFFFF"/>
          </a:solidFill>
          <a:ln w="12700">
            <a:miter lim="400000"/>
          </a:ln>
        </p:spPr>
        <p:txBody>
          <a:bodyPr lIns="71437" tIns="71437" rIns="71437" bIns="71437" anchor="ctr"/>
          <a:lstStyle/>
          <a:p>
            <a:pPr>
              <a:defRPr sz="3400" b="0">
                <a:latin typeface="+mn-lt"/>
                <a:ea typeface="+mn-ea"/>
                <a:cs typeface="+mn-cs"/>
                <a:sym typeface="Helvetica Neue Medium"/>
              </a:defRPr>
            </a:pPr>
            <a:endParaRPr/>
          </a:p>
        </p:txBody>
      </p:sp>
      <p:pic>
        <p:nvPicPr>
          <p:cNvPr id="6" name="Imagen 5">
            <a:extLst>
              <a:ext uri="{FF2B5EF4-FFF2-40B4-BE49-F238E27FC236}">
                <a16:creationId xmlns:a16="http://schemas.microsoft.com/office/drawing/2014/main" id="{E639F793-D678-45E8-AF3D-A055CDE73697}"/>
              </a:ext>
            </a:extLst>
          </p:cNvPr>
          <p:cNvPicPr/>
          <p:nvPr/>
        </p:nvPicPr>
        <p:blipFill>
          <a:blip r:embed="rId3">
            <a:extLst>
              <a:ext uri="{28A0092B-C50C-407E-A947-70E740481C1C}">
                <a14:useLocalDpi xmlns:a14="http://schemas.microsoft.com/office/drawing/2010/main" val="0"/>
              </a:ext>
            </a:extLst>
          </a:blip>
          <a:stretch>
            <a:fillRect/>
          </a:stretch>
        </p:blipFill>
        <p:spPr>
          <a:xfrm>
            <a:off x="822960" y="3413760"/>
            <a:ext cx="22616160" cy="11671163"/>
          </a:xfrm>
          <a:prstGeom prst="rect">
            <a:avLst/>
          </a:prstGeom>
        </p:spPr>
      </p:pic>
    </p:spTree>
    <p:extLst>
      <p:ext uri="{BB962C8B-B14F-4D97-AF65-F5344CB8AC3E}">
        <p14:creationId xmlns:p14="http://schemas.microsoft.com/office/powerpoint/2010/main" val="210222564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2625194" y="663077"/>
            <a:ext cx="18509191" cy="185084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Autofit/>
          </a:bodyPr>
          <a:lstStyle>
            <a:lvl1pPr marL="38100" marR="38100" indent="12700">
              <a:lnSpc>
                <a:spcPct val="80000"/>
              </a:lnSpc>
              <a:spcBef>
                <a:spcPts val="100"/>
              </a:spcBef>
              <a:defRPr sz="10000">
                <a:latin typeface="Calibri"/>
                <a:ea typeface="Calibri"/>
                <a:cs typeface="Calibri"/>
                <a:sym typeface="Calibri"/>
              </a:defRPr>
            </a:lvl1pPr>
          </a:lstStyle>
          <a:p>
            <a:r>
              <a:rPr lang="es-CO" sz="8800" dirty="0">
                <a:solidFill>
                  <a:schemeClr val="bg1"/>
                </a:solidFill>
                <a:latin typeface="Times New Roman" panose="02020603050405020304" pitchFamily="18" charset="0"/>
                <a:cs typeface="Times New Roman" panose="02020603050405020304" pitchFamily="18" charset="0"/>
              </a:rPr>
              <a:t>Resultados</a:t>
            </a:r>
          </a:p>
        </p:txBody>
      </p:sp>
      <p:sp>
        <p:nvSpPr>
          <p:cNvPr id="138" name="Rectángulo"/>
          <p:cNvSpPr/>
          <p:nvPr/>
        </p:nvSpPr>
        <p:spPr>
          <a:xfrm>
            <a:off x="5821680" y="2651180"/>
            <a:ext cx="13380720" cy="45719"/>
          </a:xfrm>
          <a:prstGeom prst="rect">
            <a:avLst/>
          </a:prstGeom>
          <a:solidFill>
            <a:srgbClr val="FFFFFF"/>
          </a:solidFill>
          <a:ln w="12700">
            <a:miter lim="400000"/>
          </a:ln>
        </p:spPr>
        <p:txBody>
          <a:bodyPr lIns="71437" tIns="71437" rIns="71437" bIns="71437" anchor="ctr"/>
          <a:lstStyle/>
          <a:p>
            <a:pPr>
              <a:defRPr sz="3400" b="0">
                <a:latin typeface="+mn-lt"/>
                <a:ea typeface="+mn-ea"/>
                <a:cs typeface="+mn-cs"/>
                <a:sym typeface="Helvetica Neue Medium"/>
              </a:defRPr>
            </a:pPr>
            <a:endParaRPr/>
          </a:p>
        </p:txBody>
      </p:sp>
      <p:pic>
        <p:nvPicPr>
          <p:cNvPr id="5" name="Imagen 4">
            <a:extLst>
              <a:ext uri="{FF2B5EF4-FFF2-40B4-BE49-F238E27FC236}">
                <a16:creationId xmlns:a16="http://schemas.microsoft.com/office/drawing/2014/main" id="{7177FC60-FE6D-429B-A880-2B9B79E22C4D}"/>
              </a:ext>
            </a:extLst>
          </p:cNvPr>
          <p:cNvPicPr/>
          <p:nvPr/>
        </p:nvPicPr>
        <p:blipFill>
          <a:blip r:embed="rId3">
            <a:extLst>
              <a:ext uri="{28A0092B-C50C-407E-A947-70E740481C1C}">
                <a14:useLocalDpi xmlns:a14="http://schemas.microsoft.com/office/drawing/2010/main" val="0"/>
              </a:ext>
            </a:extLst>
          </a:blip>
          <a:stretch>
            <a:fillRect/>
          </a:stretch>
        </p:blipFill>
        <p:spPr>
          <a:xfrm>
            <a:off x="2625194" y="3947161"/>
            <a:ext cx="18227040" cy="11430000"/>
          </a:xfrm>
          <a:prstGeom prst="rect">
            <a:avLst/>
          </a:prstGeom>
        </p:spPr>
      </p:pic>
    </p:spTree>
    <p:extLst>
      <p:ext uri="{BB962C8B-B14F-4D97-AF65-F5344CB8AC3E}">
        <p14:creationId xmlns:p14="http://schemas.microsoft.com/office/powerpoint/2010/main" val="289817835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7" name="Texto corto descriptivo a…"/>
          <p:cNvSpPr txBox="1"/>
          <p:nvPr/>
        </p:nvSpPr>
        <p:spPr>
          <a:xfrm>
            <a:off x="785122" y="1441726"/>
            <a:ext cx="22166318" cy="1452320"/>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ctr">
            <a:spAutoFit/>
          </a:bodyPr>
          <a:lstStyle/>
          <a:p>
            <a:pPr>
              <a:lnSpc>
                <a:spcPts val="5100"/>
              </a:lnSpc>
              <a:defRPr sz="4000"/>
            </a:pPr>
            <a:r>
              <a:rPr lang="es-CO" sz="8800" dirty="0">
                <a:solidFill>
                  <a:schemeClr val="bg1"/>
                </a:solidFill>
                <a:latin typeface="Times New Roman" panose="02020603050405020304" pitchFamily="18" charset="0"/>
                <a:ea typeface="Calibri"/>
                <a:cs typeface="Times New Roman" panose="02020603050405020304" pitchFamily="18" charset="0"/>
                <a:sym typeface="Calibri"/>
              </a:rPr>
              <a:t>Logo</a:t>
            </a:r>
          </a:p>
          <a:p>
            <a:pPr algn="l">
              <a:lnSpc>
                <a:spcPts val="5100"/>
              </a:lnSpc>
              <a:defRPr sz="4000"/>
            </a:pPr>
            <a:endParaRPr b="0" dirty="0">
              <a:solidFill>
                <a:srgbClr val="6C6C6C"/>
              </a:solidFill>
              <a:latin typeface="Calibri"/>
              <a:ea typeface="Calibri"/>
              <a:cs typeface="Calibri"/>
              <a:sym typeface="Calibri"/>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6681" y="2894046"/>
            <a:ext cx="17983200" cy="12523119"/>
          </a:xfrm>
          <a:prstGeom prst="rect">
            <a:avLst/>
          </a:prstGeom>
        </p:spPr>
      </p:pic>
    </p:spTree>
    <p:extLst>
      <p:ext uri="{BB962C8B-B14F-4D97-AF65-F5344CB8AC3E}">
        <p14:creationId xmlns:p14="http://schemas.microsoft.com/office/powerpoint/2010/main" val="65178591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2625194" y="663077"/>
            <a:ext cx="18509191" cy="185084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Autofit/>
          </a:bodyPr>
          <a:lstStyle>
            <a:lvl1pPr marL="38100" marR="38100" indent="12700">
              <a:lnSpc>
                <a:spcPct val="80000"/>
              </a:lnSpc>
              <a:spcBef>
                <a:spcPts val="100"/>
              </a:spcBef>
              <a:defRPr sz="10000">
                <a:latin typeface="Calibri"/>
                <a:ea typeface="Calibri"/>
                <a:cs typeface="Calibri"/>
                <a:sym typeface="Calibri"/>
              </a:defRPr>
            </a:lvl1pPr>
          </a:lstStyle>
          <a:p>
            <a:r>
              <a:rPr lang="es-CO" sz="8800" dirty="0">
                <a:solidFill>
                  <a:schemeClr val="bg1"/>
                </a:solidFill>
                <a:latin typeface="Times New Roman" panose="02020603050405020304" pitchFamily="18" charset="0"/>
                <a:cs typeface="Times New Roman" panose="02020603050405020304" pitchFamily="18" charset="0"/>
              </a:rPr>
              <a:t>Resultados</a:t>
            </a:r>
          </a:p>
        </p:txBody>
      </p:sp>
      <p:sp>
        <p:nvSpPr>
          <p:cNvPr id="138" name="Rectángulo"/>
          <p:cNvSpPr/>
          <p:nvPr/>
        </p:nvSpPr>
        <p:spPr>
          <a:xfrm>
            <a:off x="5821680" y="2651180"/>
            <a:ext cx="13380720" cy="45719"/>
          </a:xfrm>
          <a:prstGeom prst="rect">
            <a:avLst/>
          </a:prstGeom>
          <a:solidFill>
            <a:srgbClr val="FFFFFF"/>
          </a:solidFill>
          <a:ln w="12700">
            <a:miter lim="400000"/>
          </a:ln>
        </p:spPr>
        <p:txBody>
          <a:bodyPr lIns="71437" tIns="71437" rIns="71437" bIns="71437" anchor="ctr"/>
          <a:lstStyle/>
          <a:p>
            <a:pPr>
              <a:defRPr sz="3400" b="0">
                <a:latin typeface="+mn-lt"/>
                <a:ea typeface="+mn-ea"/>
                <a:cs typeface="+mn-cs"/>
                <a:sym typeface="Helvetica Neue Medium"/>
              </a:defRPr>
            </a:pPr>
            <a:endParaRPr/>
          </a:p>
        </p:txBody>
      </p:sp>
      <p:pic>
        <p:nvPicPr>
          <p:cNvPr id="6" name="Imagen 5">
            <a:extLst>
              <a:ext uri="{FF2B5EF4-FFF2-40B4-BE49-F238E27FC236}">
                <a16:creationId xmlns:a16="http://schemas.microsoft.com/office/drawing/2014/main" id="{7D1EB401-0B33-42C0-A600-829125EB13E4}"/>
              </a:ext>
            </a:extLst>
          </p:cNvPr>
          <p:cNvPicPr/>
          <p:nvPr/>
        </p:nvPicPr>
        <p:blipFill>
          <a:blip r:embed="rId3">
            <a:extLst>
              <a:ext uri="{28A0092B-C50C-407E-A947-70E740481C1C}">
                <a14:useLocalDpi xmlns:a14="http://schemas.microsoft.com/office/drawing/2010/main" val="0"/>
              </a:ext>
            </a:extLst>
          </a:blip>
          <a:stretch>
            <a:fillRect/>
          </a:stretch>
        </p:blipFill>
        <p:spPr>
          <a:xfrm>
            <a:off x="1920240" y="3749040"/>
            <a:ext cx="21092160" cy="11551920"/>
          </a:xfrm>
          <a:prstGeom prst="rect">
            <a:avLst/>
          </a:prstGeom>
        </p:spPr>
      </p:pic>
    </p:spTree>
    <p:extLst>
      <p:ext uri="{BB962C8B-B14F-4D97-AF65-F5344CB8AC3E}">
        <p14:creationId xmlns:p14="http://schemas.microsoft.com/office/powerpoint/2010/main" val="89263220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2625194" y="663077"/>
            <a:ext cx="18509191" cy="185084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Autofit/>
          </a:bodyPr>
          <a:lstStyle>
            <a:lvl1pPr marL="38100" marR="38100" indent="12700">
              <a:lnSpc>
                <a:spcPct val="80000"/>
              </a:lnSpc>
              <a:spcBef>
                <a:spcPts val="100"/>
              </a:spcBef>
              <a:defRPr sz="10000">
                <a:latin typeface="Calibri"/>
                <a:ea typeface="Calibri"/>
                <a:cs typeface="Calibri"/>
                <a:sym typeface="Calibri"/>
              </a:defRPr>
            </a:lvl1pPr>
          </a:lstStyle>
          <a:p>
            <a:r>
              <a:rPr lang="es-CO" sz="8800" dirty="0">
                <a:solidFill>
                  <a:schemeClr val="bg1"/>
                </a:solidFill>
                <a:latin typeface="Times New Roman" panose="02020603050405020304" pitchFamily="18" charset="0"/>
                <a:cs typeface="Times New Roman" panose="02020603050405020304" pitchFamily="18" charset="0"/>
              </a:rPr>
              <a:t>Resultados</a:t>
            </a:r>
          </a:p>
        </p:txBody>
      </p:sp>
      <p:sp>
        <p:nvSpPr>
          <p:cNvPr id="138" name="Rectángulo"/>
          <p:cNvSpPr/>
          <p:nvPr/>
        </p:nvSpPr>
        <p:spPr>
          <a:xfrm>
            <a:off x="5821680" y="2651180"/>
            <a:ext cx="13380720" cy="45719"/>
          </a:xfrm>
          <a:prstGeom prst="rect">
            <a:avLst/>
          </a:prstGeom>
          <a:solidFill>
            <a:srgbClr val="FFFFFF"/>
          </a:solidFill>
          <a:ln w="12700">
            <a:miter lim="400000"/>
          </a:ln>
        </p:spPr>
        <p:txBody>
          <a:bodyPr lIns="71437" tIns="71437" rIns="71437" bIns="71437" anchor="ctr"/>
          <a:lstStyle/>
          <a:p>
            <a:pPr>
              <a:defRPr sz="3400" b="0">
                <a:latin typeface="+mn-lt"/>
                <a:ea typeface="+mn-ea"/>
                <a:cs typeface="+mn-cs"/>
                <a:sym typeface="Helvetica Neue Medium"/>
              </a:defRPr>
            </a:pPr>
            <a:endParaRPr/>
          </a:p>
        </p:txBody>
      </p:sp>
      <p:pic>
        <p:nvPicPr>
          <p:cNvPr id="5" name="Imagen 4">
            <a:extLst>
              <a:ext uri="{FF2B5EF4-FFF2-40B4-BE49-F238E27FC236}">
                <a16:creationId xmlns:a16="http://schemas.microsoft.com/office/drawing/2014/main" id="{D47873B4-28F8-448D-85D5-29656B915B35}"/>
              </a:ext>
            </a:extLst>
          </p:cNvPr>
          <p:cNvPicPr/>
          <p:nvPr/>
        </p:nvPicPr>
        <p:blipFill>
          <a:blip r:embed="rId3">
            <a:extLst>
              <a:ext uri="{28A0092B-C50C-407E-A947-70E740481C1C}">
                <a14:useLocalDpi xmlns:a14="http://schemas.microsoft.com/office/drawing/2010/main" val="0"/>
              </a:ext>
            </a:extLst>
          </a:blip>
          <a:stretch>
            <a:fillRect/>
          </a:stretch>
        </p:blipFill>
        <p:spPr>
          <a:xfrm>
            <a:off x="2194560" y="3825237"/>
            <a:ext cx="20909280" cy="11259686"/>
          </a:xfrm>
          <a:prstGeom prst="rect">
            <a:avLst/>
          </a:prstGeom>
        </p:spPr>
      </p:pic>
    </p:spTree>
    <p:extLst>
      <p:ext uri="{BB962C8B-B14F-4D97-AF65-F5344CB8AC3E}">
        <p14:creationId xmlns:p14="http://schemas.microsoft.com/office/powerpoint/2010/main" val="3522482701"/>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2625194" y="663077"/>
            <a:ext cx="18509191" cy="185084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Autofit/>
          </a:bodyPr>
          <a:lstStyle>
            <a:lvl1pPr marL="38100" marR="38100" indent="12700">
              <a:lnSpc>
                <a:spcPct val="80000"/>
              </a:lnSpc>
              <a:spcBef>
                <a:spcPts val="100"/>
              </a:spcBef>
              <a:defRPr sz="10000">
                <a:latin typeface="Calibri"/>
                <a:ea typeface="Calibri"/>
                <a:cs typeface="Calibri"/>
                <a:sym typeface="Calibri"/>
              </a:defRPr>
            </a:lvl1pPr>
          </a:lstStyle>
          <a:p>
            <a:r>
              <a:rPr lang="es-CO" sz="8800" dirty="0">
                <a:solidFill>
                  <a:schemeClr val="bg1"/>
                </a:solidFill>
                <a:latin typeface="Times New Roman" panose="02020603050405020304" pitchFamily="18" charset="0"/>
                <a:cs typeface="Times New Roman" panose="02020603050405020304" pitchFamily="18" charset="0"/>
              </a:rPr>
              <a:t>Resultados</a:t>
            </a:r>
          </a:p>
        </p:txBody>
      </p:sp>
      <p:sp>
        <p:nvSpPr>
          <p:cNvPr id="138" name="Rectángulo"/>
          <p:cNvSpPr/>
          <p:nvPr/>
        </p:nvSpPr>
        <p:spPr>
          <a:xfrm>
            <a:off x="5821680" y="2651180"/>
            <a:ext cx="13380720" cy="45719"/>
          </a:xfrm>
          <a:prstGeom prst="rect">
            <a:avLst/>
          </a:prstGeom>
          <a:solidFill>
            <a:srgbClr val="FFFFFF"/>
          </a:solidFill>
          <a:ln w="12700">
            <a:miter lim="400000"/>
          </a:ln>
        </p:spPr>
        <p:txBody>
          <a:bodyPr lIns="71437" tIns="71437" rIns="71437" bIns="71437" anchor="ctr"/>
          <a:lstStyle/>
          <a:p>
            <a:pPr>
              <a:defRPr sz="3400" b="0">
                <a:latin typeface="+mn-lt"/>
                <a:ea typeface="+mn-ea"/>
                <a:cs typeface="+mn-cs"/>
                <a:sym typeface="Helvetica Neue Medium"/>
              </a:defRPr>
            </a:pPr>
            <a:endParaRPr/>
          </a:p>
        </p:txBody>
      </p:sp>
      <p:pic>
        <p:nvPicPr>
          <p:cNvPr id="6" name="Imagen 5">
            <a:extLst>
              <a:ext uri="{FF2B5EF4-FFF2-40B4-BE49-F238E27FC236}">
                <a16:creationId xmlns:a16="http://schemas.microsoft.com/office/drawing/2014/main" id="{CE969B7D-6B18-4EC8-B095-367030C32E58}"/>
              </a:ext>
            </a:extLst>
          </p:cNvPr>
          <p:cNvPicPr/>
          <p:nvPr/>
        </p:nvPicPr>
        <p:blipFill>
          <a:blip r:embed="rId3">
            <a:extLst>
              <a:ext uri="{28A0092B-C50C-407E-A947-70E740481C1C}">
                <a14:useLocalDpi xmlns:a14="http://schemas.microsoft.com/office/drawing/2010/main" val="0"/>
              </a:ext>
            </a:extLst>
          </a:blip>
          <a:stretch>
            <a:fillRect/>
          </a:stretch>
        </p:blipFill>
        <p:spPr>
          <a:xfrm>
            <a:off x="2133600" y="3429001"/>
            <a:ext cx="20665440" cy="11678920"/>
          </a:xfrm>
          <a:prstGeom prst="rect">
            <a:avLst/>
          </a:prstGeom>
        </p:spPr>
      </p:pic>
    </p:spTree>
    <p:extLst>
      <p:ext uri="{BB962C8B-B14F-4D97-AF65-F5344CB8AC3E}">
        <p14:creationId xmlns:p14="http://schemas.microsoft.com/office/powerpoint/2010/main" val="4124947481"/>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2625194" y="663077"/>
            <a:ext cx="18509191" cy="185084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Autofit/>
          </a:bodyPr>
          <a:lstStyle>
            <a:lvl1pPr marL="38100" marR="38100" indent="12700">
              <a:lnSpc>
                <a:spcPct val="80000"/>
              </a:lnSpc>
              <a:spcBef>
                <a:spcPts val="100"/>
              </a:spcBef>
              <a:defRPr sz="10000">
                <a:latin typeface="Calibri"/>
                <a:ea typeface="Calibri"/>
                <a:cs typeface="Calibri"/>
                <a:sym typeface="Calibri"/>
              </a:defRPr>
            </a:lvl1pPr>
          </a:lstStyle>
          <a:p>
            <a:r>
              <a:rPr lang="es-CO" sz="8800" dirty="0">
                <a:solidFill>
                  <a:schemeClr val="bg1"/>
                </a:solidFill>
                <a:latin typeface="Times New Roman" panose="02020603050405020304" pitchFamily="18" charset="0"/>
                <a:cs typeface="Times New Roman" panose="02020603050405020304" pitchFamily="18" charset="0"/>
              </a:rPr>
              <a:t>Resultados</a:t>
            </a:r>
          </a:p>
        </p:txBody>
      </p:sp>
      <p:sp>
        <p:nvSpPr>
          <p:cNvPr id="138" name="Rectángulo"/>
          <p:cNvSpPr/>
          <p:nvPr/>
        </p:nvSpPr>
        <p:spPr>
          <a:xfrm>
            <a:off x="5821680" y="2651180"/>
            <a:ext cx="13380720" cy="45719"/>
          </a:xfrm>
          <a:prstGeom prst="rect">
            <a:avLst/>
          </a:prstGeom>
          <a:solidFill>
            <a:srgbClr val="FFFFFF"/>
          </a:solidFill>
          <a:ln w="12700">
            <a:miter lim="400000"/>
          </a:ln>
        </p:spPr>
        <p:txBody>
          <a:bodyPr lIns="71437" tIns="71437" rIns="71437" bIns="71437" anchor="ctr"/>
          <a:lstStyle/>
          <a:p>
            <a:pPr>
              <a:defRPr sz="3400" b="0">
                <a:latin typeface="+mn-lt"/>
                <a:ea typeface="+mn-ea"/>
                <a:cs typeface="+mn-cs"/>
                <a:sym typeface="Helvetica Neue Medium"/>
              </a:defRPr>
            </a:pPr>
            <a:endParaRPr/>
          </a:p>
        </p:txBody>
      </p:sp>
      <p:pic>
        <p:nvPicPr>
          <p:cNvPr id="5" name="Imagen 4">
            <a:extLst>
              <a:ext uri="{FF2B5EF4-FFF2-40B4-BE49-F238E27FC236}">
                <a16:creationId xmlns:a16="http://schemas.microsoft.com/office/drawing/2014/main" id="{9724CA69-2B02-46A6-98A5-471721A36A64}"/>
              </a:ext>
            </a:extLst>
          </p:cNvPr>
          <p:cNvPicPr/>
          <p:nvPr/>
        </p:nvPicPr>
        <p:blipFill>
          <a:blip r:embed="rId3">
            <a:extLst>
              <a:ext uri="{28A0092B-C50C-407E-A947-70E740481C1C}">
                <a14:useLocalDpi xmlns:a14="http://schemas.microsoft.com/office/drawing/2010/main" val="0"/>
              </a:ext>
            </a:extLst>
          </a:blip>
          <a:stretch>
            <a:fillRect/>
          </a:stretch>
        </p:blipFill>
        <p:spPr>
          <a:xfrm>
            <a:off x="2164080" y="3413761"/>
            <a:ext cx="20574000" cy="12009122"/>
          </a:xfrm>
          <a:prstGeom prst="rect">
            <a:avLst/>
          </a:prstGeom>
        </p:spPr>
      </p:pic>
    </p:spTree>
    <p:extLst>
      <p:ext uri="{BB962C8B-B14F-4D97-AF65-F5344CB8AC3E}">
        <p14:creationId xmlns:p14="http://schemas.microsoft.com/office/powerpoint/2010/main" val="1459857178"/>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2625194" y="663077"/>
            <a:ext cx="18509191" cy="185084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Autofit/>
          </a:bodyPr>
          <a:lstStyle>
            <a:lvl1pPr marL="38100" marR="38100" indent="12700">
              <a:lnSpc>
                <a:spcPct val="80000"/>
              </a:lnSpc>
              <a:spcBef>
                <a:spcPts val="100"/>
              </a:spcBef>
              <a:defRPr sz="10000">
                <a:latin typeface="Calibri"/>
                <a:ea typeface="Calibri"/>
                <a:cs typeface="Calibri"/>
                <a:sym typeface="Calibri"/>
              </a:defRPr>
            </a:lvl1pPr>
          </a:lstStyle>
          <a:p>
            <a:r>
              <a:rPr lang="es-CO" sz="8800" dirty="0">
                <a:solidFill>
                  <a:schemeClr val="bg1"/>
                </a:solidFill>
                <a:latin typeface="Times New Roman" panose="02020603050405020304" pitchFamily="18" charset="0"/>
                <a:cs typeface="Times New Roman" panose="02020603050405020304" pitchFamily="18" charset="0"/>
              </a:rPr>
              <a:t>Resultados</a:t>
            </a:r>
          </a:p>
        </p:txBody>
      </p:sp>
      <p:sp>
        <p:nvSpPr>
          <p:cNvPr id="138" name="Rectángulo"/>
          <p:cNvSpPr/>
          <p:nvPr/>
        </p:nvSpPr>
        <p:spPr>
          <a:xfrm>
            <a:off x="5821680" y="2651180"/>
            <a:ext cx="13380720" cy="45719"/>
          </a:xfrm>
          <a:prstGeom prst="rect">
            <a:avLst/>
          </a:prstGeom>
          <a:solidFill>
            <a:srgbClr val="FFFFFF"/>
          </a:solidFill>
          <a:ln w="12700">
            <a:miter lim="400000"/>
          </a:ln>
        </p:spPr>
        <p:txBody>
          <a:bodyPr lIns="71437" tIns="71437" rIns="71437" bIns="71437" anchor="ctr"/>
          <a:lstStyle/>
          <a:p>
            <a:pPr>
              <a:defRPr sz="3400" b="0">
                <a:latin typeface="+mn-lt"/>
                <a:ea typeface="+mn-ea"/>
                <a:cs typeface="+mn-cs"/>
                <a:sym typeface="Helvetica Neue Medium"/>
              </a:defRPr>
            </a:pPr>
            <a:endParaRPr/>
          </a:p>
        </p:txBody>
      </p:sp>
      <p:pic>
        <p:nvPicPr>
          <p:cNvPr id="6" name="Imagen 5">
            <a:extLst>
              <a:ext uri="{FF2B5EF4-FFF2-40B4-BE49-F238E27FC236}">
                <a16:creationId xmlns:a16="http://schemas.microsoft.com/office/drawing/2014/main" id="{F3D82B82-44D0-42B7-A006-3BF34AD38868}"/>
              </a:ext>
            </a:extLst>
          </p:cNvPr>
          <p:cNvPicPr/>
          <p:nvPr/>
        </p:nvPicPr>
        <p:blipFill>
          <a:blip r:embed="rId3">
            <a:extLst>
              <a:ext uri="{28A0092B-C50C-407E-A947-70E740481C1C}">
                <a14:useLocalDpi xmlns:a14="http://schemas.microsoft.com/office/drawing/2010/main" val="0"/>
              </a:ext>
            </a:extLst>
          </a:blip>
          <a:stretch>
            <a:fillRect/>
          </a:stretch>
        </p:blipFill>
        <p:spPr>
          <a:xfrm>
            <a:off x="1676400" y="3596638"/>
            <a:ext cx="21000720" cy="11704324"/>
          </a:xfrm>
          <a:prstGeom prst="rect">
            <a:avLst/>
          </a:prstGeom>
        </p:spPr>
      </p:pic>
    </p:spTree>
    <p:extLst>
      <p:ext uri="{BB962C8B-B14F-4D97-AF65-F5344CB8AC3E}">
        <p14:creationId xmlns:p14="http://schemas.microsoft.com/office/powerpoint/2010/main" val="2209407536"/>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2625194" y="663077"/>
            <a:ext cx="18509191" cy="185084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Autofit/>
          </a:bodyPr>
          <a:lstStyle>
            <a:lvl1pPr marL="38100" marR="38100" indent="12700">
              <a:lnSpc>
                <a:spcPct val="80000"/>
              </a:lnSpc>
              <a:spcBef>
                <a:spcPts val="100"/>
              </a:spcBef>
              <a:defRPr sz="10000">
                <a:latin typeface="Calibri"/>
                <a:ea typeface="Calibri"/>
                <a:cs typeface="Calibri"/>
                <a:sym typeface="Calibri"/>
              </a:defRPr>
            </a:lvl1pPr>
          </a:lstStyle>
          <a:p>
            <a:r>
              <a:rPr lang="es-CO" sz="8800" dirty="0">
                <a:solidFill>
                  <a:schemeClr val="bg1"/>
                </a:solidFill>
                <a:latin typeface="Times New Roman" panose="02020603050405020304" pitchFamily="18" charset="0"/>
                <a:cs typeface="Times New Roman" panose="02020603050405020304" pitchFamily="18" charset="0"/>
              </a:rPr>
              <a:t>Resultados</a:t>
            </a:r>
          </a:p>
        </p:txBody>
      </p:sp>
      <p:sp>
        <p:nvSpPr>
          <p:cNvPr id="138" name="Rectángulo"/>
          <p:cNvSpPr/>
          <p:nvPr/>
        </p:nvSpPr>
        <p:spPr>
          <a:xfrm>
            <a:off x="5821680" y="2651180"/>
            <a:ext cx="13380720" cy="45719"/>
          </a:xfrm>
          <a:prstGeom prst="rect">
            <a:avLst/>
          </a:prstGeom>
          <a:solidFill>
            <a:srgbClr val="FFFFFF"/>
          </a:solidFill>
          <a:ln w="12700">
            <a:miter lim="400000"/>
          </a:ln>
        </p:spPr>
        <p:txBody>
          <a:bodyPr lIns="71437" tIns="71437" rIns="71437" bIns="71437" anchor="ctr"/>
          <a:lstStyle/>
          <a:p>
            <a:pPr>
              <a:defRPr sz="3400" b="0">
                <a:latin typeface="+mn-lt"/>
                <a:ea typeface="+mn-ea"/>
                <a:cs typeface="+mn-cs"/>
                <a:sym typeface="Helvetica Neue Medium"/>
              </a:defRPr>
            </a:pPr>
            <a:endParaRPr/>
          </a:p>
        </p:txBody>
      </p:sp>
      <p:pic>
        <p:nvPicPr>
          <p:cNvPr id="5" name="Imagen 4">
            <a:extLst>
              <a:ext uri="{FF2B5EF4-FFF2-40B4-BE49-F238E27FC236}">
                <a16:creationId xmlns:a16="http://schemas.microsoft.com/office/drawing/2014/main" id="{2EC31F6A-B1DD-485D-B76E-004A50399078}"/>
              </a:ext>
            </a:extLst>
          </p:cNvPr>
          <p:cNvPicPr/>
          <p:nvPr/>
        </p:nvPicPr>
        <p:blipFill>
          <a:blip r:embed="rId3">
            <a:extLst>
              <a:ext uri="{28A0092B-C50C-407E-A947-70E740481C1C}">
                <a14:useLocalDpi xmlns:a14="http://schemas.microsoft.com/office/drawing/2010/main" val="0"/>
              </a:ext>
            </a:extLst>
          </a:blip>
          <a:stretch>
            <a:fillRect/>
          </a:stretch>
        </p:blipFill>
        <p:spPr>
          <a:xfrm>
            <a:off x="1676400" y="3535677"/>
            <a:ext cx="21732240" cy="11457805"/>
          </a:xfrm>
          <a:prstGeom prst="rect">
            <a:avLst/>
          </a:prstGeom>
        </p:spPr>
      </p:pic>
    </p:spTree>
    <p:extLst>
      <p:ext uri="{BB962C8B-B14F-4D97-AF65-F5344CB8AC3E}">
        <p14:creationId xmlns:p14="http://schemas.microsoft.com/office/powerpoint/2010/main" val="498078615"/>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2625194" y="663077"/>
            <a:ext cx="18509191" cy="185084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Autofit/>
          </a:bodyPr>
          <a:lstStyle>
            <a:lvl1pPr marL="38100" marR="38100" indent="12700">
              <a:lnSpc>
                <a:spcPct val="80000"/>
              </a:lnSpc>
              <a:spcBef>
                <a:spcPts val="100"/>
              </a:spcBef>
              <a:defRPr sz="10000">
                <a:latin typeface="Calibri"/>
                <a:ea typeface="Calibri"/>
                <a:cs typeface="Calibri"/>
                <a:sym typeface="Calibri"/>
              </a:defRPr>
            </a:lvl1pPr>
          </a:lstStyle>
          <a:p>
            <a:r>
              <a:rPr lang="es-CO" sz="8800" dirty="0">
                <a:solidFill>
                  <a:schemeClr val="bg1"/>
                </a:solidFill>
                <a:latin typeface="Times New Roman" panose="02020603050405020304" pitchFamily="18" charset="0"/>
                <a:cs typeface="Times New Roman" panose="02020603050405020304" pitchFamily="18" charset="0"/>
              </a:rPr>
              <a:t>Resultados</a:t>
            </a:r>
          </a:p>
        </p:txBody>
      </p:sp>
      <p:sp>
        <p:nvSpPr>
          <p:cNvPr id="138" name="Rectángulo"/>
          <p:cNvSpPr/>
          <p:nvPr/>
        </p:nvSpPr>
        <p:spPr>
          <a:xfrm>
            <a:off x="5821680" y="2651180"/>
            <a:ext cx="13380720" cy="45719"/>
          </a:xfrm>
          <a:prstGeom prst="rect">
            <a:avLst/>
          </a:prstGeom>
          <a:solidFill>
            <a:srgbClr val="FFFFFF"/>
          </a:solidFill>
          <a:ln w="12700">
            <a:miter lim="400000"/>
          </a:ln>
        </p:spPr>
        <p:txBody>
          <a:bodyPr lIns="71437" tIns="71437" rIns="71437" bIns="71437" anchor="ctr"/>
          <a:lstStyle/>
          <a:p>
            <a:pPr>
              <a:defRPr sz="3400" b="0">
                <a:latin typeface="+mn-lt"/>
                <a:ea typeface="+mn-ea"/>
                <a:cs typeface="+mn-cs"/>
                <a:sym typeface="Helvetica Neue Medium"/>
              </a:defRPr>
            </a:pPr>
            <a:endParaRPr/>
          </a:p>
        </p:txBody>
      </p:sp>
      <p:pic>
        <p:nvPicPr>
          <p:cNvPr id="6" name="Imagen 5">
            <a:extLst>
              <a:ext uri="{FF2B5EF4-FFF2-40B4-BE49-F238E27FC236}">
                <a16:creationId xmlns:a16="http://schemas.microsoft.com/office/drawing/2014/main" id="{C4747599-3D7C-4D0D-B4E4-0C8B65F4761C}"/>
              </a:ext>
            </a:extLst>
          </p:cNvPr>
          <p:cNvPicPr/>
          <p:nvPr/>
        </p:nvPicPr>
        <p:blipFill>
          <a:blip r:embed="rId3">
            <a:extLst>
              <a:ext uri="{28A0092B-C50C-407E-A947-70E740481C1C}">
                <a14:useLocalDpi xmlns:a14="http://schemas.microsoft.com/office/drawing/2010/main" val="0"/>
              </a:ext>
            </a:extLst>
          </a:blip>
          <a:stretch>
            <a:fillRect/>
          </a:stretch>
        </p:blipFill>
        <p:spPr>
          <a:xfrm>
            <a:off x="2625194" y="3474720"/>
            <a:ext cx="19777606" cy="11780521"/>
          </a:xfrm>
          <a:prstGeom prst="rect">
            <a:avLst/>
          </a:prstGeom>
        </p:spPr>
      </p:pic>
    </p:spTree>
    <p:extLst>
      <p:ext uri="{BB962C8B-B14F-4D97-AF65-F5344CB8AC3E}">
        <p14:creationId xmlns:p14="http://schemas.microsoft.com/office/powerpoint/2010/main" val="1672073039"/>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2625194" y="663077"/>
            <a:ext cx="18509191" cy="185084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Autofit/>
          </a:bodyPr>
          <a:lstStyle>
            <a:lvl1pPr marL="38100" marR="38100" indent="12700">
              <a:lnSpc>
                <a:spcPct val="80000"/>
              </a:lnSpc>
              <a:spcBef>
                <a:spcPts val="100"/>
              </a:spcBef>
              <a:defRPr sz="10000">
                <a:latin typeface="Calibri"/>
                <a:ea typeface="Calibri"/>
                <a:cs typeface="Calibri"/>
                <a:sym typeface="Calibri"/>
              </a:defRPr>
            </a:lvl1pPr>
          </a:lstStyle>
          <a:p>
            <a:r>
              <a:rPr lang="es-CO" sz="8800" dirty="0">
                <a:solidFill>
                  <a:schemeClr val="bg1"/>
                </a:solidFill>
                <a:latin typeface="Times New Roman" panose="02020603050405020304" pitchFamily="18" charset="0"/>
                <a:cs typeface="Times New Roman" panose="02020603050405020304" pitchFamily="18" charset="0"/>
              </a:rPr>
              <a:t>Conclusión de los datos recolectados</a:t>
            </a:r>
          </a:p>
        </p:txBody>
      </p:sp>
      <p:sp>
        <p:nvSpPr>
          <p:cNvPr id="138" name="Rectángulo"/>
          <p:cNvSpPr/>
          <p:nvPr/>
        </p:nvSpPr>
        <p:spPr>
          <a:xfrm>
            <a:off x="5821680" y="2651180"/>
            <a:ext cx="13380720" cy="45719"/>
          </a:xfrm>
          <a:prstGeom prst="rect">
            <a:avLst/>
          </a:prstGeom>
          <a:solidFill>
            <a:srgbClr val="FFFFFF"/>
          </a:solidFill>
          <a:ln w="12700">
            <a:miter lim="400000"/>
          </a:ln>
        </p:spPr>
        <p:txBody>
          <a:bodyPr lIns="71437" tIns="71437" rIns="71437" bIns="71437" anchor="ctr"/>
          <a:lstStyle/>
          <a:p>
            <a:pPr>
              <a:defRPr sz="3400" b="0">
                <a:latin typeface="+mn-lt"/>
                <a:ea typeface="+mn-ea"/>
                <a:cs typeface="+mn-cs"/>
                <a:sym typeface="Helvetica Neue Medium"/>
              </a:defRPr>
            </a:pPr>
            <a:endParaRPr/>
          </a:p>
        </p:txBody>
      </p:sp>
      <p:sp>
        <p:nvSpPr>
          <p:cNvPr id="2" name="CuadroTexto 1"/>
          <p:cNvSpPr txBox="1"/>
          <p:nvPr/>
        </p:nvSpPr>
        <p:spPr>
          <a:xfrm>
            <a:off x="857565" y="6202272"/>
            <a:ext cx="21617727" cy="67922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s-CO" sz="5400" b="0" dirty="0">
                <a:solidFill>
                  <a:schemeClr val="bg1"/>
                </a:solidFill>
                <a:latin typeface="Times New Roman" panose="02020603050405020304" pitchFamily="18" charset="0"/>
                <a:cs typeface="Times New Roman" panose="02020603050405020304" pitchFamily="18" charset="0"/>
              </a:rPr>
              <a:t>Gracias a la entrevista y a la encuesta, se puede observar que en realidad el proyecto es viable y sí es de interés para la población del Sena, y, además, se notó que, la principal causa de que el vivero no sea tan conocido, es principalmente por el lugar donde está posicionado y porque no se ha hecho una alimentación sobre el tema.</a:t>
            </a:r>
          </a:p>
          <a:p>
            <a:pPr algn="l"/>
            <a:endParaRPr lang="es-CO" sz="5400" b="0" dirty="0">
              <a:solidFill>
                <a:schemeClr val="bg1"/>
              </a:solidFill>
              <a:latin typeface="Times New Roman" panose="02020603050405020304" pitchFamily="18" charset="0"/>
              <a:cs typeface="Times New Roman" panose="02020603050405020304" pitchFamily="18" charset="0"/>
            </a:endParaRPr>
          </a:p>
          <a:p>
            <a:pPr algn="l"/>
            <a:endParaRPr lang="es-CO" sz="5400" b="0" dirty="0">
              <a:solidFill>
                <a:schemeClr val="bg1"/>
              </a:solidFill>
              <a:latin typeface="Times New Roman" panose="02020603050405020304" pitchFamily="18" charset="0"/>
              <a:cs typeface="Times New Roman" panose="02020603050405020304" pitchFamily="18" charset="0"/>
            </a:endParaRPr>
          </a:p>
          <a:p>
            <a:pPr lvl="0" algn="l"/>
            <a:endParaRPr lang="es-CO" sz="5400" b="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5490025"/>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2C9EA85-6821-434C-8459-C96F60A3B742}"/>
              </a:ext>
            </a:extLst>
          </p:cNvPr>
          <p:cNvPicPr/>
          <p:nvPr/>
        </p:nvPicPr>
        <p:blipFill>
          <a:blip r:embed="rId3">
            <a:extLst>
              <a:ext uri="{28A0092B-C50C-407E-A947-70E740481C1C}">
                <a14:useLocalDpi xmlns:a14="http://schemas.microsoft.com/office/drawing/2010/main" val="0"/>
              </a:ext>
            </a:extLst>
          </a:blip>
          <a:stretch>
            <a:fillRect/>
          </a:stretch>
        </p:blipFill>
        <p:spPr>
          <a:xfrm>
            <a:off x="0" y="0"/>
            <a:ext cx="24384000" cy="15748000"/>
          </a:xfrm>
          <a:prstGeom prst="rect">
            <a:avLst/>
          </a:prstGeom>
        </p:spPr>
      </p:pic>
    </p:spTree>
    <p:extLst>
      <p:ext uri="{BB962C8B-B14F-4D97-AF65-F5344CB8AC3E}">
        <p14:creationId xmlns:p14="http://schemas.microsoft.com/office/powerpoint/2010/main" val="3611395959"/>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13602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7" name="Texto corto descriptivo a…"/>
          <p:cNvSpPr txBox="1"/>
          <p:nvPr/>
        </p:nvSpPr>
        <p:spPr>
          <a:xfrm>
            <a:off x="785122" y="4933123"/>
            <a:ext cx="22166318" cy="7338546"/>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ctr">
            <a:spAutoFit/>
          </a:bodyPr>
          <a:lstStyle/>
          <a:p>
            <a:pPr>
              <a:lnSpc>
                <a:spcPts val="5100"/>
              </a:lnSpc>
              <a:defRPr sz="4000"/>
            </a:pPr>
            <a:r>
              <a:rPr lang="es-CO" sz="8800" dirty="0">
                <a:solidFill>
                  <a:schemeClr val="bg1"/>
                </a:solidFill>
                <a:latin typeface="Times New Roman" panose="02020603050405020304" pitchFamily="18" charset="0"/>
                <a:cs typeface="Times New Roman" panose="02020603050405020304" pitchFamily="18" charset="0"/>
              </a:rPr>
              <a:t>Slogan</a:t>
            </a:r>
          </a:p>
          <a:p>
            <a:pPr>
              <a:lnSpc>
                <a:spcPts val="5100"/>
              </a:lnSpc>
              <a:defRPr sz="4000"/>
            </a:pPr>
            <a:endParaRPr lang="es-CO" sz="4000" dirty="0">
              <a:solidFill>
                <a:schemeClr val="bg1"/>
              </a:solidFill>
              <a:latin typeface="Times New Roman" panose="02020603050405020304" pitchFamily="18" charset="0"/>
              <a:cs typeface="Times New Roman" panose="02020603050405020304" pitchFamily="18" charset="0"/>
            </a:endParaRPr>
          </a:p>
          <a:p>
            <a:pPr>
              <a:lnSpc>
                <a:spcPts val="5100"/>
              </a:lnSpc>
              <a:defRPr sz="4000"/>
            </a:pPr>
            <a:r>
              <a:rPr lang="es-CO" sz="4000" dirty="0">
                <a:solidFill>
                  <a:schemeClr val="bg1"/>
                </a:solidFill>
                <a:latin typeface="Times New Roman" panose="02020603050405020304" pitchFamily="18" charset="0"/>
                <a:cs typeface="Times New Roman" panose="02020603050405020304" pitchFamily="18" charset="0"/>
              </a:rPr>
              <a:t>“¡Vive el registro, no solo el momento!”</a:t>
            </a:r>
          </a:p>
          <a:p>
            <a:pPr>
              <a:lnSpc>
                <a:spcPts val="5100"/>
              </a:lnSpc>
              <a:defRPr sz="4000"/>
            </a:pPr>
            <a:endParaRPr lang="es-CO" sz="4000" dirty="0">
              <a:solidFill>
                <a:schemeClr val="bg1"/>
              </a:solidFill>
              <a:latin typeface="Times New Roman" panose="02020603050405020304" pitchFamily="18" charset="0"/>
              <a:cs typeface="Times New Roman" panose="02020603050405020304" pitchFamily="18" charset="0"/>
            </a:endParaRPr>
          </a:p>
          <a:p>
            <a:pPr>
              <a:lnSpc>
                <a:spcPts val="5100"/>
              </a:lnSpc>
              <a:defRPr sz="4000"/>
            </a:pPr>
            <a:endParaRPr lang="es-CO" sz="4000" dirty="0">
              <a:solidFill>
                <a:schemeClr val="bg1"/>
              </a:solidFill>
              <a:latin typeface="Times New Roman" panose="02020603050405020304" pitchFamily="18" charset="0"/>
              <a:cs typeface="Times New Roman" panose="02020603050405020304" pitchFamily="18" charset="0"/>
            </a:endParaRPr>
          </a:p>
          <a:p>
            <a:pPr>
              <a:lnSpc>
                <a:spcPts val="5100"/>
              </a:lnSpc>
              <a:defRPr sz="4000"/>
            </a:pPr>
            <a:endParaRPr lang="es-CO" sz="8800" dirty="0">
              <a:solidFill>
                <a:schemeClr val="bg1"/>
              </a:solidFill>
              <a:latin typeface="Times New Roman" panose="02020603050405020304" pitchFamily="18" charset="0"/>
              <a:cs typeface="Times New Roman" panose="02020603050405020304" pitchFamily="18" charset="0"/>
            </a:endParaRPr>
          </a:p>
          <a:p>
            <a:pPr>
              <a:lnSpc>
                <a:spcPts val="5100"/>
              </a:lnSpc>
              <a:defRPr sz="4000"/>
            </a:pPr>
            <a:r>
              <a:rPr lang="es-CO" sz="8800" dirty="0">
                <a:solidFill>
                  <a:schemeClr val="bg1"/>
                </a:solidFill>
                <a:latin typeface="Times New Roman" panose="02020603050405020304" pitchFamily="18" charset="0"/>
                <a:cs typeface="Times New Roman" panose="02020603050405020304" pitchFamily="18" charset="0"/>
              </a:rPr>
              <a:t>Colores tentativos</a:t>
            </a:r>
          </a:p>
          <a:p>
            <a:pPr>
              <a:lnSpc>
                <a:spcPts val="5100"/>
              </a:lnSpc>
              <a:defRPr sz="4000"/>
            </a:pPr>
            <a:endParaRPr lang="es-CO" sz="8800" dirty="0">
              <a:solidFill>
                <a:schemeClr val="bg1"/>
              </a:solidFill>
              <a:latin typeface="Times New Roman" panose="02020603050405020304" pitchFamily="18" charset="0"/>
              <a:cs typeface="Times New Roman" panose="02020603050405020304" pitchFamily="18" charset="0"/>
            </a:endParaRPr>
          </a:p>
          <a:p>
            <a:pPr>
              <a:lnSpc>
                <a:spcPts val="5100"/>
              </a:lnSpc>
              <a:defRPr sz="4000"/>
            </a:pPr>
            <a:r>
              <a:rPr lang="es-CO" sz="4000" dirty="0" smtClean="0">
                <a:solidFill>
                  <a:schemeClr val="bg1"/>
                </a:solidFill>
                <a:latin typeface="Times New Roman" panose="02020603050405020304" pitchFamily="18" charset="0"/>
                <a:cs typeface="Times New Roman" panose="02020603050405020304" pitchFamily="18" charset="0"/>
              </a:rPr>
              <a:t>Serán los mismos que se llevan en el sistema.</a:t>
            </a:r>
            <a:endParaRPr lang="es-CO" sz="4000" dirty="0">
              <a:solidFill>
                <a:schemeClr val="bg1"/>
              </a:solidFill>
              <a:latin typeface="Times New Roman" panose="02020603050405020304" pitchFamily="18" charset="0"/>
              <a:cs typeface="Times New Roman" panose="02020603050405020304" pitchFamily="18" charset="0"/>
            </a:endParaRPr>
          </a:p>
          <a:p>
            <a:pPr>
              <a:lnSpc>
                <a:spcPts val="5100"/>
              </a:lnSpc>
              <a:defRPr sz="4000"/>
            </a:pPr>
            <a:endParaRPr lang="es-CO" sz="4000" dirty="0">
              <a:solidFill>
                <a:schemeClr val="bg1"/>
              </a:solidFill>
              <a:latin typeface="Times New Roman" panose="02020603050405020304" pitchFamily="18" charset="0"/>
              <a:cs typeface="Times New Roman" panose="02020603050405020304" pitchFamily="18" charset="0"/>
            </a:endParaRPr>
          </a:p>
          <a:p>
            <a:pPr algn="l">
              <a:lnSpc>
                <a:spcPts val="5100"/>
              </a:lnSpc>
              <a:defRPr sz="4000"/>
            </a:pPr>
            <a:endParaRPr b="0" dirty="0">
              <a:solidFill>
                <a:srgbClr val="6C6C6C"/>
              </a:solidFill>
              <a:latin typeface="Calibri"/>
              <a:ea typeface="Calibri"/>
              <a:cs typeface="Calibri"/>
              <a:sym typeface="Calibri"/>
            </a:endParaRPr>
          </a:p>
        </p:txBody>
      </p:sp>
    </p:spTree>
    <p:extLst>
      <p:ext uri="{BB962C8B-B14F-4D97-AF65-F5344CB8AC3E}">
        <p14:creationId xmlns:p14="http://schemas.microsoft.com/office/powerpoint/2010/main" val="185748561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5208375" y="384081"/>
            <a:ext cx="14287712" cy="1678971"/>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Autofit/>
          </a:bodyPr>
          <a:lstStyle>
            <a:lvl1pPr marL="38100" marR="38100" indent="12700">
              <a:lnSpc>
                <a:spcPct val="80000"/>
              </a:lnSpc>
              <a:spcBef>
                <a:spcPts val="100"/>
              </a:spcBef>
              <a:defRPr sz="10000">
                <a:latin typeface="Calibri"/>
                <a:ea typeface="Calibri"/>
                <a:cs typeface="Calibri"/>
                <a:sym typeface="Calibri"/>
              </a:defRPr>
            </a:lvl1pPr>
          </a:lstStyle>
          <a:p>
            <a:pPr marL="36575" marR="36575" indent="12191" defTabSz="905510">
              <a:defRPr sz="8160">
                <a:solidFill>
                  <a:srgbClr val="434343"/>
                </a:solidFill>
                <a:latin typeface="Calibri"/>
                <a:ea typeface="Calibri"/>
                <a:cs typeface="Calibri"/>
                <a:sym typeface="Calibri"/>
              </a:defRPr>
            </a:pPr>
            <a:r>
              <a:rPr lang="es-CO" sz="8800" dirty="0">
                <a:solidFill>
                  <a:schemeClr val="bg1"/>
                </a:solidFill>
                <a:latin typeface="Times New Roman" panose="02020603050405020304" pitchFamily="18" charset="0"/>
                <a:cs typeface="Times New Roman" panose="02020603050405020304" pitchFamily="18" charset="0"/>
              </a:rPr>
              <a:t>Mapa de procesos</a:t>
            </a:r>
          </a:p>
        </p:txBody>
      </p:sp>
      <p:sp>
        <p:nvSpPr>
          <p:cNvPr id="138" name="Rectángulo"/>
          <p:cNvSpPr/>
          <p:nvPr/>
        </p:nvSpPr>
        <p:spPr>
          <a:xfrm>
            <a:off x="8138160" y="2063052"/>
            <a:ext cx="8412480" cy="98763"/>
          </a:xfrm>
          <a:prstGeom prst="rect">
            <a:avLst/>
          </a:prstGeom>
          <a:solidFill>
            <a:srgbClr val="FFFFFF"/>
          </a:solidFill>
          <a:ln w="12700">
            <a:miter lim="400000"/>
          </a:ln>
        </p:spPr>
        <p:txBody>
          <a:bodyPr lIns="71437" tIns="71437" rIns="71437" bIns="71437" anchor="ctr"/>
          <a:lstStyle/>
          <a:p>
            <a:pPr>
              <a:defRPr sz="3400" b="0">
                <a:latin typeface="+mn-lt"/>
                <a:ea typeface="+mn-ea"/>
                <a:cs typeface="+mn-cs"/>
                <a:sym typeface="Helvetica Neue Medium"/>
              </a:defRPr>
            </a:pPr>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505506"/>
            <a:ext cx="23364844" cy="10789614"/>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5208375" y="384081"/>
            <a:ext cx="14287712" cy="1678971"/>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Autofit/>
          </a:bodyPr>
          <a:lstStyle>
            <a:lvl1pPr marL="38100" marR="38100" indent="12700">
              <a:lnSpc>
                <a:spcPct val="80000"/>
              </a:lnSpc>
              <a:spcBef>
                <a:spcPts val="100"/>
              </a:spcBef>
              <a:defRPr sz="10000">
                <a:latin typeface="Calibri"/>
                <a:ea typeface="Calibri"/>
                <a:cs typeface="Calibri"/>
                <a:sym typeface="Calibri"/>
              </a:defRPr>
            </a:lvl1pPr>
          </a:lstStyle>
          <a:p>
            <a:pPr marL="36575" marR="36575" indent="12191" algn="r" defTabSz="905510">
              <a:defRPr sz="8160">
                <a:solidFill>
                  <a:srgbClr val="434343"/>
                </a:solidFill>
                <a:latin typeface="Calibri"/>
                <a:ea typeface="Calibri"/>
                <a:cs typeface="Calibri"/>
                <a:sym typeface="Calibri"/>
              </a:defRPr>
            </a:pPr>
            <a:r>
              <a:rPr lang="es-CO" sz="8800" dirty="0">
                <a:solidFill>
                  <a:schemeClr val="bg1"/>
                </a:solidFill>
                <a:latin typeface="Times New Roman" panose="02020603050405020304" pitchFamily="18" charset="0"/>
                <a:cs typeface="Times New Roman" panose="02020603050405020304" pitchFamily="18" charset="0"/>
              </a:rPr>
              <a:t>Planteamiento del problema</a:t>
            </a:r>
          </a:p>
        </p:txBody>
      </p:sp>
      <p:sp>
        <p:nvSpPr>
          <p:cNvPr id="138" name="Rectángulo"/>
          <p:cNvSpPr/>
          <p:nvPr/>
        </p:nvSpPr>
        <p:spPr>
          <a:xfrm>
            <a:off x="5913121" y="2063052"/>
            <a:ext cx="13582966" cy="98763"/>
          </a:xfrm>
          <a:prstGeom prst="rect">
            <a:avLst/>
          </a:prstGeom>
          <a:solidFill>
            <a:srgbClr val="FFFFFF"/>
          </a:solidFill>
          <a:ln w="12700">
            <a:miter lim="400000"/>
          </a:ln>
        </p:spPr>
        <p:txBody>
          <a:bodyPr lIns="71437" tIns="71437" rIns="71437" bIns="71437" anchor="ctr"/>
          <a:lstStyle/>
          <a:p>
            <a:pPr>
              <a:defRPr sz="3400" b="0">
                <a:latin typeface="+mn-lt"/>
                <a:ea typeface="+mn-ea"/>
                <a:cs typeface="+mn-cs"/>
                <a:sym typeface="Helvetica Neue Medium"/>
              </a:defRPr>
            </a:pPr>
            <a:endParaRPr/>
          </a:p>
        </p:txBody>
      </p:sp>
      <p:sp>
        <p:nvSpPr>
          <p:cNvPr id="3" name="CuadroTexto 2"/>
          <p:cNvSpPr txBox="1"/>
          <p:nvPr/>
        </p:nvSpPr>
        <p:spPr>
          <a:xfrm>
            <a:off x="3253951" y="5392946"/>
            <a:ext cx="18196560" cy="67922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s-CO" sz="5400" b="0" dirty="0">
                <a:solidFill>
                  <a:schemeClr val="bg1"/>
                </a:solidFill>
                <a:latin typeface="Times New Roman" panose="02020603050405020304" pitchFamily="18" charset="0"/>
                <a:cs typeface="Times New Roman" panose="02020603050405020304" pitchFamily="18" charset="0"/>
              </a:rPr>
              <a:t>El problema del vivero del Sena del centro textil y de gestión industrial es que no cuenta con un registro histórico sobre el comportamiento de la humedad, de cuántas veces se han activado las líneas de riego, de cómo se comporta la humedad con relación a la temperatura y todo ello implica que un tercero no obtenga la información de cuándo fue la última vez que se activó el sistema de riego de plantas.</a:t>
            </a:r>
          </a:p>
          <a:p>
            <a:pPr marL="0" marR="0" indent="0" algn="l" defTabSz="943239" rtl="0" fontAlgn="auto" latinLnBrk="0" hangingPunct="0">
              <a:lnSpc>
                <a:spcPct val="100000"/>
              </a:lnSpc>
              <a:spcBef>
                <a:spcPts val="0"/>
              </a:spcBef>
              <a:spcAft>
                <a:spcPts val="0"/>
              </a:spcAft>
              <a:buClrTx/>
              <a:buSzTx/>
              <a:buFontTx/>
              <a:buNone/>
              <a:tabLst/>
            </a:pPr>
            <a:endParaRPr kumimoji="0" lang="es-CO" sz="54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Helvetica Neue"/>
            </a:endParaRPr>
          </a:p>
        </p:txBody>
      </p:sp>
    </p:spTree>
    <p:extLst>
      <p:ext uri="{BB962C8B-B14F-4D97-AF65-F5344CB8AC3E}">
        <p14:creationId xmlns:p14="http://schemas.microsoft.com/office/powerpoint/2010/main" val="86317094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5" name="Título"/>
          <p:cNvSpPr txBox="1"/>
          <p:nvPr/>
        </p:nvSpPr>
        <p:spPr>
          <a:xfrm>
            <a:off x="5222448" y="120019"/>
            <a:ext cx="14532590" cy="2290068"/>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rmAutofit/>
          </a:bodyPr>
          <a:lstStyle>
            <a:lvl1pPr marL="28955" marR="28955" indent="9651" defTabSz="716862">
              <a:lnSpc>
                <a:spcPct val="80000"/>
              </a:lnSpc>
              <a:defRPr sz="16796">
                <a:solidFill>
                  <a:srgbClr val="434343"/>
                </a:solidFill>
                <a:latin typeface="Calibri"/>
                <a:ea typeface="Calibri"/>
                <a:cs typeface="Calibri"/>
                <a:sym typeface="Calibri"/>
              </a:defRPr>
            </a:lvl1pPr>
          </a:lstStyle>
          <a:p>
            <a:r>
              <a:rPr lang="es-CO" sz="8800" dirty="0">
                <a:solidFill>
                  <a:schemeClr val="bg1"/>
                </a:solidFill>
                <a:latin typeface="Times New Roman" panose="02020603050405020304" pitchFamily="18" charset="0"/>
                <a:cs typeface="Times New Roman" panose="02020603050405020304" pitchFamily="18" charset="0"/>
              </a:rPr>
              <a:t>Evidencia del problema</a:t>
            </a:r>
            <a:endParaRPr sz="8800" dirty="0">
              <a:solidFill>
                <a:schemeClr val="bg1"/>
              </a:solidFill>
              <a:latin typeface="Times New Roman" panose="02020603050405020304" pitchFamily="18" charset="0"/>
              <a:cs typeface="Times New Roman" panose="02020603050405020304" pitchFamily="18" charset="0"/>
            </a:endParaRPr>
          </a:p>
        </p:txBody>
      </p:sp>
      <p:sp>
        <p:nvSpPr>
          <p:cNvPr id="126" name="Rectángulo"/>
          <p:cNvSpPr/>
          <p:nvPr/>
        </p:nvSpPr>
        <p:spPr>
          <a:xfrm flipV="1">
            <a:off x="6888480" y="2553854"/>
            <a:ext cx="11338560" cy="45719"/>
          </a:xfrm>
          <a:prstGeom prst="rect">
            <a:avLst/>
          </a:prstGeom>
          <a:solidFill>
            <a:srgbClr val="FC672D"/>
          </a:solidFill>
          <a:ln w="12700">
            <a:miter lim="400000"/>
          </a:ln>
        </p:spPr>
        <p:txBody>
          <a:bodyPr lIns="71437" tIns="71437" rIns="71437" bIns="71437" anchor="ctr"/>
          <a:lstStyle/>
          <a:p>
            <a:pPr>
              <a:defRPr sz="3400" b="0">
                <a:latin typeface="+mn-lt"/>
                <a:ea typeface="+mn-ea"/>
                <a:cs typeface="+mn-cs"/>
                <a:sym typeface="Helvetica Neue Medium"/>
              </a:defRPr>
            </a:pPr>
            <a:endParaRPr/>
          </a:p>
        </p:txBody>
      </p:sp>
      <p:sp>
        <p:nvSpPr>
          <p:cNvPr id="127" name="Texto corto descriptivo a…"/>
          <p:cNvSpPr txBox="1"/>
          <p:nvPr/>
        </p:nvSpPr>
        <p:spPr>
          <a:xfrm>
            <a:off x="1066800" y="3889586"/>
            <a:ext cx="22433280" cy="4094197"/>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ctr">
            <a:spAutoFit/>
          </a:bodyPr>
          <a:lstStyle/>
          <a:p>
            <a:pPr algn="l"/>
            <a:r>
              <a:rPr lang="es-ES" sz="5400" b="0" dirty="0">
                <a:solidFill>
                  <a:schemeClr val="bg1"/>
                </a:solidFill>
                <a:latin typeface="Times New Roman" panose="02020603050405020304" pitchFamily="18" charset="0"/>
                <a:cs typeface="Times New Roman" panose="02020603050405020304" pitchFamily="18" charset="0"/>
              </a:rPr>
              <a:t>En la ilustración 1 se muestra el resultado de una pregunta que se hizo en una encuesta a personal de la comunidad Sena, con el fin de analizar si un registro histórico es importante para implementarlo en un sistema, o más  puntualmente, en un vivero automatizado.</a:t>
            </a:r>
            <a:r>
              <a:rPr lang="es-CO" dirty="0"/>
              <a:t> </a:t>
            </a:r>
          </a:p>
          <a:p>
            <a:pPr algn="l">
              <a:lnSpc>
                <a:spcPts val="5100"/>
              </a:lnSpc>
              <a:defRPr sz="4000"/>
            </a:pPr>
            <a:endParaRPr b="0" dirty="0">
              <a:solidFill>
                <a:srgbClr val="6C6C6C"/>
              </a:solidFill>
              <a:latin typeface="Calibri"/>
              <a:ea typeface="Calibri"/>
              <a:cs typeface="Calibri"/>
              <a:sym typeface="Calibri"/>
            </a:endParaRPr>
          </a:p>
        </p:txBody>
      </p:sp>
      <p:pic>
        <p:nvPicPr>
          <p:cNvPr id="5" name="Imagen 4"/>
          <p:cNvPicPr/>
          <p:nvPr/>
        </p:nvPicPr>
        <p:blipFill>
          <a:blip r:embed="rId3">
            <a:extLst>
              <a:ext uri="{28A0092B-C50C-407E-A947-70E740481C1C}">
                <a14:useLocalDpi xmlns:a14="http://schemas.microsoft.com/office/drawing/2010/main" val="0"/>
              </a:ext>
            </a:extLst>
          </a:blip>
          <a:stretch>
            <a:fillRect/>
          </a:stretch>
        </p:blipFill>
        <p:spPr>
          <a:xfrm>
            <a:off x="1405584" y="7874000"/>
            <a:ext cx="15023136" cy="7578685"/>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5402580" y="393089"/>
            <a:ext cx="13456920" cy="1678971"/>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Autofit/>
          </a:bodyPr>
          <a:lstStyle>
            <a:lvl1pPr marL="38100" marR="38100" indent="12700">
              <a:lnSpc>
                <a:spcPct val="80000"/>
              </a:lnSpc>
              <a:spcBef>
                <a:spcPts val="100"/>
              </a:spcBef>
              <a:defRPr sz="10000">
                <a:latin typeface="Calibri"/>
                <a:ea typeface="Calibri"/>
                <a:cs typeface="Calibri"/>
                <a:sym typeface="Calibri"/>
              </a:defRPr>
            </a:lvl1pPr>
          </a:lstStyle>
          <a:p>
            <a:pPr marL="36575" marR="36575" indent="12191" algn="r" defTabSz="905510">
              <a:defRPr sz="8160">
                <a:solidFill>
                  <a:srgbClr val="434343"/>
                </a:solidFill>
                <a:latin typeface="Calibri"/>
                <a:ea typeface="Calibri"/>
                <a:cs typeface="Calibri"/>
                <a:sym typeface="Calibri"/>
              </a:defRPr>
            </a:pPr>
            <a:r>
              <a:rPr lang="es-CO" sz="8800" dirty="0">
                <a:solidFill>
                  <a:schemeClr val="bg1"/>
                </a:solidFill>
                <a:latin typeface="Times New Roman" panose="02020603050405020304" pitchFamily="18" charset="0"/>
                <a:cs typeface="Times New Roman" panose="02020603050405020304" pitchFamily="18" charset="0"/>
              </a:rPr>
              <a:t>Justificación del problema</a:t>
            </a:r>
          </a:p>
        </p:txBody>
      </p:sp>
      <p:sp>
        <p:nvSpPr>
          <p:cNvPr id="138" name="Rectángulo"/>
          <p:cNvSpPr/>
          <p:nvPr/>
        </p:nvSpPr>
        <p:spPr>
          <a:xfrm>
            <a:off x="7414898" y="2072060"/>
            <a:ext cx="10012253" cy="98763"/>
          </a:xfrm>
          <a:prstGeom prst="rect">
            <a:avLst/>
          </a:prstGeom>
          <a:solidFill>
            <a:srgbClr val="FFFFFF"/>
          </a:solidFill>
          <a:ln w="12700">
            <a:miter lim="400000"/>
          </a:ln>
        </p:spPr>
        <p:txBody>
          <a:bodyPr lIns="71437" tIns="71437" rIns="71437" bIns="71437" anchor="ctr"/>
          <a:lstStyle/>
          <a:p>
            <a:pPr>
              <a:defRPr sz="3400" b="0">
                <a:latin typeface="+mn-lt"/>
                <a:ea typeface="+mn-ea"/>
                <a:cs typeface="+mn-cs"/>
                <a:sym typeface="Helvetica Neue Medium"/>
              </a:defRPr>
            </a:pPr>
            <a:endParaRPr/>
          </a:p>
        </p:txBody>
      </p:sp>
      <p:sp>
        <p:nvSpPr>
          <p:cNvPr id="3" name="CuadroTexto 2"/>
          <p:cNvSpPr txBox="1"/>
          <p:nvPr/>
        </p:nvSpPr>
        <p:spPr>
          <a:xfrm>
            <a:off x="2095713" y="5854841"/>
            <a:ext cx="20070654" cy="5961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s-CO" sz="5400" b="0" dirty="0">
                <a:solidFill>
                  <a:schemeClr val="bg1"/>
                </a:solidFill>
                <a:latin typeface="Times New Roman" panose="02020603050405020304" pitchFamily="18" charset="0"/>
                <a:cs typeface="Times New Roman" panose="02020603050405020304" pitchFamily="18" charset="0"/>
              </a:rPr>
              <a:t>La implementación del módulo “ViveRegistro” lograra solucionar y</a:t>
            </a:r>
          </a:p>
          <a:p>
            <a:pPr algn="l"/>
            <a:r>
              <a:rPr lang="es-CO" sz="5400" b="0" dirty="0">
                <a:solidFill>
                  <a:schemeClr val="bg1"/>
                </a:solidFill>
                <a:latin typeface="Times New Roman" panose="02020603050405020304" pitchFamily="18" charset="0"/>
                <a:cs typeface="Times New Roman" panose="02020603050405020304" pitchFamily="18" charset="0"/>
              </a:rPr>
              <a:t>ayudar ante la necesidad que tiene el “Vivero Sena</a:t>
            </a:r>
            <a:r>
              <a:rPr lang="es-CO" sz="5400" b="0" dirty="0" smtClean="0">
                <a:solidFill>
                  <a:schemeClr val="bg1"/>
                </a:solidFill>
                <a:latin typeface="Times New Roman" panose="02020603050405020304" pitchFamily="18" charset="0"/>
                <a:cs typeface="Times New Roman" panose="02020603050405020304" pitchFamily="18" charset="0"/>
              </a:rPr>
              <a:t>”, </a:t>
            </a:r>
            <a:r>
              <a:rPr lang="es-CO" sz="5400" b="0" dirty="0">
                <a:solidFill>
                  <a:schemeClr val="bg1"/>
                </a:solidFill>
                <a:latin typeface="Times New Roman" panose="02020603050405020304" pitchFamily="18" charset="0"/>
                <a:cs typeface="Times New Roman" panose="02020603050405020304" pitchFamily="18" charset="0"/>
              </a:rPr>
              <a:t>la cual consta de la</a:t>
            </a:r>
          </a:p>
          <a:p>
            <a:pPr algn="l"/>
            <a:r>
              <a:rPr lang="es-CO" sz="5400" b="0" dirty="0">
                <a:solidFill>
                  <a:schemeClr val="bg1"/>
                </a:solidFill>
                <a:latin typeface="Times New Roman" panose="02020603050405020304" pitchFamily="18" charset="0"/>
                <a:cs typeface="Times New Roman" panose="02020603050405020304" pitchFamily="18" charset="0"/>
              </a:rPr>
              <a:t>falta de un registro histórico sobre los </a:t>
            </a:r>
            <a:r>
              <a:rPr lang="es-CO" sz="5400" b="0" dirty="0" smtClean="0">
                <a:solidFill>
                  <a:schemeClr val="bg1"/>
                </a:solidFill>
                <a:latin typeface="Times New Roman" panose="02020603050405020304" pitchFamily="18" charset="0"/>
                <a:cs typeface="Times New Roman" panose="02020603050405020304" pitchFamily="18" charset="0"/>
              </a:rPr>
              <a:t>eventos o procesos </a:t>
            </a:r>
            <a:r>
              <a:rPr lang="es-CO" sz="5400" b="0" dirty="0">
                <a:solidFill>
                  <a:schemeClr val="bg1"/>
                </a:solidFill>
                <a:latin typeface="Times New Roman" panose="02020603050405020304" pitchFamily="18" charset="0"/>
                <a:cs typeface="Times New Roman" panose="02020603050405020304" pitchFamily="18" charset="0"/>
              </a:rPr>
              <a:t>que </a:t>
            </a:r>
            <a:r>
              <a:rPr lang="es-CO" sz="5400" b="0" dirty="0" smtClean="0">
                <a:solidFill>
                  <a:schemeClr val="bg1"/>
                </a:solidFill>
                <a:latin typeface="Times New Roman" panose="02020603050405020304" pitchFamily="18" charset="0"/>
                <a:cs typeface="Times New Roman" panose="02020603050405020304" pitchFamily="18" charset="0"/>
              </a:rPr>
              <a:t>acontecen </a:t>
            </a:r>
            <a:r>
              <a:rPr lang="es-CO" sz="5400" b="0" dirty="0">
                <a:solidFill>
                  <a:schemeClr val="bg1"/>
                </a:solidFill>
                <a:latin typeface="Times New Roman" panose="02020603050405020304" pitchFamily="18" charset="0"/>
                <a:cs typeface="Times New Roman" panose="02020603050405020304" pitchFamily="18" charset="0"/>
              </a:rPr>
              <a:t>en </a:t>
            </a:r>
            <a:r>
              <a:rPr lang="es-CO" sz="5400" b="0" dirty="0" smtClean="0">
                <a:solidFill>
                  <a:schemeClr val="bg1"/>
                </a:solidFill>
                <a:latin typeface="Times New Roman" panose="02020603050405020304" pitchFamily="18" charset="0"/>
                <a:cs typeface="Times New Roman" panose="02020603050405020304" pitchFamily="18" charset="0"/>
              </a:rPr>
              <a:t>el sistema del vivero Sena, </a:t>
            </a:r>
            <a:r>
              <a:rPr lang="es-CO" sz="5400" b="0" dirty="0">
                <a:solidFill>
                  <a:schemeClr val="bg1"/>
                </a:solidFill>
                <a:latin typeface="Times New Roman" panose="02020603050405020304" pitchFamily="18" charset="0"/>
                <a:cs typeface="Times New Roman" panose="02020603050405020304" pitchFamily="18" charset="0"/>
              </a:rPr>
              <a:t>dándole así la posibilidad a algún tercero de mirar en tiempo </a:t>
            </a:r>
            <a:r>
              <a:rPr lang="es-CO" sz="5400" b="0" dirty="0" smtClean="0">
                <a:solidFill>
                  <a:schemeClr val="bg1"/>
                </a:solidFill>
                <a:latin typeface="Times New Roman" panose="02020603050405020304" pitchFamily="18" charset="0"/>
                <a:cs typeface="Times New Roman" panose="02020603050405020304" pitchFamily="18" charset="0"/>
              </a:rPr>
              <a:t>real estadísticas</a:t>
            </a:r>
            <a:r>
              <a:rPr lang="es-CO" sz="5400" b="0" dirty="0">
                <a:solidFill>
                  <a:schemeClr val="bg1"/>
                </a:solidFill>
                <a:latin typeface="Times New Roman" panose="02020603050405020304" pitchFamily="18" charset="0"/>
                <a:cs typeface="Times New Roman" panose="02020603050405020304" pitchFamily="18" charset="0"/>
              </a:rPr>
              <a:t>, </a:t>
            </a:r>
            <a:r>
              <a:rPr lang="es-CO" sz="5400" b="0" dirty="0" smtClean="0">
                <a:solidFill>
                  <a:schemeClr val="bg1"/>
                </a:solidFill>
                <a:latin typeface="Times New Roman" panose="02020603050405020304" pitchFamily="18" charset="0"/>
                <a:cs typeface="Times New Roman" panose="02020603050405020304" pitchFamily="18" charset="0"/>
              </a:rPr>
              <a:t>comportamientos </a:t>
            </a:r>
            <a:r>
              <a:rPr lang="es-CO" sz="5400" b="0" dirty="0">
                <a:solidFill>
                  <a:schemeClr val="bg1"/>
                </a:solidFill>
                <a:latin typeface="Times New Roman" panose="02020603050405020304" pitchFamily="18" charset="0"/>
                <a:cs typeface="Times New Roman" panose="02020603050405020304" pitchFamily="18" charset="0"/>
              </a:rPr>
              <a:t>de la </a:t>
            </a:r>
            <a:r>
              <a:rPr lang="es-CO" sz="5400" b="0" dirty="0" smtClean="0">
                <a:solidFill>
                  <a:schemeClr val="bg1"/>
                </a:solidFill>
                <a:latin typeface="Times New Roman" panose="02020603050405020304" pitchFamily="18" charset="0"/>
                <a:cs typeface="Times New Roman" panose="02020603050405020304" pitchFamily="18" charset="0"/>
              </a:rPr>
              <a:t>humedad, </a:t>
            </a:r>
            <a:r>
              <a:rPr lang="es-CO" sz="5400" b="0" dirty="0">
                <a:solidFill>
                  <a:schemeClr val="bg1"/>
                </a:solidFill>
                <a:latin typeface="Times New Roman" panose="02020603050405020304" pitchFamily="18" charset="0"/>
                <a:cs typeface="Times New Roman" panose="02020603050405020304" pitchFamily="18" charset="0"/>
              </a:rPr>
              <a:t>su relación con </a:t>
            </a:r>
            <a:r>
              <a:rPr lang="es-CO" sz="5400" b="0" dirty="0" smtClean="0">
                <a:solidFill>
                  <a:schemeClr val="bg1"/>
                </a:solidFill>
                <a:latin typeface="Times New Roman" panose="02020603050405020304" pitchFamily="18" charset="0"/>
                <a:cs typeface="Times New Roman" panose="02020603050405020304" pitchFamily="18" charset="0"/>
              </a:rPr>
              <a:t>la temperatura </a:t>
            </a:r>
            <a:r>
              <a:rPr lang="es-CO" sz="5400" b="0" dirty="0">
                <a:solidFill>
                  <a:schemeClr val="bg1"/>
                </a:solidFill>
                <a:latin typeface="Times New Roman" panose="02020603050405020304" pitchFamily="18" charset="0"/>
                <a:cs typeface="Times New Roman" panose="02020603050405020304" pitchFamily="18" charset="0"/>
              </a:rPr>
              <a:t>y poder obtener información acerca de cuántas veces se </a:t>
            </a:r>
            <a:r>
              <a:rPr lang="es-CO" sz="5400" b="0" dirty="0" smtClean="0">
                <a:solidFill>
                  <a:schemeClr val="bg1"/>
                </a:solidFill>
                <a:latin typeface="Times New Roman" panose="02020603050405020304" pitchFamily="18" charset="0"/>
                <a:cs typeface="Times New Roman" panose="02020603050405020304" pitchFamily="18" charset="0"/>
              </a:rPr>
              <a:t>han activado </a:t>
            </a:r>
            <a:r>
              <a:rPr lang="es-CO" sz="5400" b="0" dirty="0">
                <a:solidFill>
                  <a:schemeClr val="bg1"/>
                </a:solidFill>
                <a:latin typeface="Times New Roman" panose="02020603050405020304" pitchFamily="18" charset="0"/>
                <a:cs typeface="Times New Roman" panose="02020603050405020304" pitchFamily="18" charset="0"/>
              </a:rPr>
              <a:t>las líneas de riego.</a:t>
            </a:r>
          </a:p>
        </p:txBody>
      </p:sp>
    </p:spTree>
    <p:extLst>
      <p:ext uri="{BB962C8B-B14F-4D97-AF65-F5344CB8AC3E}">
        <p14:creationId xmlns:p14="http://schemas.microsoft.com/office/powerpoint/2010/main" val="21593771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6233160" y="491852"/>
            <a:ext cx="11795760" cy="1678971"/>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rmAutofit/>
          </a:bodyPr>
          <a:lstStyle>
            <a:lvl1pPr marL="38100" marR="38100" indent="12700">
              <a:lnSpc>
                <a:spcPct val="80000"/>
              </a:lnSpc>
              <a:spcBef>
                <a:spcPts val="100"/>
              </a:spcBef>
              <a:defRPr sz="10000">
                <a:latin typeface="Calibri"/>
                <a:ea typeface="Calibri"/>
                <a:cs typeface="Calibri"/>
                <a:sym typeface="Calibri"/>
              </a:defRPr>
            </a:lvl1pPr>
          </a:lstStyle>
          <a:p>
            <a:pPr marL="36575" marR="36575" indent="12191" defTabSz="905510">
              <a:defRPr sz="8160">
                <a:solidFill>
                  <a:srgbClr val="434343"/>
                </a:solidFill>
                <a:latin typeface="Calibri"/>
                <a:ea typeface="Calibri"/>
                <a:cs typeface="Calibri"/>
                <a:sym typeface="Calibri"/>
              </a:defRPr>
            </a:pPr>
            <a:r>
              <a:rPr lang="es-CO" sz="8800" dirty="0">
                <a:solidFill>
                  <a:schemeClr val="bg1"/>
                </a:solidFill>
                <a:latin typeface="Times New Roman" panose="02020603050405020304" pitchFamily="18" charset="0"/>
                <a:cs typeface="Times New Roman" panose="02020603050405020304" pitchFamily="18" charset="0"/>
              </a:rPr>
              <a:t>Objetivo general</a:t>
            </a:r>
          </a:p>
        </p:txBody>
      </p:sp>
      <p:sp>
        <p:nvSpPr>
          <p:cNvPr id="138" name="Rectángulo"/>
          <p:cNvSpPr/>
          <p:nvPr/>
        </p:nvSpPr>
        <p:spPr>
          <a:xfrm>
            <a:off x="7361346" y="2072060"/>
            <a:ext cx="10012253" cy="98763"/>
          </a:xfrm>
          <a:prstGeom prst="rect">
            <a:avLst/>
          </a:prstGeom>
          <a:solidFill>
            <a:srgbClr val="FFFFFF"/>
          </a:solidFill>
          <a:ln w="12700">
            <a:miter lim="400000"/>
          </a:ln>
        </p:spPr>
        <p:txBody>
          <a:bodyPr lIns="71437" tIns="71437" rIns="71437" bIns="71437" anchor="ctr"/>
          <a:lstStyle/>
          <a:p>
            <a:pPr>
              <a:defRPr sz="3400" b="0">
                <a:latin typeface="+mn-lt"/>
                <a:ea typeface="+mn-ea"/>
                <a:cs typeface="+mn-cs"/>
                <a:sym typeface="Helvetica Neue Medium"/>
              </a:defRPr>
            </a:pPr>
            <a:endParaRPr/>
          </a:p>
        </p:txBody>
      </p:sp>
      <p:sp>
        <p:nvSpPr>
          <p:cNvPr id="3" name="CuadroTexto 2"/>
          <p:cNvSpPr txBox="1"/>
          <p:nvPr/>
        </p:nvSpPr>
        <p:spPr>
          <a:xfrm>
            <a:off x="1558608" y="6249062"/>
            <a:ext cx="21617727" cy="42992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s-ES" sz="5400" b="0" dirty="0">
                <a:solidFill>
                  <a:schemeClr val="bg1"/>
                </a:solidFill>
                <a:latin typeface="Times New Roman" panose="02020603050405020304" pitchFamily="18" charset="0"/>
                <a:cs typeface="Times New Roman" panose="02020603050405020304" pitchFamily="18" charset="0"/>
              </a:rPr>
              <a:t>Implementar un módulo al sistema del vivero Sena ubicado en el C.T.G.I. el cual tenga como función </a:t>
            </a:r>
            <a:r>
              <a:rPr lang="es-ES" sz="5400" b="0" dirty="0" smtClean="0">
                <a:solidFill>
                  <a:schemeClr val="bg1"/>
                </a:solidFill>
                <a:latin typeface="Times New Roman" panose="02020603050405020304" pitchFamily="18" charset="0"/>
                <a:cs typeface="Times New Roman" panose="02020603050405020304" pitchFamily="18" charset="0"/>
              </a:rPr>
              <a:t>principal un </a:t>
            </a:r>
            <a:r>
              <a:rPr lang="es-ES" sz="5400" b="0" dirty="0">
                <a:solidFill>
                  <a:schemeClr val="bg1"/>
                </a:solidFill>
                <a:latin typeface="Times New Roman" panose="02020603050405020304" pitchFamily="18" charset="0"/>
                <a:cs typeface="Times New Roman" panose="02020603050405020304" pitchFamily="18" charset="0"/>
              </a:rPr>
              <a:t>registro histórico </a:t>
            </a:r>
            <a:r>
              <a:rPr lang="es-ES" sz="5400" b="0" dirty="0" smtClean="0">
                <a:solidFill>
                  <a:schemeClr val="bg1"/>
                </a:solidFill>
                <a:latin typeface="Times New Roman" panose="02020603050405020304" pitchFamily="18" charset="0"/>
                <a:cs typeface="Times New Roman" panose="02020603050405020304" pitchFamily="18" charset="0"/>
              </a:rPr>
              <a:t>del sistema</a:t>
            </a:r>
            <a:r>
              <a:rPr lang="es-ES" sz="5400" b="0" dirty="0" smtClean="0">
                <a:solidFill>
                  <a:schemeClr val="bg1"/>
                </a:solidFill>
                <a:latin typeface="Times New Roman" panose="02020603050405020304" pitchFamily="18" charset="0"/>
                <a:cs typeface="Times New Roman" panose="02020603050405020304" pitchFamily="18" charset="0"/>
              </a:rPr>
              <a:t>, </a:t>
            </a:r>
            <a:r>
              <a:rPr lang="es-ES" sz="5400" b="0" dirty="0">
                <a:solidFill>
                  <a:schemeClr val="bg1"/>
                </a:solidFill>
                <a:latin typeface="Times New Roman" panose="02020603050405020304" pitchFamily="18" charset="0"/>
                <a:cs typeface="Times New Roman" panose="02020603050405020304" pitchFamily="18" charset="0"/>
              </a:rPr>
              <a:t>el cual guardará todos los procesos que el sistema </a:t>
            </a:r>
            <a:r>
              <a:rPr lang="es-ES" sz="5400" b="0" dirty="0" smtClean="0">
                <a:solidFill>
                  <a:schemeClr val="bg1"/>
                </a:solidFill>
                <a:latin typeface="Times New Roman" panose="02020603050405020304" pitchFamily="18" charset="0"/>
                <a:cs typeface="Times New Roman" panose="02020603050405020304" pitchFamily="18" charset="0"/>
              </a:rPr>
              <a:t>ejecute, así como, </a:t>
            </a:r>
            <a:r>
              <a:rPr lang="es-ES" sz="5400" b="0" dirty="0">
                <a:solidFill>
                  <a:schemeClr val="bg1"/>
                </a:solidFill>
                <a:latin typeface="Times New Roman" panose="02020603050405020304" pitchFamily="18" charset="0"/>
                <a:cs typeface="Times New Roman" panose="02020603050405020304" pitchFamily="18" charset="0"/>
              </a:rPr>
              <a:t>la </a:t>
            </a:r>
            <a:r>
              <a:rPr lang="es-ES" sz="5400" b="0" dirty="0" smtClean="0">
                <a:solidFill>
                  <a:schemeClr val="bg1"/>
                </a:solidFill>
                <a:latin typeface="Times New Roman" panose="02020603050405020304" pitchFamily="18" charset="0"/>
                <a:cs typeface="Times New Roman" panose="02020603050405020304" pitchFamily="18" charset="0"/>
              </a:rPr>
              <a:t>activación de las líneas de riego </a:t>
            </a:r>
            <a:r>
              <a:rPr lang="es-ES" sz="5400" b="0" dirty="0">
                <a:solidFill>
                  <a:schemeClr val="bg1"/>
                </a:solidFill>
                <a:latin typeface="Times New Roman" panose="02020603050405020304" pitchFamily="18" charset="0"/>
                <a:cs typeface="Times New Roman" panose="02020603050405020304" pitchFamily="18" charset="0"/>
              </a:rPr>
              <a:t>y, además, guardará datos acerca del comportamiento del sistema.</a:t>
            </a:r>
            <a:endParaRPr lang="es-CO" sz="5400" b="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9023747"/>
      </p:ext>
    </p:extLst>
  </p:cSld>
  <p:clrMapOvr>
    <a:masterClrMapping/>
  </p:clrMapOvr>
  <p:transition spd="med"/>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1142</TotalTime>
  <Words>1119</Words>
  <Application>Microsoft Office PowerPoint</Application>
  <PresentationFormat>Personalizado</PresentationFormat>
  <Paragraphs>229</Paragraphs>
  <Slides>39</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39</vt:i4>
      </vt:variant>
    </vt:vector>
  </HeadingPairs>
  <TitlesOfParts>
    <vt:vector size="47" baseType="lpstr">
      <vt:lpstr>Arial</vt:lpstr>
      <vt:lpstr>Calibri</vt:lpstr>
      <vt:lpstr>Helvetica Neue</vt:lpstr>
      <vt:lpstr>Helvetica Neue Light</vt:lpstr>
      <vt:lpstr>Helvetica Neue Medium</vt:lpstr>
      <vt:lpstr>Tahoma</vt:lpstr>
      <vt:lpstr>Times New Roman</vt:lpstr>
      <vt:lpstr>Black</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Alicia Mercedes Rico Atencio</dc:creator>
  <cp:lastModifiedBy>yeison gallego</cp:lastModifiedBy>
  <cp:revision>46</cp:revision>
  <dcterms:modified xsi:type="dcterms:W3CDTF">2020-06-25T20:29:44Z</dcterms:modified>
</cp:coreProperties>
</file>