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handoutMasterIdLst>
    <p:handoutMasterId r:id="rId32"/>
  </p:handoutMasterIdLst>
  <p:sldIdLst>
    <p:sldId id="256" r:id="rId2"/>
    <p:sldId id="311" r:id="rId3"/>
    <p:sldId id="260" r:id="rId4"/>
    <p:sldId id="320" r:id="rId5"/>
    <p:sldId id="305" r:id="rId6"/>
    <p:sldId id="303" r:id="rId7"/>
    <p:sldId id="316" r:id="rId8"/>
    <p:sldId id="314" r:id="rId9"/>
    <p:sldId id="317" r:id="rId10"/>
    <p:sldId id="318" r:id="rId11"/>
    <p:sldId id="321" r:id="rId12"/>
    <p:sldId id="322" r:id="rId13"/>
    <p:sldId id="323" r:id="rId14"/>
    <p:sldId id="324" r:id="rId15"/>
    <p:sldId id="325" r:id="rId16"/>
    <p:sldId id="326" r:id="rId17"/>
    <p:sldId id="327" r:id="rId18"/>
    <p:sldId id="328" r:id="rId19"/>
    <p:sldId id="329" r:id="rId20"/>
    <p:sldId id="330" r:id="rId21"/>
    <p:sldId id="331" r:id="rId22"/>
    <p:sldId id="332" r:id="rId23"/>
    <p:sldId id="334" r:id="rId24"/>
    <p:sldId id="335" r:id="rId25"/>
    <p:sldId id="333" r:id="rId26"/>
    <p:sldId id="336" r:id="rId27"/>
    <p:sldId id="337" r:id="rId28"/>
    <p:sldId id="338" r:id="rId29"/>
    <p:sldId id="339" r:id="rId30"/>
    <p:sldId id="340" r:id="rId31"/>
  </p:sldIdLst>
  <p:sldSz cx="9144000" cy="6858000" type="screen4x3"/>
  <p:notesSz cx="6858000" cy="9144000"/>
  <p:defaultTextStyle>
    <a:defPPr>
      <a:defRPr lang="zh-CN"/>
    </a:defPPr>
    <a:lvl1pPr algn="l" rtl="0" eaLnBrk="0" fontAlgn="base" hangingPunct="0">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64" autoAdjust="0"/>
    <p:restoredTop sz="96536" autoAdjust="0"/>
  </p:normalViewPr>
  <p:slideViewPr>
    <p:cSldViewPr>
      <p:cViewPr varScale="1">
        <p:scale>
          <a:sx n="120" d="100"/>
          <a:sy n="120" d="100"/>
        </p:scale>
        <p:origin x="122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defRPr>
            </a:lvl1pPr>
          </a:lstStyle>
          <a:p>
            <a:pPr>
              <a:defRPr/>
            </a:pPr>
            <a:endParaRPr lang="en-US" altLang="zh-CN"/>
          </a:p>
        </p:txBody>
      </p:sp>
      <p:sp>
        <p:nvSpPr>
          <p:cNvPr id="7885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n-US" altLang="zh-CN"/>
          </a:p>
        </p:txBody>
      </p:sp>
      <p:sp>
        <p:nvSpPr>
          <p:cNvPr id="7885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charset="0"/>
              </a:defRPr>
            </a:lvl1pPr>
          </a:lstStyle>
          <a:p>
            <a:pPr>
              <a:defRPr/>
            </a:pPr>
            <a:endParaRPr lang="en-US" altLang="zh-CN"/>
          </a:p>
        </p:txBody>
      </p:sp>
      <p:sp>
        <p:nvSpPr>
          <p:cNvPr id="7885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5CD071FA-A1AA-4125-8A3C-2CDFDA28995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57346" name="Rectangle 2"/>
          <p:cNvSpPr>
            <a:spLocks noGrp="1" noChangeArrowheads="1"/>
          </p:cNvSpPr>
          <p:nvPr>
            <p:ph type="ctrTitle"/>
          </p:nvPr>
        </p:nvSpPr>
        <p:spPr>
          <a:xfrm>
            <a:off x="685800" y="990600"/>
            <a:ext cx="7772400" cy="1371600"/>
          </a:xfrm>
        </p:spPr>
        <p:txBody>
          <a:bodyPr/>
          <a:lstStyle>
            <a:lvl1pPr>
              <a:defRPr sz="4000"/>
            </a:lvl1pPr>
          </a:lstStyle>
          <a:p>
            <a:pPr lvl="0"/>
            <a:r>
              <a:rPr lang="zh-CN" altLang="en-US" noProof="0" smtClean="0"/>
              <a:t>单击此处编辑母版标题样式</a:t>
            </a:r>
          </a:p>
        </p:txBody>
      </p:sp>
      <p:sp>
        <p:nvSpPr>
          <p:cNvPr id="57347"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pPr lvl="0"/>
            <a:r>
              <a:rPr lang="zh-CN" altLang="en-US" noProof="0" smtClean="0"/>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fld id="{80645749-0856-4C66-A179-91117AA56B1D}" type="datetimeFigureOut">
              <a:rPr lang="zh-CN" altLang="en-US"/>
              <a:pPr>
                <a:defRPr/>
              </a:pPr>
              <a:t>2021/3/13</a:t>
            </a:fld>
            <a:endParaRPr lang="en-US" altLang="zh-CN" dirty="0"/>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smtClean="0"/>
            </a:lvl1pPr>
          </a:lstStyle>
          <a:p>
            <a:pPr>
              <a:defRPr/>
            </a:pPr>
            <a:fld id="{3F0FE12C-8027-4697-BD33-C8E2116577C6}" type="slidenum">
              <a:rPr lang="zh-CN" altLang="en-US"/>
              <a:pPr>
                <a:defRPr/>
              </a:pPr>
              <a:t>‹#›</a:t>
            </a:fld>
            <a:endParaRPr lang="en-US" altLang="zh-CN"/>
          </a:p>
        </p:txBody>
      </p:sp>
    </p:spTree>
    <p:extLst>
      <p:ext uri="{BB962C8B-B14F-4D97-AF65-F5344CB8AC3E}">
        <p14:creationId xmlns:p14="http://schemas.microsoft.com/office/powerpoint/2010/main" val="252567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0C9E64A5-3A98-465B-B7D4-65984ECF94D3}" type="datetimeFigureOut">
              <a:rPr lang="zh-CN" altLang="en-US"/>
              <a:pPr>
                <a:defRPr/>
              </a:pPr>
              <a:t>2021/3/13</a:t>
            </a:fld>
            <a:endParaRPr lang="en-US" altLang="zh-CN"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BFAFEC01-1D93-4FCC-B00C-D8727D893B1E}" type="slidenum">
              <a:rPr lang="zh-CN" altLang="en-US"/>
              <a:pPr>
                <a:defRPr/>
              </a:pPr>
              <a:t>‹#›</a:t>
            </a:fld>
            <a:endParaRPr lang="en-US" altLang="zh-CN"/>
          </a:p>
        </p:txBody>
      </p:sp>
    </p:spTree>
    <p:extLst>
      <p:ext uri="{BB962C8B-B14F-4D97-AF65-F5344CB8AC3E}">
        <p14:creationId xmlns:p14="http://schemas.microsoft.com/office/powerpoint/2010/main" val="2372081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A246DB94-C0BA-4ADD-9E2D-58127022A85F}" type="datetimeFigureOut">
              <a:rPr lang="zh-CN" altLang="en-US"/>
              <a:pPr>
                <a:defRPr/>
              </a:pPr>
              <a:t>2021/3/13</a:t>
            </a:fld>
            <a:endParaRPr lang="en-US" altLang="zh-CN"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EF4AB4BB-E1A8-44D7-9A59-C65F3ECF96EA}" type="slidenum">
              <a:rPr lang="zh-CN" altLang="en-US"/>
              <a:pPr>
                <a:defRPr/>
              </a:pPr>
              <a:t>‹#›</a:t>
            </a:fld>
            <a:endParaRPr lang="en-US" altLang="zh-CN"/>
          </a:p>
        </p:txBody>
      </p:sp>
    </p:spTree>
    <p:extLst>
      <p:ext uri="{BB962C8B-B14F-4D97-AF65-F5344CB8AC3E}">
        <p14:creationId xmlns:p14="http://schemas.microsoft.com/office/powerpoint/2010/main" val="3873147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a:defRPr/>
            </a:pPr>
            <a:fld id="{8342EC55-B558-4AB1-8357-4D5F153B89A7}" type="datetimeFigureOut">
              <a:rPr lang="zh-CN" altLang="en-US"/>
              <a:pPr>
                <a:defRPr/>
              </a:pPr>
              <a:t>2021/3/13</a:t>
            </a:fld>
            <a:endParaRPr lang="en-US" altLang="zh-CN" dirty="0"/>
          </a:p>
        </p:txBody>
      </p:sp>
      <p:sp>
        <p:nvSpPr>
          <p:cNvPr id="3" name="页脚占位符 3"/>
          <p:cNvSpPr>
            <a:spLocks noGrp="1"/>
          </p:cNvSpPr>
          <p:nvPr>
            <p:ph type="ftr" sz="quarter" idx="11"/>
          </p:nvPr>
        </p:nvSpPr>
        <p:spPr/>
        <p:txBody>
          <a:bodyPr/>
          <a:lstStyle>
            <a:lvl1pPr>
              <a:defRPr/>
            </a:lvl1pPr>
          </a:lstStyle>
          <a:p>
            <a:pPr>
              <a:defRPr/>
            </a:pPr>
            <a:endParaRPr lang="en-US" altLang="zh-CN"/>
          </a:p>
        </p:txBody>
      </p:sp>
      <p:sp>
        <p:nvSpPr>
          <p:cNvPr id="4" name="灯片编号占位符 4"/>
          <p:cNvSpPr>
            <a:spLocks noGrp="1"/>
          </p:cNvSpPr>
          <p:nvPr>
            <p:ph type="sldNum" sz="quarter" idx="12"/>
          </p:nvPr>
        </p:nvSpPr>
        <p:spPr/>
        <p:txBody>
          <a:bodyPr/>
          <a:lstStyle>
            <a:lvl1pPr>
              <a:defRPr smtClean="0"/>
            </a:lvl1pPr>
          </a:lstStyle>
          <a:p>
            <a:pPr>
              <a:defRPr/>
            </a:pPr>
            <a:fld id="{BA82D34C-76D6-44BA-B32F-F873201B6D32}" type="slidenum">
              <a:rPr lang="zh-CN" altLang="en-US"/>
              <a:pPr>
                <a:defRPr/>
              </a:pPr>
              <a:t>‹#›</a:t>
            </a:fld>
            <a:endParaRPr lang="en-US" altLang="zh-CN"/>
          </a:p>
        </p:txBody>
      </p:sp>
    </p:spTree>
    <p:extLst>
      <p:ext uri="{BB962C8B-B14F-4D97-AF65-F5344CB8AC3E}">
        <p14:creationId xmlns:p14="http://schemas.microsoft.com/office/powerpoint/2010/main" val="2630831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lstStyle>
            <a:lvl1pPr>
              <a:defRPr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70549089-E325-47DC-9A02-FD65477FF404}" type="datetimeFigureOut">
              <a:rPr lang="zh-CN" altLang="en-US"/>
              <a:pPr>
                <a:defRPr/>
              </a:pPr>
              <a:t>2021/3/13</a:t>
            </a:fld>
            <a:endParaRPr lang="en-US" altLang="zh-CN"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6BF07EB8-AEE0-4C9F-920B-2EFE8AF198F3}" type="slidenum">
              <a:rPr lang="zh-CN" altLang="en-US"/>
              <a:pPr>
                <a:defRPr/>
              </a:pPr>
              <a:t>‹#›</a:t>
            </a:fld>
            <a:endParaRPr lang="en-US" altLang="zh-CN"/>
          </a:p>
        </p:txBody>
      </p:sp>
    </p:spTree>
    <p:extLst>
      <p:ext uri="{BB962C8B-B14F-4D97-AF65-F5344CB8AC3E}">
        <p14:creationId xmlns:p14="http://schemas.microsoft.com/office/powerpoint/2010/main" val="738569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2744924"/>
            <a:ext cx="7886700" cy="1368152"/>
          </a:xfrm>
        </p:spPr>
        <p:txBody>
          <a:bodyPr anchor="ctr"/>
          <a:lstStyle>
            <a:lvl1pPr algn="ctr">
              <a:defRPr sz="4000" b="1"/>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dirty="0" smtClean="0"/>
              <a:t>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F70C13AB-8485-42A3-9A91-74C2720FA9FE}" type="datetimeFigureOut">
              <a:rPr lang="zh-CN" altLang="en-US"/>
              <a:pPr>
                <a:defRPr/>
              </a:pPr>
              <a:t>2021/3/13</a:t>
            </a:fld>
            <a:endParaRPr lang="en-US" altLang="zh-CN"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CAC28A96-2165-4341-AD6A-410145965B51}" type="slidenum">
              <a:rPr lang="zh-CN" altLang="en-US"/>
              <a:pPr>
                <a:defRPr/>
              </a:pPr>
              <a:t>‹#›</a:t>
            </a:fld>
            <a:endParaRPr lang="en-US" altLang="zh-CN"/>
          </a:p>
        </p:txBody>
      </p:sp>
    </p:spTree>
    <p:extLst>
      <p:ext uri="{BB962C8B-B14F-4D97-AF65-F5344CB8AC3E}">
        <p14:creationId xmlns:p14="http://schemas.microsoft.com/office/powerpoint/2010/main" val="75364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2F94956F-1A27-4B23-85B5-C86B23BBCD3E}" type="datetimeFigureOut">
              <a:rPr lang="zh-CN" altLang="en-US"/>
              <a:pPr>
                <a:defRPr/>
              </a:pPr>
              <a:t>2021/3/13</a:t>
            </a:fld>
            <a:endParaRPr lang="en-US" altLang="zh-CN"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8249B95A-5355-4302-8265-72291ED1FFFE}" type="slidenum">
              <a:rPr lang="zh-CN" altLang="en-US"/>
              <a:pPr>
                <a:defRPr/>
              </a:pPr>
              <a:t>‹#›</a:t>
            </a:fld>
            <a:endParaRPr lang="en-US" altLang="zh-CN"/>
          </a:p>
        </p:txBody>
      </p:sp>
    </p:spTree>
    <p:extLst>
      <p:ext uri="{BB962C8B-B14F-4D97-AF65-F5344CB8AC3E}">
        <p14:creationId xmlns:p14="http://schemas.microsoft.com/office/powerpoint/2010/main" val="3737109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8A3E0AF3-86AC-4779-9E87-C1664BB8DE96}" type="datetimeFigureOut">
              <a:rPr lang="zh-CN" altLang="en-US"/>
              <a:pPr>
                <a:defRPr/>
              </a:pPr>
              <a:t>2021/3/13</a:t>
            </a:fld>
            <a:endParaRPr lang="en-US" altLang="zh-CN" dirty="0"/>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3665B2AC-2BB7-47FF-A42B-F20424D542C1}" type="slidenum">
              <a:rPr lang="zh-CN" altLang="en-US"/>
              <a:pPr>
                <a:defRPr/>
              </a:pPr>
              <a:t>‹#›</a:t>
            </a:fld>
            <a:endParaRPr lang="en-US" altLang="zh-CN"/>
          </a:p>
        </p:txBody>
      </p:sp>
    </p:spTree>
    <p:extLst>
      <p:ext uri="{BB962C8B-B14F-4D97-AF65-F5344CB8AC3E}">
        <p14:creationId xmlns:p14="http://schemas.microsoft.com/office/powerpoint/2010/main" val="2177417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vl1pPr>
          </a:lstStyle>
          <a:p>
            <a:r>
              <a:rPr lang="zh-CN" altLang="en-US" dirty="0" smtClean="0"/>
              <a:t>单击此处编辑母版标题样式</a:t>
            </a:r>
            <a:endParaRPr lang="zh-CN" altLang="en-US" dirty="0"/>
          </a:p>
        </p:txBody>
      </p:sp>
      <p:sp>
        <p:nvSpPr>
          <p:cNvPr id="3" name="Rectangle 6"/>
          <p:cNvSpPr>
            <a:spLocks noGrp="1" noChangeArrowheads="1"/>
          </p:cNvSpPr>
          <p:nvPr>
            <p:ph type="dt" sz="half" idx="10"/>
          </p:nvPr>
        </p:nvSpPr>
        <p:spPr>
          <a:ln/>
        </p:spPr>
        <p:txBody>
          <a:bodyPr/>
          <a:lstStyle>
            <a:lvl1pPr>
              <a:defRPr/>
            </a:lvl1pPr>
          </a:lstStyle>
          <a:p>
            <a:pPr>
              <a:defRPr/>
            </a:pPr>
            <a:fld id="{2D3B2CDD-8334-4A96-88BD-DFE8E112FDA1}" type="datetimeFigureOut">
              <a:rPr lang="zh-CN" altLang="en-US"/>
              <a:pPr>
                <a:defRPr/>
              </a:pPr>
              <a:t>2021/3/13</a:t>
            </a:fld>
            <a:endParaRPr lang="en-US" altLang="zh-CN" dirty="0"/>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AC35DD28-E0C9-40F0-9532-A9DD3D39B982}" type="slidenum">
              <a:rPr lang="zh-CN" altLang="en-US"/>
              <a:pPr>
                <a:defRPr/>
              </a:pPr>
              <a:t>‹#›</a:t>
            </a:fld>
            <a:endParaRPr lang="en-US" altLang="zh-CN"/>
          </a:p>
        </p:txBody>
      </p:sp>
    </p:spTree>
    <p:extLst>
      <p:ext uri="{BB962C8B-B14F-4D97-AF65-F5344CB8AC3E}">
        <p14:creationId xmlns:p14="http://schemas.microsoft.com/office/powerpoint/2010/main" val="1374648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8D25C560-40BB-49CA-8880-7EC34763C0AC}" type="datetimeFigureOut">
              <a:rPr lang="zh-CN" altLang="en-US"/>
              <a:pPr>
                <a:defRPr/>
              </a:pPr>
              <a:t>2021/3/13</a:t>
            </a:fld>
            <a:endParaRPr lang="en-US" altLang="zh-CN" dirty="0"/>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2FFD540D-28BF-4C34-951C-82CFCED32895}" type="slidenum">
              <a:rPr lang="zh-CN" altLang="en-US"/>
              <a:pPr>
                <a:defRPr/>
              </a:pPr>
              <a:t>‹#›</a:t>
            </a:fld>
            <a:endParaRPr lang="en-US" altLang="zh-CN"/>
          </a:p>
        </p:txBody>
      </p:sp>
    </p:spTree>
    <p:extLst>
      <p:ext uri="{BB962C8B-B14F-4D97-AF65-F5344CB8AC3E}">
        <p14:creationId xmlns:p14="http://schemas.microsoft.com/office/powerpoint/2010/main" val="147581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3271E629-AB23-4F5A-A81C-5A99C5E454BB}" type="datetimeFigureOut">
              <a:rPr lang="zh-CN" altLang="en-US"/>
              <a:pPr>
                <a:defRPr/>
              </a:pPr>
              <a:t>2021/3/13</a:t>
            </a:fld>
            <a:endParaRPr lang="en-US" altLang="zh-CN"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9469CF9-BBA4-4A87-94EE-36810622110B}" type="slidenum">
              <a:rPr lang="zh-CN" altLang="en-US"/>
              <a:pPr>
                <a:defRPr/>
              </a:pPr>
              <a:t>‹#›</a:t>
            </a:fld>
            <a:endParaRPr lang="en-US" altLang="zh-CN"/>
          </a:p>
        </p:txBody>
      </p:sp>
    </p:spTree>
    <p:extLst>
      <p:ext uri="{BB962C8B-B14F-4D97-AF65-F5344CB8AC3E}">
        <p14:creationId xmlns:p14="http://schemas.microsoft.com/office/powerpoint/2010/main" val="1763255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55035395-7670-4F01-922E-79E9240AE925}" type="datetimeFigureOut">
              <a:rPr lang="zh-CN" altLang="en-US"/>
              <a:pPr>
                <a:defRPr/>
              </a:pPr>
              <a:t>2021/3/13</a:t>
            </a:fld>
            <a:endParaRPr lang="en-US" altLang="zh-CN"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5366E9EE-7085-40FF-B652-B6EAE7D3E746}" type="slidenum">
              <a:rPr lang="zh-CN" altLang="en-US"/>
              <a:pPr>
                <a:defRPr/>
              </a:pPr>
              <a:t>‹#›</a:t>
            </a:fld>
            <a:endParaRPr lang="en-US" altLang="zh-CN"/>
          </a:p>
        </p:txBody>
      </p:sp>
    </p:spTree>
    <p:extLst>
      <p:ext uri="{BB962C8B-B14F-4D97-AF65-F5344CB8AC3E}">
        <p14:creationId xmlns:p14="http://schemas.microsoft.com/office/powerpoint/2010/main" val="3511482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26" name="Rectangle 6"/>
          <p:cNvSpPr>
            <a:spLocks noGrp="1" noChangeArrowheads="1"/>
          </p:cNvSpPr>
          <p:nvPr>
            <p:ph type="dt" sz="half" idx="2"/>
          </p:nvPr>
        </p:nvSpPr>
        <p:spPr bwMode="auto">
          <a:xfrm>
            <a:off x="609600" y="6245225"/>
            <a:ext cx="19812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kumimoji="0" sz="1200">
                <a:latin typeface="+mn-lt"/>
              </a:defRPr>
            </a:lvl1pPr>
          </a:lstStyle>
          <a:p>
            <a:pPr>
              <a:defRPr/>
            </a:pPr>
            <a:fld id="{56447034-B2AA-4CB9-A91B-82A7D97ECA03}" type="datetimeFigureOut">
              <a:rPr lang="zh-CN" altLang="en-US"/>
              <a:pPr>
                <a:defRPr/>
              </a:pPr>
              <a:t>2021/3/13</a:t>
            </a:fld>
            <a:endParaRPr lang="en-US" altLang="zh-CN" dirty="0"/>
          </a:p>
        </p:txBody>
      </p:sp>
      <p:sp>
        <p:nvSpPr>
          <p:cNvPr id="56327" name="Rectangle 7"/>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1" hangingPunct="1">
              <a:defRPr kumimoji="0" sz="1200">
                <a:latin typeface="+mn-lt"/>
              </a:defRPr>
            </a:lvl1pPr>
          </a:lstStyle>
          <a:p>
            <a:pPr>
              <a:defRPr/>
            </a:pPr>
            <a:endParaRPr lang="en-US" altLang="zh-CN"/>
          </a:p>
        </p:txBody>
      </p:sp>
      <p:sp>
        <p:nvSpPr>
          <p:cNvPr id="56328" name="Rectangle 8"/>
          <p:cNvSpPr>
            <a:spLocks noGrp="1" noChangeArrowheads="1"/>
          </p:cNvSpPr>
          <p:nvPr>
            <p:ph type="sldNum" sz="quarter" idx="4"/>
          </p:nvPr>
        </p:nvSpPr>
        <p:spPr bwMode="auto">
          <a:xfrm>
            <a:off x="6553200" y="6245225"/>
            <a:ext cx="19812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kumimoji="0" sz="1200" smtClean="0">
                <a:latin typeface="Verdana" panose="020B0604030504040204" pitchFamily="34" charset="0"/>
              </a:defRPr>
            </a:lvl1pPr>
          </a:lstStyle>
          <a:p>
            <a:pPr>
              <a:defRPr/>
            </a:pPr>
            <a:fld id="{A415E22B-FACD-4C51-9A13-D82196A0C422}"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09"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10" r:id="rId12"/>
  </p:sldLayoutIdLst>
  <p:timing>
    <p:tnLst>
      <p:par>
        <p:cTn id="1" dur="indefinite" restart="never" nodeType="tmRoot"/>
      </p:par>
    </p:tnLst>
  </p:timing>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sz="half" idx="4294967295"/>
          </p:nvPr>
        </p:nvSpPr>
        <p:spPr>
          <a:xfrm>
            <a:off x="2484438" y="3087688"/>
            <a:ext cx="4175125" cy="682625"/>
          </a:xfrm>
        </p:spPr>
        <p:txBody>
          <a:bodyPr/>
          <a:lstStyle/>
          <a:p>
            <a:pPr eaLnBrk="1" hangingPunct="1">
              <a:buFont typeface="Wingdings" panose="05000000000000000000" pitchFamily="2" charset="2"/>
              <a:buNone/>
            </a:pPr>
            <a:r>
              <a:rPr lang="zh-CN" altLang="en-US" sz="4000" b="1" smtClean="0"/>
              <a:t>手 写 数 字 识 别</a:t>
            </a:r>
            <a:endParaRPr lang="en-US" altLang="zh-CN" sz="4000" b="1" smtClean="0"/>
          </a:p>
        </p:txBody>
      </p:sp>
      <p:sp>
        <p:nvSpPr>
          <p:cNvPr id="5123" name="Rectangle 3"/>
          <p:cNvSpPr>
            <a:spLocks noChangeArrowheads="1"/>
          </p:cNvSpPr>
          <p:nvPr/>
        </p:nvSpPr>
        <p:spPr bwMode="auto">
          <a:xfrm>
            <a:off x="611188" y="908050"/>
            <a:ext cx="2665412"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r>
              <a:rPr kumimoji="0" lang="zh-CN" altLang="en-US" sz="3200" b="1">
                <a:latin typeface="Verdana" panose="020B0604030504040204" pitchFamily="34" charset="0"/>
              </a:rPr>
              <a:t>生  产  实  习</a:t>
            </a:r>
            <a:endParaRPr kumimoji="0" lang="en-US" altLang="zh-CN" sz="3200" b="1">
              <a:latin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1800" y="1313760"/>
            <a:ext cx="8100640" cy="2723823"/>
          </a:xfrm>
          <a:prstGeom prst="rect">
            <a:avLst/>
          </a:prstGeom>
          <a:noFill/>
        </p:spPr>
        <p:txBody>
          <a:bodyPr wrap="square" rtlCol="0">
            <a:spAutoFit/>
          </a:bodyPr>
          <a:lstStyle/>
          <a:p>
            <a:pPr marL="457200" indent="-457200">
              <a:spcAft>
                <a:spcPts val="600"/>
              </a:spcAft>
              <a:buFont typeface="Arial" panose="020B0604020202020204" pitchFamily="34" charset="0"/>
              <a:buChar char="•"/>
            </a:pPr>
            <a:r>
              <a:rPr lang="zh-CN" altLang="en-US" sz="2600" dirty="0" smtClean="0"/>
              <a:t>编写一个</a:t>
            </a:r>
            <a:r>
              <a:rPr lang="en-US" altLang="zh-CN" sz="2600" dirty="0" err="1" smtClean="0"/>
              <a:t>matlab</a:t>
            </a:r>
            <a:r>
              <a:rPr lang="zh-CN" altLang="en-US" sz="2600" dirty="0" smtClean="0"/>
              <a:t>脚本程序，并完成以下实验内容：</a:t>
            </a:r>
            <a:endParaRPr lang="en-US" altLang="zh-CN" sz="2600" dirty="0" smtClean="0"/>
          </a:p>
          <a:p>
            <a:pPr marL="514350" indent="-514350">
              <a:spcAft>
                <a:spcPts val="600"/>
              </a:spcAft>
              <a:buFont typeface="+mj-lt"/>
              <a:buAutoNum type="arabicPeriod"/>
            </a:pPr>
            <a:r>
              <a:rPr lang="zh-CN" altLang="en-US" sz="2600" dirty="0" smtClean="0"/>
              <a:t>载入手写数字数据集（</a:t>
            </a:r>
            <a:r>
              <a:rPr lang="en-US" altLang="zh-CN" sz="2600" dirty="0" err="1" smtClean="0"/>
              <a:t>mnist.mat</a:t>
            </a:r>
            <a:r>
              <a:rPr lang="zh-CN" altLang="en-US" sz="2600" dirty="0" smtClean="0"/>
              <a:t>），观察数据集中都包括哪些数据，分别记录这些数据</a:t>
            </a:r>
            <a:r>
              <a:rPr lang="zh-CN" altLang="en-US" sz="2600" dirty="0" smtClean="0"/>
              <a:t>的类型与存储</a:t>
            </a:r>
            <a:r>
              <a:rPr lang="zh-CN" altLang="en-US" sz="2600" dirty="0" smtClean="0"/>
              <a:t>格式；</a:t>
            </a:r>
            <a:endParaRPr lang="en-US" altLang="zh-CN" sz="2600" dirty="0" smtClean="0"/>
          </a:p>
          <a:p>
            <a:pPr marL="514350" indent="-514350">
              <a:spcAft>
                <a:spcPts val="600"/>
              </a:spcAft>
              <a:buFont typeface="+mj-lt"/>
              <a:buAutoNum type="arabicPeriod"/>
            </a:pPr>
            <a:r>
              <a:rPr lang="zh-CN" altLang="en-US" sz="2600" dirty="0" smtClean="0"/>
              <a:t>在一张图中显示训练集中前</a:t>
            </a:r>
            <a:r>
              <a:rPr lang="en-US" altLang="zh-CN" sz="2600" dirty="0" smtClean="0"/>
              <a:t>20</a:t>
            </a:r>
            <a:r>
              <a:rPr lang="zh-CN" altLang="en-US" sz="2600" dirty="0" smtClean="0"/>
              <a:t>个数字图像；</a:t>
            </a:r>
            <a:endParaRPr lang="en-US" altLang="zh-CN" sz="2600" dirty="0" smtClean="0"/>
          </a:p>
          <a:p>
            <a:pPr marL="514350" indent="-514350">
              <a:spcAft>
                <a:spcPts val="600"/>
              </a:spcAft>
              <a:buFont typeface="+mj-lt"/>
              <a:buAutoNum type="arabicPeriod"/>
            </a:pPr>
            <a:r>
              <a:rPr lang="zh-CN" altLang="en-US" sz="2600" dirty="0" smtClean="0"/>
              <a:t>统计训练集中各数字的出现个数，并计算频率。</a:t>
            </a:r>
            <a:endParaRPr lang="en-US" altLang="zh-CN" sz="2600" dirty="0" smtClean="0"/>
          </a:p>
        </p:txBody>
      </p:sp>
      <p:sp>
        <p:nvSpPr>
          <p:cNvPr id="3" name="文本框 2"/>
          <p:cNvSpPr txBox="1"/>
          <p:nvPr/>
        </p:nvSpPr>
        <p:spPr>
          <a:xfrm>
            <a:off x="431800" y="4460869"/>
            <a:ext cx="5256584" cy="892552"/>
          </a:xfrm>
          <a:prstGeom prst="rect">
            <a:avLst/>
          </a:prstGeom>
          <a:noFill/>
        </p:spPr>
        <p:txBody>
          <a:bodyPr wrap="square" rtlCol="0">
            <a:spAutoFit/>
          </a:bodyPr>
          <a:lstStyle/>
          <a:p>
            <a:pPr marL="457200" indent="-457200">
              <a:buFont typeface="Arial" panose="020B0604020202020204" pitchFamily="34" charset="0"/>
              <a:buChar char="•"/>
            </a:pPr>
            <a:r>
              <a:rPr lang="zh-CN" altLang="en-US" sz="2600" dirty="0" smtClean="0"/>
              <a:t>可能用到的</a:t>
            </a:r>
            <a:r>
              <a:rPr lang="en-US" altLang="zh-CN" sz="2600" dirty="0" err="1" smtClean="0"/>
              <a:t>matlab</a:t>
            </a:r>
            <a:r>
              <a:rPr lang="zh-CN" altLang="en-US" sz="2600" dirty="0" smtClean="0"/>
              <a:t>函数：</a:t>
            </a:r>
            <a:endParaRPr lang="en-US" altLang="zh-CN" sz="2600" dirty="0" smtClean="0"/>
          </a:p>
          <a:p>
            <a:r>
              <a:rPr lang="en-US" altLang="zh-CN" sz="2600" dirty="0" smtClean="0"/>
              <a:t>      load, figure, </a:t>
            </a:r>
            <a:r>
              <a:rPr lang="en-US" altLang="zh-CN" sz="2600" dirty="0" err="1" smtClean="0"/>
              <a:t>imshow</a:t>
            </a:r>
            <a:r>
              <a:rPr lang="en-US" altLang="zh-CN" sz="2600" dirty="0" smtClean="0"/>
              <a:t>, subplot…</a:t>
            </a:r>
          </a:p>
        </p:txBody>
      </p:sp>
      <p:sp>
        <p:nvSpPr>
          <p:cNvPr id="4" name="文本框 5"/>
          <p:cNvSpPr txBox="1">
            <a:spLocks noChangeArrowheads="1"/>
          </p:cNvSpPr>
          <p:nvPr/>
        </p:nvSpPr>
        <p:spPr bwMode="auto">
          <a:xfrm>
            <a:off x="431800" y="367254"/>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r>
              <a:rPr lang="zh-CN" altLang="en-US" dirty="0" smtClean="0"/>
              <a:t>实验一：</a:t>
            </a:r>
            <a:endParaRPr lang="zh-CN" altLang="en-US" dirty="0"/>
          </a:p>
        </p:txBody>
      </p:sp>
    </p:spTree>
    <p:extLst>
      <p:ext uri="{BB962C8B-B14F-4D97-AF65-F5344CB8AC3E}">
        <p14:creationId xmlns:p14="http://schemas.microsoft.com/office/powerpoint/2010/main" val="2914032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二、基于</a:t>
            </a:r>
            <a:r>
              <a:rPr lang="zh-CN" altLang="en-US" dirty="0"/>
              <a:t>类</a:t>
            </a:r>
            <a:r>
              <a:rPr lang="zh-CN" altLang="en-US" dirty="0" smtClean="0"/>
              <a:t>中心欧式距离的手写</a:t>
            </a:r>
            <a:r>
              <a:rPr lang="en-US" altLang="zh-CN" dirty="0" smtClean="0"/>
              <a:t/>
            </a:r>
            <a:br>
              <a:rPr lang="en-US" altLang="zh-CN" dirty="0" smtClean="0"/>
            </a:br>
            <a:r>
              <a:rPr lang="zh-CN" altLang="en-US" dirty="0" smtClean="0"/>
              <a:t>数字识别</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407750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75"/>
          <p:cNvGrpSpPr>
            <a:grpSpLocks noChangeAspect="1"/>
          </p:cNvGrpSpPr>
          <p:nvPr/>
        </p:nvGrpSpPr>
        <p:grpSpPr>
          <a:xfrm>
            <a:off x="2434988" y="620688"/>
            <a:ext cx="4274025" cy="3571597"/>
            <a:chOff x="1403648" y="1412776"/>
            <a:chExt cx="5342532" cy="4464496"/>
          </a:xfrm>
        </p:grpSpPr>
        <p:grpSp>
          <p:nvGrpSpPr>
            <p:cNvPr id="60" name="组合 59"/>
            <p:cNvGrpSpPr/>
            <p:nvPr/>
          </p:nvGrpSpPr>
          <p:grpSpPr>
            <a:xfrm>
              <a:off x="1403648" y="1412776"/>
              <a:ext cx="5256584" cy="4464496"/>
              <a:chOff x="1403648" y="1412776"/>
              <a:chExt cx="5256584" cy="4464496"/>
            </a:xfrm>
          </p:grpSpPr>
          <p:grpSp>
            <p:nvGrpSpPr>
              <p:cNvPr id="57" name="组合 56"/>
              <p:cNvGrpSpPr/>
              <p:nvPr/>
            </p:nvGrpSpPr>
            <p:grpSpPr>
              <a:xfrm>
                <a:off x="1774320" y="1628800"/>
                <a:ext cx="4741896" cy="3888432"/>
                <a:chOff x="1480003" y="1512869"/>
                <a:chExt cx="4741896" cy="3888432"/>
              </a:xfrm>
            </p:grpSpPr>
            <p:grpSp>
              <p:nvGrpSpPr>
                <p:cNvPr id="42" name="组合 41"/>
                <p:cNvGrpSpPr/>
                <p:nvPr/>
              </p:nvGrpSpPr>
              <p:grpSpPr>
                <a:xfrm>
                  <a:off x="2629744" y="3673109"/>
                  <a:ext cx="1728192" cy="1728192"/>
                  <a:chOff x="1146223" y="3966668"/>
                  <a:chExt cx="1728192" cy="1728192"/>
                </a:xfrm>
              </p:grpSpPr>
              <p:sp>
                <p:nvSpPr>
                  <p:cNvPr id="5" name="椭圆 4"/>
                  <p:cNvSpPr/>
                  <p:nvPr/>
                </p:nvSpPr>
                <p:spPr bwMode="auto">
                  <a:xfrm>
                    <a:off x="1146223" y="3966668"/>
                    <a:ext cx="1728192" cy="1728192"/>
                  </a:xfrm>
                  <a:prstGeom prst="ellipse">
                    <a:avLst/>
                  </a:prstGeom>
                  <a:solidFill>
                    <a:schemeClr val="bg1"/>
                  </a:solidFill>
                  <a:ln w="12700" cap="flat" cmpd="sng" algn="ctr">
                    <a:solidFill>
                      <a:srgbClr val="00B05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0" name="等腰三角形 19"/>
                  <p:cNvSpPr/>
                  <p:nvPr/>
                </p:nvSpPr>
                <p:spPr bwMode="auto">
                  <a:xfrm>
                    <a:off x="1558307" y="5015642"/>
                    <a:ext cx="209833" cy="180891"/>
                  </a:xfrm>
                  <a:prstGeom prst="triangle">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1" name="等腰三角形 20"/>
                  <p:cNvSpPr/>
                  <p:nvPr/>
                </p:nvSpPr>
                <p:spPr bwMode="auto">
                  <a:xfrm>
                    <a:off x="1370739" y="4585339"/>
                    <a:ext cx="209833" cy="180891"/>
                  </a:xfrm>
                  <a:prstGeom prst="triangle">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2" name="等腰三角形 21"/>
                  <p:cNvSpPr/>
                  <p:nvPr/>
                </p:nvSpPr>
                <p:spPr bwMode="auto">
                  <a:xfrm>
                    <a:off x="1795139" y="4174504"/>
                    <a:ext cx="209833" cy="180891"/>
                  </a:xfrm>
                  <a:prstGeom prst="triangle">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3" name="等腰三角形 22"/>
                  <p:cNvSpPr/>
                  <p:nvPr/>
                </p:nvSpPr>
                <p:spPr bwMode="auto">
                  <a:xfrm>
                    <a:off x="2368305" y="4543647"/>
                    <a:ext cx="209833" cy="180891"/>
                  </a:xfrm>
                  <a:prstGeom prst="triangle">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4" name="等腰三角形 23"/>
                  <p:cNvSpPr/>
                  <p:nvPr/>
                </p:nvSpPr>
                <p:spPr bwMode="auto">
                  <a:xfrm>
                    <a:off x="1875423" y="4710842"/>
                    <a:ext cx="209833" cy="180891"/>
                  </a:xfrm>
                  <a:prstGeom prst="triangle">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5" name="等腰三角形 24"/>
                  <p:cNvSpPr/>
                  <p:nvPr/>
                </p:nvSpPr>
                <p:spPr bwMode="auto">
                  <a:xfrm>
                    <a:off x="2395194" y="4937299"/>
                    <a:ext cx="209833" cy="180891"/>
                  </a:xfrm>
                  <a:prstGeom prst="triangle">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6" name="等腰三角形 25"/>
                  <p:cNvSpPr/>
                  <p:nvPr/>
                </p:nvSpPr>
                <p:spPr bwMode="auto">
                  <a:xfrm>
                    <a:off x="2123517" y="5305885"/>
                    <a:ext cx="209833" cy="180891"/>
                  </a:xfrm>
                  <a:prstGeom prst="triangle">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grpSp>
            <p:grpSp>
              <p:nvGrpSpPr>
                <p:cNvPr id="49" name="组合 48"/>
                <p:cNvGrpSpPr/>
                <p:nvPr/>
              </p:nvGrpSpPr>
              <p:grpSpPr>
                <a:xfrm>
                  <a:off x="4061659" y="1512869"/>
                  <a:ext cx="2160240" cy="2160240"/>
                  <a:chOff x="4012704" y="1626408"/>
                  <a:chExt cx="2160240" cy="2160240"/>
                </a:xfrm>
              </p:grpSpPr>
              <p:sp>
                <p:nvSpPr>
                  <p:cNvPr id="4" name="椭圆 3"/>
                  <p:cNvSpPr/>
                  <p:nvPr/>
                </p:nvSpPr>
                <p:spPr bwMode="auto">
                  <a:xfrm>
                    <a:off x="4012704" y="1626408"/>
                    <a:ext cx="2160240" cy="2160240"/>
                  </a:xfrm>
                  <a:prstGeom prst="ellipse">
                    <a:avLst/>
                  </a:prstGeom>
                  <a:solidFill>
                    <a:schemeClr val="bg1"/>
                  </a:solidFill>
                  <a:ln w="127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8" name="椭圆 17"/>
                  <p:cNvSpPr/>
                  <p:nvPr/>
                </p:nvSpPr>
                <p:spPr bwMode="auto">
                  <a:xfrm>
                    <a:off x="4876800" y="1983460"/>
                    <a:ext cx="216024" cy="216024"/>
                  </a:xfrm>
                  <a:prstGeom prst="ellipse">
                    <a:avLst/>
                  </a:prstGeom>
                  <a:solidFill>
                    <a:srgbClr val="FF0000"/>
                  </a:solid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8" name="椭圆 27"/>
                  <p:cNvSpPr/>
                  <p:nvPr/>
                </p:nvSpPr>
                <p:spPr bwMode="auto">
                  <a:xfrm>
                    <a:off x="5370322" y="2255740"/>
                    <a:ext cx="216024" cy="216024"/>
                  </a:xfrm>
                  <a:prstGeom prst="ellipse">
                    <a:avLst/>
                  </a:prstGeom>
                  <a:solidFill>
                    <a:srgbClr val="FF0000"/>
                  </a:solid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9" name="椭圆 28"/>
                  <p:cNvSpPr/>
                  <p:nvPr/>
                </p:nvSpPr>
                <p:spPr bwMode="auto">
                  <a:xfrm>
                    <a:off x="4379627" y="2259520"/>
                    <a:ext cx="216024" cy="216024"/>
                  </a:xfrm>
                  <a:prstGeom prst="ellipse">
                    <a:avLst/>
                  </a:prstGeom>
                  <a:solidFill>
                    <a:srgbClr val="FF0000"/>
                  </a:solid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30" name="椭圆 29"/>
                  <p:cNvSpPr/>
                  <p:nvPr/>
                </p:nvSpPr>
                <p:spPr bwMode="auto">
                  <a:xfrm>
                    <a:off x="5024832" y="3389998"/>
                    <a:ext cx="216024" cy="216024"/>
                  </a:xfrm>
                  <a:prstGeom prst="ellipse">
                    <a:avLst/>
                  </a:prstGeom>
                  <a:solidFill>
                    <a:srgbClr val="FF0000"/>
                  </a:solid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31" name="椭圆 30"/>
                  <p:cNvSpPr/>
                  <p:nvPr/>
                </p:nvSpPr>
                <p:spPr bwMode="auto">
                  <a:xfrm>
                    <a:off x="4529549" y="3101267"/>
                    <a:ext cx="216024" cy="216024"/>
                  </a:xfrm>
                  <a:prstGeom prst="ellipse">
                    <a:avLst/>
                  </a:prstGeom>
                  <a:solidFill>
                    <a:srgbClr val="FF0000"/>
                  </a:solid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32" name="椭圆 31"/>
                  <p:cNvSpPr/>
                  <p:nvPr/>
                </p:nvSpPr>
                <p:spPr bwMode="auto">
                  <a:xfrm>
                    <a:off x="5689044" y="2814540"/>
                    <a:ext cx="216024" cy="216024"/>
                  </a:xfrm>
                  <a:prstGeom prst="ellipse">
                    <a:avLst/>
                  </a:prstGeom>
                  <a:solidFill>
                    <a:srgbClr val="FF0000"/>
                  </a:solid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34" name="椭圆 33"/>
                  <p:cNvSpPr/>
                  <p:nvPr/>
                </p:nvSpPr>
                <p:spPr bwMode="auto">
                  <a:xfrm>
                    <a:off x="5148064" y="2706528"/>
                    <a:ext cx="216024" cy="216024"/>
                  </a:xfrm>
                  <a:prstGeom prst="ellipse">
                    <a:avLst/>
                  </a:prstGeom>
                  <a:solidFill>
                    <a:srgbClr val="FF0000"/>
                  </a:solid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grpSp>
            <p:grpSp>
              <p:nvGrpSpPr>
                <p:cNvPr id="48" name="组合 47"/>
                <p:cNvGrpSpPr/>
                <p:nvPr/>
              </p:nvGrpSpPr>
              <p:grpSpPr>
                <a:xfrm>
                  <a:off x="1480003" y="1661806"/>
                  <a:ext cx="1728192" cy="1728192"/>
                  <a:chOff x="1480003" y="1661806"/>
                  <a:chExt cx="1728192" cy="1728192"/>
                </a:xfrm>
              </p:grpSpPr>
              <p:sp>
                <p:nvSpPr>
                  <p:cNvPr id="7" name="椭圆 6"/>
                  <p:cNvSpPr/>
                  <p:nvPr/>
                </p:nvSpPr>
                <p:spPr bwMode="auto">
                  <a:xfrm>
                    <a:off x="1480003" y="1661806"/>
                    <a:ext cx="1728192" cy="1728192"/>
                  </a:xfrm>
                  <a:prstGeom prst="ellipse">
                    <a:avLst/>
                  </a:prstGeom>
                  <a:solidFill>
                    <a:schemeClr val="bg1"/>
                  </a:solidFill>
                  <a:ln w="12700" cap="flat" cmpd="sng" algn="ctr">
                    <a:solidFill>
                      <a:srgbClr val="7030A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35" name="矩形 34"/>
                  <p:cNvSpPr/>
                  <p:nvPr/>
                </p:nvSpPr>
                <p:spPr bwMode="auto">
                  <a:xfrm>
                    <a:off x="1962016" y="1929971"/>
                    <a:ext cx="161501" cy="161501"/>
                  </a:xfrm>
                  <a:prstGeom prst="rect">
                    <a:avLst/>
                  </a:prstGeom>
                  <a:solidFill>
                    <a:srgbClr val="7030A0"/>
                  </a:solidFill>
                  <a:ln w="12700" cap="flat" cmpd="sng" algn="ctr">
                    <a:solidFill>
                      <a:srgbClr val="7030A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43" name="矩形 42"/>
                  <p:cNvSpPr/>
                  <p:nvPr/>
                </p:nvSpPr>
                <p:spPr bwMode="auto">
                  <a:xfrm>
                    <a:off x="1778502" y="2809013"/>
                    <a:ext cx="161501" cy="161501"/>
                  </a:xfrm>
                  <a:prstGeom prst="rect">
                    <a:avLst/>
                  </a:prstGeom>
                  <a:solidFill>
                    <a:srgbClr val="7030A0"/>
                  </a:solidFill>
                  <a:ln w="12700" cap="flat" cmpd="sng" algn="ctr">
                    <a:solidFill>
                      <a:srgbClr val="7030A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44" name="矩形 43"/>
                  <p:cNvSpPr/>
                  <p:nvPr/>
                </p:nvSpPr>
                <p:spPr bwMode="auto">
                  <a:xfrm>
                    <a:off x="2717035" y="2183637"/>
                    <a:ext cx="161501" cy="161501"/>
                  </a:xfrm>
                  <a:prstGeom prst="rect">
                    <a:avLst/>
                  </a:prstGeom>
                  <a:solidFill>
                    <a:srgbClr val="7030A0"/>
                  </a:solidFill>
                  <a:ln w="12700" cap="flat" cmpd="sng" algn="ctr">
                    <a:solidFill>
                      <a:srgbClr val="7030A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45" name="矩形 44"/>
                  <p:cNvSpPr/>
                  <p:nvPr/>
                </p:nvSpPr>
                <p:spPr bwMode="auto">
                  <a:xfrm>
                    <a:off x="2235643" y="2499895"/>
                    <a:ext cx="161501" cy="161501"/>
                  </a:xfrm>
                  <a:prstGeom prst="rect">
                    <a:avLst/>
                  </a:prstGeom>
                  <a:solidFill>
                    <a:srgbClr val="7030A0"/>
                  </a:solidFill>
                  <a:ln w="12700" cap="flat" cmpd="sng" algn="ctr">
                    <a:solidFill>
                      <a:srgbClr val="7030A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46" name="矩形 45"/>
                  <p:cNvSpPr/>
                  <p:nvPr/>
                </p:nvSpPr>
                <p:spPr bwMode="auto">
                  <a:xfrm>
                    <a:off x="2797786" y="2809013"/>
                    <a:ext cx="161501" cy="161501"/>
                  </a:xfrm>
                  <a:prstGeom prst="rect">
                    <a:avLst/>
                  </a:prstGeom>
                  <a:solidFill>
                    <a:srgbClr val="7030A0"/>
                  </a:solidFill>
                  <a:ln w="12700" cap="flat" cmpd="sng" algn="ctr">
                    <a:solidFill>
                      <a:srgbClr val="7030A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47" name="矩形 46"/>
                  <p:cNvSpPr/>
                  <p:nvPr/>
                </p:nvSpPr>
                <p:spPr bwMode="auto">
                  <a:xfrm>
                    <a:off x="2338609" y="2915595"/>
                    <a:ext cx="161501" cy="161501"/>
                  </a:xfrm>
                  <a:prstGeom prst="rect">
                    <a:avLst/>
                  </a:prstGeom>
                  <a:solidFill>
                    <a:srgbClr val="7030A0"/>
                  </a:solidFill>
                  <a:ln w="12700" cap="flat" cmpd="sng" algn="ctr">
                    <a:solidFill>
                      <a:srgbClr val="7030A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grpSp>
          </p:grpSp>
          <p:cxnSp>
            <p:nvCxnSpPr>
              <p:cNvPr id="54" name="直接箭头连接符 53"/>
              <p:cNvCxnSpPr/>
              <p:nvPr/>
            </p:nvCxnSpPr>
            <p:spPr bwMode="auto">
              <a:xfrm>
                <a:off x="1403648" y="5877272"/>
                <a:ext cx="5256584" cy="0"/>
              </a:xfrm>
              <a:prstGeom prst="straightConnector1">
                <a:avLst/>
              </a:prstGeom>
              <a:solidFill>
                <a:schemeClr val="accent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接箭头连接符 55"/>
              <p:cNvCxnSpPr/>
              <p:nvPr/>
            </p:nvCxnSpPr>
            <p:spPr bwMode="auto">
              <a:xfrm flipV="1">
                <a:off x="1403648" y="1412776"/>
                <a:ext cx="0" cy="4464496"/>
              </a:xfrm>
              <a:prstGeom prst="straightConnector1">
                <a:avLst/>
              </a:prstGeom>
              <a:solidFill>
                <a:schemeClr val="accent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1" name="椭圆 60"/>
            <p:cNvSpPr/>
            <p:nvPr/>
          </p:nvSpPr>
          <p:spPr bwMode="auto">
            <a:xfrm>
              <a:off x="4016607" y="3505929"/>
              <a:ext cx="94581" cy="94581"/>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cxnSp>
          <p:nvCxnSpPr>
            <p:cNvPr id="63" name="直接箭头连接符 62"/>
            <p:cNvCxnSpPr>
              <a:stCxn id="61" idx="1"/>
            </p:cNvCxnSpPr>
            <p:nvPr/>
          </p:nvCxnSpPr>
          <p:spPr bwMode="auto">
            <a:xfrm flipH="1" flipV="1">
              <a:off x="2691461" y="2615826"/>
              <a:ext cx="1338997" cy="903954"/>
            </a:xfrm>
            <a:prstGeom prst="straightConnector1">
              <a:avLst/>
            </a:prstGeom>
            <a:solidFill>
              <a:schemeClr val="accent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直接箭头连接符 64"/>
            <p:cNvCxnSpPr>
              <a:stCxn id="61" idx="7"/>
            </p:cNvCxnSpPr>
            <p:nvPr/>
          </p:nvCxnSpPr>
          <p:spPr bwMode="auto">
            <a:xfrm flipV="1">
              <a:off x="4097337" y="2707830"/>
              <a:ext cx="1393999" cy="811950"/>
            </a:xfrm>
            <a:prstGeom prst="straightConnector1">
              <a:avLst/>
            </a:prstGeom>
            <a:solidFill>
              <a:schemeClr val="accent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接箭头连接符 68"/>
            <p:cNvCxnSpPr>
              <a:stCxn id="61" idx="4"/>
            </p:cNvCxnSpPr>
            <p:nvPr/>
          </p:nvCxnSpPr>
          <p:spPr bwMode="auto">
            <a:xfrm flipH="1">
              <a:off x="3851920" y="3600510"/>
              <a:ext cx="211978" cy="1052626"/>
            </a:xfrm>
            <a:prstGeom prst="straightConnector1">
              <a:avLst/>
            </a:prstGeom>
            <a:solidFill>
              <a:schemeClr val="accent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72" name="文本框 71"/>
                <p:cNvSpPr txBox="1"/>
                <p:nvPr/>
              </p:nvSpPr>
              <p:spPr>
                <a:xfrm>
                  <a:off x="1493657" y="1502952"/>
                  <a:ext cx="685525" cy="500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𝜔</m:t>
                            </m:r>
                          </m:e>
                          <m:sub>
                            <m:r>
                              <a:rPr lang="en-US" altLang="zh-CN" sz="2000" b="0" i="1" smtClean="0">
                                <a:latin typeface="Cambria Math" panose="02040503050406030204" pitchFamily="18" charset="0"/>
                              </a:rPr>
                              <m:t>1</m:t>
                            </m:r>
                          </m:sub>
                        </m:sSub>
                      </m:oMath>
                    </m:oMathPara>
                  </a14:m>
                  <a:endParaRPr lang="zh-CN" altLang="en-US" sz="2400" dirty="0"/>
                </a:p>
              </p:txBody>
            </p:sp>
          </mc:Choice>
          <mc:Fallback xmlns="">
            <p:sp>
              <p:nvSpPr>
                <p:cNvPr id="72" name="文本框 71"/>
                <p:cNvSpPr txBox="1">
                  <a:spLocks noRot="1" noChangeAspect="1" noMove="1" noResize="1" noEditPoints="1" noAdjustHandles="1" noChangeArrowheads="1" noChangeShapeType="1" noTextEdit="1"/>
                </p:cNvSpPr>
                <p:nvPr/>
              </p:nvSpPr>
              <p:spPr>
                <a:xfrm>
                  <a:off x="1493657" y="1502952"/>
                  <a:ext cx="685525" cy="500137"/>
                </a:xfrm>
                <a:prstGeom prst="rect">
                  <a:avLst/>
                </a:prstGeom>
                <a:blipFill>
                  <a:blip r:embed="rId3"/>
                  <a:stretch>
                    <a:fillRect b="-1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文本框 72"/>
                <p:cNvSpPr txBox="1"/>
                <p:nvPr/>
              </p:nvSpPr>
              <p:spPr>
                <a:xfrm>
                  <a:off x="6053201" y="1451728"/>
                  <a:ext cx="692979" cy="500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𝜔</m:t>
                            </m:r>
                          </m:e>
                          <m:sub>
                            <m:r>
                              <a:rPr lang="en-US" altLang="zh-CN" sz="2000" b="0" i="1" smtClean="0">
                                <a:latin typeface="Cambria Math" panose="02040503050406030204" pitchFamily="18" charset="0"/>
                              </a:rPr>
                              <m:t>2</m:t>
                            </m:r>
                          </m:sub>
                        </m:sSub>
                      </m:oMath>
                    </m:oMathPara>
                  </a14:m>
                  <a:endParaRPr lang="zh-CN" altLang="en-US" dirty="0"/>
                </a:p>
              </p:txBody>
            </p:sp>
          </mc:Choice>
          <mc:Fallback xmlns="">
            <p:sp>
              <p:nvSpPr>
                <p:cNvPr id="73" name="文本框 72"/>
                <p:cNvSpPr txBox="1">
                  <a:spLocks noRot="1" noChangeAspect="1" noMove="1" noResize="1" noEditPoints="1" noAdjustHandles="1" noChangeArrowheads="1" noChangeShapeType="1" noTextEdit="1"/>
                </p:cNvSpPr>
                <p:nvPr/>
              </p:nvSpPr>
              <p:spPr>
                <a:xfrm>
                  <a:off x="6053201" y="1451728"/>
                  <a:ext cx="692979" cy="500137"/>
                </a:xfrm>
                <a:prstGeom prst="rect">
                  <a:avLst/>
                </a:prstGeom>
                <a:blipFill>
                  <a:blip r:embed="rId4"/>
                  <a:stretch>
                    <a:fillRect b="-15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文本框 73"/>
                <p:cNvSpPr txBox="1"/>
                <p:nvPr/>
              </p:nvSpPr>
              <p:spPr>
                <a:xfrm>
                  <a:off x="4505021" y="4847483"/>
                  <a:ext cx="692979" cy="500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𝜔</m:t>
                            </m:r>
                          </m:e>
                          <m:sub>
                            <m:r>
                              <a:rPr lang="en-US" altLang="zh-CN" sz="2000" b="0" i="1" smtClean="0">
                                <a:latin typeface="Cambria Math" panose="02040503050406030204" pitchFamily="18" charset="0"/>
                              </a:rPr>
                              <m:t>3</m:t>
                            </m:r>
                          </m:sub>
                        </m:sSub>
                      </m:oMath>
                    </m:oMathPara>
                  </a14:m>
                  <a:endParaRPr lang="zh-CN" altLang="en-US" sz="2400" dirty="0"/>
                </a:p>
              </p:txBody>
            </p:sp>
          </mc:Choice>
          <mc:Fallback xmlns="">
            <p:sp>
              <p:nvSpPr>
                <p:cNvPr id="74" name="文本框 73"/>
                <p:cNvSpPr txBox="1">
                  <a:spLocks noRot="1" noChangeAspect="1" noMove="1" noResize="1" noEditPoints="1" noAdjustHandles="1" noChangeArrowheads="1" noChangeShapeType="1" noTextEdit="1"/>
                </p:cNvSpPr>
                <p:nvPr/>
              </p:nvSpPr>
              <p:spPr>
                <a:xfrm>
                  <a:off x="4505021" y="4847483"/>
                  <a:ext cx="692979" cy="500137"/>
                </a:xfrm>
                <a:prstGeom prst="rect">
                  <a:avLst/>
                </a:prstGeom>
                <a:blipFill>
                  <a:blip r:embed="rId5"/>
                  <a:stretch>
                    <a:fillRect b="-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文本框 74"/>
                <p:cNvSpPr txBox="1"/>
                <p:nvPr/>
              </p:nvSpPr>
              <p:spPr>
                <a:xfrm>
                  <a:off x="4008365" y="3454355"/>
                  <a:ext cx="5699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𝑋</m:t>
                            </m:r>
                          </m:e>
                          <m:sub>
                            <m:r>
                              <a:rPr lang="en-US" altLang="zh-CN" sz="1800" b="0" i="1" smtClean="0">
                                <a:latin typeface="Cambria Math" panose="02040503050406030204" pitchFamily="18" charset="0"/>
                              </a:rPr>
                              <m:t>𝑖</m:t>
                            </m:r>
                          </m:sub>
                        </m:sSub>
                      </m:oMath>
                    </m:oMathPara>
                  </a14:m>
                  <a:endParaRPr lang="zh-CN" altLang="en-US" sz="2000" dirty="0"/>
                </a:p>
              </p:txBody>
            </p:sp>
          </mc:Choice>
          <mc:Fallback xmlns="">
            <p:sp>
              <p:nvSpPr>
                <p:cNvPr id="75" name="文本框 74"/>
                <p:cNvSpPr txBox="1">
                  <a:spLocks noRot="1" noChangeAspect="1" noMove="1" noResize="1" noEditPoints="1" noAdjustHandles="1" noChangeArrowheads="1" noChangeShapeType="1" noTextEdit="1"/>
                </p:cNvSpPr>
                <p:nvPr/>
              </p:nvSpPr>
              <p:spPr>
                <a:xfrm>
                  <a:off x="4008365" y="3454355"/>
                  <a:ext cx="569949" cy="461665"/>
                </a:xfrm>
                <a:prstGeom prst="rect">
                  <a:avLst/>
                </a:prstGeom>
                <a:blipFill>
                  <a:blip r:embed="rId6"/>
                  <a:stretch>
                    <a:fillRect b="-3333"/>
                  </a:stretch>
                </a:blipFill>
              </p:spPr>
              <p:txBody>
                <a:bodyPr/>
                <a:lstStyle/>
                <a:p>
                  <a:r>
                    <a:rPr lang="zh-CN" altLang="en-US">
                      <a:noFill/>
                    </a:rPr>
                    <a:t> </a:t>
                  </a:r>
                </a:p>
              </p:txBody>
            </p:sp>
          </mc:Fallback>
        </mc:AlternateContent>
      </p:grpSp>
      <p:sp>
        <p:nvSpPr>
          <p:cNvPr id="50" name="文本框 5"/>
          <p:cNvSpPr txBox="1">
            <a:spLocks noChangeArrowheads="1"/>
          </p:cNvSpPr>
          <p:nvPr/>
        </p:nvSpPr>
        <p:spPr bwMode="auto">
          <a:xfrm>
            <a:off x="570465" y="4658274"/>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r>
              <a:rPr lang="zh-CN" altLang="en-US" dirty="0" smtClean="0"/>
              <a:t>欧氏距离：</a:t>
            </a:r>
            <a:endParaRPr lang="zh-CN" altLang="en-US" dirty="0"/>
          </a:p>
        </p:txBody>
      </p:sp>
      <mc:AlternateContent xmlns:mc="http://schemas.openxmlformats.org/markup-compatibility/2006" xmlns:a14="http://schemas.microsoft.com/office/drawing/2010/main">
        <mc:Choice Requires="a14">
          <p:sp>
            <p:nvSpPr>
              <p:cNvPr id="51" name="文本框 50"/>
              <p:cNvSpPr txBox="1"/>
              <p:nvPr/>
            </p:nvSpPr>
            <p:spPr>
              <a:xfrm>
                <a:off x="2251236" y="4581128"/>
                <a:ext cx="6425220" cy="17814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𝑖𝑗</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𝑿</m:t>
                                  </m:r>
                                </m:e>
                                <m:sub>
                                  <m:r>
                                    <a:rPr lang="en-US" altLang="zh-CN" i="1">
                                      <a:latin typeface="Cambria Math" panose="02040503050406030204" pitchFamily="18" charset="0"/>
                                      <a:ea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𝑿</m:t>
                                  </m:r>
                                </m:e>
                                <m:sub>
                                  <m:r>
                                    <a:rPr lang="en-US" altLang="zh-CN" i="1">
                                      <a:latin typeface="Cambria Math" panose="02040503050406030204" pitchFamily="18" charset="0"/>
                                      <a:ea typeface="Cambria Math" panose="02040503050406030204" pitchFamily="18" charset="0"/>
                                    </a:rPr>
                                    <m:t>𝑗</m:t>
                                  </m:r>
                                </m:sub>
                              </m:sSub>
                            </m:e>
                          </m:d>
                        </m:e>
                        <m:sup>
                          <m:r>
                            <m:rPr>
                              <m:sty m:val="p"/>
                            </m:rPr>
                            <a:rPr lang="en-US" altLang="zh-CN" b="0" i="0" smtClean="0">
                              <a:latin typeface="Cambria Math" panose="02040503050406030204" pitchFamily="18" charset="0"/>
                              <a:ea typeface="Cambria Math" panose="02040503050406030204" pitchFamily="18" charset="0"/>
                            </a:rPr>
                            <m:t>T</m:t>
                          </m:r>
                        </m:sup>
                      </m:sSup>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𝑿</m:t>
                              </m:r>
                            </m:e>
                            <m:sub>
                              <m:r>
                                <a:rPr lang="en-US" altLang="zh-CN" i="1">
                                  <a:latin typeface="Cambria Math" panose="02040503050406030204" pitchFamily="18" charset="0"/>
                                  <a:ea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𝑿</m:t>
                              </m:r>
                            </m:e>
                            <m:sub>
                              <m:r>
                                <a:rPr lang="en-US" altLang="zh-CN" i="1">
                                  <a:latin typeface="Cambria Math" panose="02040503050406030204" pitchFamily="18" charset="0"/>
                                  <a:ea typeface="Cambria Math" panose="02040503050406030204" pitchFamily="18" charset="0"/>
                                </a:rPr>
                                <m:t>𝑗</m:t>
                              </m:r>
                            </m:sub>
                          </m:sSub>
                        </m:e>
                      </m:d>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d>
                            <m:dPr>
                              <m:begChr m:val="‖"/>
                              <m:endChr m:val="‖"/>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𝑿</m:t>
                                  </m:r>
                                </m:e>
                                <m:sub>
                                  <m:r>
                                    <a:rPr lang="en-US" altLang="zh-CN" i="1">
                                      <a:latin typeface="Cambria Math" panose="02040503050406030204" pitchFamily="18" charset="0"/>
                                      <a:ea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𝑿</m:t>
                                  </m:r>
                                </m:e>
                                <m:sub>
                                  <m:r>
                                    <a:rPr lang="en-US" altLang="zh-CN" i="1">
                                      <a:latin typeface="Cambria Math" panose="02040503050406030204" pitchFamily="18" charset="0"/>
                                      <a:ea typeface="Cambria Math" panose="02040503050406030204" pitchFamily="18" charset="0"/>
                                    </a:rPr>
                                    <m:t>𝑗</m:t>
                                  </m:r>
                                </m:sub>
                              </m:sSub>
                            </m:e>
                          </m:d>
                        </m:e>
                        <m:sup>
                          <m:r>
                            <a:rPr lang="en-US" altLang="zh-CN" b="0" i="1" smtClean="0">
                              <a:latin typeface="Cambria Math" panose="02040503050406030204" pitchFamily="18" charset="0"/>
                              <a:ea typeface="Cambria Math" panose="02040503050406030204" pitchFamily="18" charset="0"/>
                            </a:rPr>
                            <m:t>2</m:t>
                          </m:r>
                        </m:sup>
                      </m:sSup>
                    </m:oMath>
                  </m:oMathPara>
                </a14:m>
                <a:endParaRPr lang="en-US" altLang="zh-CN"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         </m:t>
                      </m:r>
                      <m:r>
                        <a:rPr lang="en-US" altLang="zh-CN" i="1" smtClean="0">
                          <a:latin typeface="Cambria Math" panose="02040503050406030204" pitchFamily="18" charset="0"/>
                          <a:ea typeface="Cambria Math" panose="02040503050406030204" pitchFamily="18" charset="0"/>
                        </a:rPr>
                        <m:t>=</m:t>
                      </m:r>
                      <m:nary>
                        <m:naryPr>
                          <m:chr m:val="∑"/>
                          <m:ctrlPr>
                            <a:rPr lang="en-US" altLang="zh-CN" i="1" smtClean="0">
                              <a:latin typeface="Cambria Math" panose="02040503050406030204" pitchFamily="18" charset="0"/>
                              <a:ea typeface="Cambria Math" panose="02040503050406030204" pitchFamily="18" charset="0"/>
                            </a:rPr>
                          </m:ctrlPr>
                        </m:naryPr>
                        <m:sub>
                          <m:r>
                            <m:rPr>
                              <m:brk m:alnAt="23"/>
                            </m:rPr>
                            <a:rPr lang="en-US" altLang="zh-CN" b="0" i="1" smtClean="0">
                              <a:latin typeface="Cambria Math" panose="02040503050406030204" pitchFamily="18" charset="0"/>
                              <a:ea typeface="Cambria Math" panose="02040503050406030204" pitchFamily="18" charset="0"/>
                            </a:rPr>
                            <m:t>𝑘</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sub>
                        <m:sup>
                          <m:r>
                            <a:rPr lang="en-US" altLang="zh-CN" i="1" smtClean="0">
                              <a:latin typeface="Cambria Math" panose="02040503050406030204" pitchFamily="18" charset="0"/>
                              <a:ea typeface="Cambria Math" panose="02040503050406030204" pitchFamily="18" charset="0"/>
                            </a:rPr>
                            <m:t>𝑛</m:t>
                          </m:r>
                        </m:sup>
                        <m:e>
                          <m:sSup>
                            <m:sSupPr>
                              <m:ctrlPr>
                                <a:rPr lang="en-US" altLang="zh-CN" i="1" smtClean="0">
                                  <a:latin typeface="Cambria Math" panose="02040503050406030204" pitchFamily="18" charset="0"/>
                                  <a:ea typeface="Cambria Math" panose="02040503050406030204" pitchFamily="18" charset="0"/>
                                </a:rPr>
                              </m:ctrlPr>
                            </m:sSupPr>
                            <m:e>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𝑖𝑘</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𝑗𝑘</m:t>
                                      </m:r>
                                    </m:sub>
                                  </m:sSub>
                                </m:e>
                              </m:d>
                            </m:e>
                            <m:sup>
                              <m:r>
                                <a:rPr lang="en-US" altLang="zh-CN" b="0" i="1" smtClean="0">
                                  <a:latin typeface="Cambria Math" panose="02040503050406030204" pitchFamily="18" charset="0"/>
                                  <a:ea typeface="Cambria Math" panose="02040503050406030204" pitchFamily="18" charset="0"/>
                                </a:rPr>
                                <m:t>2</m:t>
                              </m:r>
                            </m:sup>
                          </m:sSup>
                        </m:e>
                      </m:nary>
                    </m:oMath>
                  </m:oMathPara>
                </a14:m>
                <a:endParaRPr lang="en-US" altLang="zh-CN" dirty="0" smtClean="0"/>
              </a:p>
            </p:txBody>
          </p:sp>
        </mc:Choice>
        <mc:Fallback xmlns="">
          <p:sp>
            <p:nvSpPr>
              <p:cNvPr id="51" name="文本框 50"/>
              <p:cNvSpPr txBox="1">
                <a:spLocks noRot="1" noChangeAspect="1" noMove="1" noResize="1" noEditPoints="1" noAdjustHandles="1" noChangeArrowheads="1" noChangeShapeType="1" noTextEdit="1"/>
              </p:cNvSpPr>
              <p:nvPr/>
            </p:nvSpPr>
            <p:spPr>
              <a:xfrm>
                <a:off x="2251236" y="4581128"/>
                <a:ext cx="6425220" cy="1781450"/>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11666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431800" y="1313760"/>
                <a:ext cx="7884616" cy="1542923"/>
              </a:xfrm>
              <a:prstGeom prst="rect">
                <a:avLst/>
              </a:prstGeom>
              <a:noFill/>
            </p:spPr>
            <p:txBody>
              <a:bodyPr wrap="square" rtlCol="0">
                <a:spAutoFit/>
              </a:bodyPr>
              <a:lstStyle/>
              <a:p>
                <a:pPr marL="514350" indent="-514350">
                  <a:spcAft>
                    <a:spcPts val="600"/>
                  </a:spcAft>
                  <a:buFont typeface="+mj-lt"/>
                  <a:buAutoNum type="arabicPeriod"/>
                </a:pPr>
                <a:r>
                  <a:rPr lang="zh-CN" altLang="en-US" sz="2600" dirty="0" smtClean="0"/>
                  <a:t>计算训练集各类的样本均值</a:t>
                </a:r>
                <a14:m>
                  <m:oMath xmlns:m="http://schemas.openxmlformats.org/officeDocument/2006/math">
                    <m:sSub>
                      <m:sSubPr>
                        <m:ctrlPr>
                          <a:rPr lang="en-US" altLang="zh-CN" sz="2600" i="1" smtClean="0">
                            <a:latin typeface="Cambria Math" panose="02040503050406030204" pitchFamily="18" charset="0"/>
                          </a:rPr>
                        </m:ctrlPr>
                      </m:sSubPr>
                      <m:e>
                        <m:r>
                          <a:rPr lang="zh-CN" altLang="en-US" sz="2600" b="1" i="1" smtClean="0">
                            <a:latin typeface="Cambria Math" panose="02040503050406030204" pitchFamily="18" charset="0"/>
                          </a:rPr>
                          <m:t>𝝁</m:t>
                        </m:r>
                      </m:e>
                      <m:sub>
                        <m:r>
                          <a:rPr lang="en-US" altLang="zh-CN" sz="2600" b="0" i="1" smtClean="0">
                            <a:latin typeface="Cambria Math" panose="02040503050406030204" pitchFamily="18" charset="0"/>
                          </a:rPr>
                          <m:t>𝑗</m:t>
                        </m:r>
                      </m:sub>
                    </m:sSub>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𝑗</m:t>
                    </m:r>
                    <m:r>
                      <a:rPr lang="en-US" altLang="zh-CN" sz="2600" b="0" i="1" smtClean="0">
                        <a:latin typeface="Cambria Math" panose="02040503050406030204" pitchFamily="18" charset="0"/>
                        <a:ea typeface="Cambria Math" panose="02040503050406030204" pitchFamily="18" charset="0"/>
                      </a:rPr>
                      <m:t>=0,1,2,⋯9</m:t>
                    </m:r>
                  </m:oMath>
                </a14:m>
                <a:r>
                  <a:rPr lang="zh-CN" altLang="en-US" sz="2600" dirty="0" smtClean="0"/>
                  <a:t>；</a:t>
                </a:r>
                <a:endParaRPr lang="en-US" altLang="zh-CN" sz="2600" dirty="0" smtClean="0"/>
              </a:p>
              <a:p>
                <a:pPr marL="514350" indent="-514350">
                  <a:spcAft>
                    <a:spcPts val="600"/>
                  </a:spcAft>
                  <a:buFont typeface="+mj-lt"/>
                  <a:buAutoNum type="arabicPeriod"/>
                </a:pPr>
                <a:r>
                  <a:rPr lang="zh-CN" altLang="en-US" sz="2600" dirty="0" smtClean="0"/>
                  <a:t>计算测试集样本</a:t>
                </a:r>
                <a14:m>
                  <m:oMath xmlns:m="http://schemas.openxmlformats.org/officeDocument/2006/math">
                    <m:sSub>
                      <m:sSubPr>
                        <m:ctrlPr>
                          <a:rPr lang="en-US" altLang="zh-CN" sz="2600" i="1" smtClean="0">
                            <a:latin typeface="Cambria Math" panose="02040503050406030204" pitchFamily="18" charset="0"/>
                          </a:rPr>
                        </m:ctrlPr>
                      </m:sSubPr>
                      <m:e>
                        <m:r>
                          <a:rPr lang="en-US" altLang="zh-CN" sz="2600" b="1" i="1" smtClean="0">
                            <a:latin typeface="Cambria Math" panose="02040503050406030204" pitchFamily="18" charset="0"/>
                          </a:rPr>
                          <m:t>𝑿</m:t>
                        </m:r>
                      </m:e>
                      <m:sub>
                        <m:r>
                          <a:rPr lang="en-US" altLang="zh-CN" sz="2600" b="0" i="1" smtClean="0">
                            <a:latin typeface="Cambria Math" panose="02040503050406030204" pitchFamily="18" charset="0"/>
                          </a:rPr>
                          <m:t>𝑖</m:t>
                        </m:r>
                      </m:sub>
                    </m:sSub>
                  </m:oMath>
                </a14:m>
                <a:r>
                  <a:rPr lang="zh-CN" altLang="en-US" sz="2600" dirty="0" smtClean="0"/>
                  <a:t>到</a:t>
                </a:r>
                <a14:m>
                  <m:oMath xmlns:m="http://schemas.openxmlformats.org/officeDocument/2006/math">
                    <m:sSub>
                      <m:sSubPr>
                        <m:ctrlPr>
                          <a:rPr lang="en-US" altLang="zh-CN" sz="2600" i="1" smtClean="0">
                            <a:latin typeface="Cambria Math" panose="02040503050406030204" pitchFamily="18" charset="0"/>
                          </a:rPr>
                        </m:ctrlPr>
                      </m:sSubPr>
                      <m:e>
                        <m:r>
                          <a:rPr lang="zh-CN" altLang="en-US" sz="2600" b="1" i="1" smtClean="0">
                            <a:latin typeface="Cambria Math" panose="02040503050406030204" pitchFamily="18" charset="0"/>
                          </a:rPr>
                          <m:t>𝝁</m:t>
                        </m:r>
                      </m:e>
                      <m:sub>
                        <m:r>
                          <a:rPr lang="en-US" altLang="zh-CN" sz="2600" b="0" i="1" smtClean="0">
                            <a:latin typeface="Cambria Math" panose="02040503050406030204" pitchFamily="18" charset="0"/>
                          </a:rPr>
                          <m:t>𝑗</m:t>
                        </m:r>
                      </m:sub>
                    </m:sSub>
                  </m:oMath>
                </a14:m>
                <a:r>
                  <a:rPr lang="zh-CN" altLang="en-US" sz="2600" dirty="0" smtClean="0"/>
                  <a:t>的欧式距离</a:t>
                </a:r>
                <a14:m>
                  <m:oMath xmlns:m="http://schemas.openxmlformats.org/officeDocument/2006/math">
                    <m:sSub>
                      <m:sSubPr>
                        <m:ctrlPr>
                          <a:rPr lang="en-US" altLang="zh-CN" sz="2600" i="1" smtClean="0">
                            <a:latin typeface="Cambria Math" panose="02040503050406030204" pitchFamily="18" charset="0"/>
                          </a:rPr>
                        </m:ctrlPr>
                      </m:sSubPr>
                      <m:e>
                        <m:r>
                          <a:rPr lang="en-US" altLang="zh-CN" sz="2600" b="0" i="1" smtClean="0">
                            <a:latin typeface="Cambria Math" panose="02040503050406030204" pitchFamily="18" charset="0"/>
                          </a:rPr>
                          <m:t>𝐷</m:t>
                        </m:r>
                      </m:e>
                      <m:sub>
                        <m:r>
                          <a:rPr lang="en-US" altLang="zh-CN" sz="2600" b="0" i="1" smtClean="0">
                            <a:latin typeface="Cambria Math" panose="02040503050406030204" pitchFamily="18" charset="0"/>
                          </a:rPr>
                          <m:t>𝑖𝑗</m:t>
                        </m:r>
                      </m:sub>
                    </m:sSub>
                  </m:oMath>
                </a14:m>
                <a:r>
                  <a:rPr lang="zh-CN" altLang="en-US" sz="2600" dirty="0" smtClean="0"/>
                  <a:t>；</a:t>
                </a:r>
                <a:endParaRPr lang="en-US" altLang="zh-CN" sz="2600" dirty="0" smtClean="0"/>
              </a:p>
              <a:p>
                <a:pPr marL="514350" indent="-514350">
                  <a:spcAft>
                    <a:spcPts val="600"/>
                  </a:spcAft>
                  <a:buFont typeface="+mj-lt"/>
                  <a:buAutoNum type="arabicPeriod"/>
                </a:pPr>
                <a:r>
                  <a:rPr lang="zh-CN" altLang="en-US" sz="2600" dirty="0" smtClean="0"/>
                  <a:t>最小的</a:t>
                </a:r>
                <a14:m>
                  <m:oMath xmlns:m="http://schemas.openxmlformats.org/officeDocument/2006/math">
                    <m:sSub>
                      <m:sSubPr>
                        <m:ctrlPr>
                          <a:rPr lang="en-US" altLang="zh-CN" sz="2600" i="1">
                            <a:latin typeface="Cambria Math" panose="02040503050406030204" pitchFamily="18" charset="0"/>
                          </a:rPr>
                        </m:ctrlPr>
                      </m:sSubPr>
                      <m:e>
                        <m:r>
                          <a:rPr lang="en-US" altLang="zh-CN" sz="2600" i="1">
                            <a:latin typeface="Cambria Math" panose="02040503050406030204" pitchFamily="18" charset="0"/>
                          </a:rPr>
                          <m:t>𝐷</m:t>
                        </m:r>
                      </m:e>
                      <m:sub>
                        <m:r>
                          <a:rPr lang="en-US" altLang="zh-CN" sz="2600" i="1">
                            <a:latin typeface="Cambria Math" panose="02040503050406030204" pitchFamily="18" charset="0"/>
                          </a:rPr>
                          <m:t>𝑖𝑗</m:t>
                        </m:r>
                      </m:sub>
                    </m:sSub>
                  </m:oMath>
                </a14:m>
                <a:r>
                  <a:rPr lang="zh-CN" altLang="en-US" sz="2600" dirty="0" smtClean="0"/>
                  <a:t>对应的类别</a:t>
                </a:r>
                <a14:m>
                  <m:oMath xmlns:m="http://schemas.openxmlformats.org/officeDocument/2006/math">
                    <m:r>
                      <a:rPr lang="en-US" altLang="zh-CN" sz="2600" b="0" i="1" smtClean="0">
                        <a:latin typeface="Cambria Math" panose="02040503050406030204" pitchFamily="18" charset="0"/>
                      </a:rPr>
                      <m:t>𝑗</m:t>
                    </m:r>
                  </m:oMath>
                </a14:m>
                <a:r>
                  <a:rPr lang="zh-CN" altLang="en-US" sz="2600" dirty="0" smtClean="0"/>
                  <a:t>即为</a:t>
                </a:r>
                <a:r>
                  <a:rPr lang="zh-CN" altLang="en-US" sz="2600" dirty="0"/>
                  <a:t>样本</a:t>
                </a:r>
                <a14:m>
                  <m:oMath xmlns:m="http://schemas.openxmlformats.org/officeDocument/2006/math">
                    <m:sSub>
                      <m:sSubPr>
                        <m:ctrlPr>
                          <a:rPr lang="en-US" altLang="zh-CN" sz="2600" i="1">
                            <a:latin typeface="Cambria Math" panose="02040503050406030204" pitchFamily="18" charset="0"/>
                          </a:rPr>
                        </m:ctrlPr>
                      </m:sSubPr>
                      <m:e>
                        <m:r>
                          <a:rPr lang="en-US" altLang="zh-CN" sz="2600" b="1" i="1">
                            <a:latin typeface="Cambria Math" panose="02040503050406030204" pitchFamily="18" charset="0"/>
                          </a:rPr>
                          <m:t>𝑿</m:t>
                        </m:r>
                      </m:e>
                      <m:sub>
                        <m:r>
                          <a:rPr lang="en-US" altLang="zh-CN" sz="2600" i="1">
                            <a:latin typeface="Cambria Math" panose="02040503050406030204" pitchFamily="18" charset="0"/>
                          </a:rPr>
                          <m:t>𝑖</m:t>
                        </m:r>
                      </m:sub>
                    </m:sSub>
                  </m:oMath>
                </a14:m>
                <a:r>
                  <a:rPr lang="zh-CN" altLang="en-US" sz="2600" dirty="0" smtClean="0"/>
                  <a:t>所属类别。</a:t>
                </a:r>
                <a:endParaRPr lang="en-US" altLang="zh-CN" sz="2600" dirty="0" smtClean="0"/>
              </a:p>
            </p:txBody>
          </p:sp>
        </mc:Choice>
        <mc:Fallback xmlns="">
          <p:sp>
            <p:nvSpPr>
              <p:cNvPr id="2" name="文本框 1"/>
              <p:cNvSpPr txBox="1">
                <a:spLocks noRot="1" noChangeAspect="1" noMove="1" noResize="1" noEditPoints="1" noAdjustHandles="1" noChangeArrowheads="1" noChangeShapeType="1" noTextEdit="1"/>
              </p:cNvSpPr>
              <p:nvPr/>
            </p:nvSpPr>
            <p:spPr>
              <a:xfrm>
                <a:off x="431800" y="1313760"/>
                <a:ext cx="7884616" cy="1542923"/>
              </a:xfrm>
              <a:prstGeom prst="rect">
                <a:avLst/>
              </a:prstGeom>
              <a:blipFill>
                <a:blip r:embed="rId2"/>
                <a:stretch>
                  <a:fillRect l="-1237" t="-4743" b="-5929"/>
                </a:stretch>
              </a:blipFill>
            </p:spPr>
            <p:txBody>
              <a:bodyPr/>
              <a:lstStyle/>
              <a:p>
                <a:r>
                  <a:rPr lang="zh-CN" altLang="en-US">
                    <a:noFill/>
                  </a:rPr>
                  <a:t> </a:t>
                </a:r>
              </a:p>
            </p:txBody>
          </p:sp>
        </mc:Fallback>
      </mc:AlternateContent>
      <p:sp>
        <p:nvSpPr>
          <p:cNvPr id="3" name="文本框 5"/>
          <p:cNvSpPr txBox="1">
            <a:spLocks noChangeArrowheads="1"/>
          </p:cNvSpPr>
          <p:nvPr/>
        </p:nvSpPr>
        <p:spPr bwMode="auto">
          <a:xfrm>
            <a:off x="431800" y="367254"/>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r>
              <a:rPr lang="zh-CN" altLang="en-US" dirty="0" smtClean="0"/>
              <a:t>计算方法：</a:t>
            </a:r>
            <a:endParaRPr lang="zh-CN" altLang="en-US" dirty="0"/>
          </a:p>
        </p:txBody>
      </p:sp>
    </p:spTree>
    <p:extLst>
      <p:ext uri="{BB962C8B-B14F-4D97-AF65-F5344CB8AC3E}">
        <p14:creationId xmlns:p14="http://schemas.microsoft.com/office/powerpoint/2010/main" val="8510218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1800" y="1313760"/>
            <a:ext cx="8172648" cy="1446550"/>
          </a:xfrm>
          <a:prstGeom prst="rect">
            <a:avLst/>
          </a:prstGeom>
          <a:noFill/>
        </p:spPr>
        <p:txBody>
          <a:bodyPr wrap="square" rtlCol="0">
            <a:spAutoFit/>
          </a:bodyPr>
          <a:lstStyle/>
          <a:p>
            <a:pPr marL="457200" indent="-457200">
              <a:spcAft>
                <a:spcPts val="600"/>
              </a:spcAft>
              <a:buFont typeface="Arial" panose="020B0604020202020204" pitchFamily="34" charset="0"/>
              <a:buChar char="•"/>
            </a:pPr>
            <a:r>
              <a:rPr lang="zh-CN" altLang="en-US" sz="2600" dirty="0" smtClean="0"/>
              <a:t>编写基于类中心距离的手写数字识别程序，要求：</a:t>
            </a:r>
            <a:endParaRPr lang="en-US" altLang="zh-CN" sz="2600" dirty="0" smtClean="0"/>
          </a:p>
          <a:p>
            <a:pPr marL="514350" indent="-514350">
              <a:spcAft>
                <a:spcPts val="600"/>
              </a:spcAft>
              <a:buFont typeface="+mj-lt"/>
              <a:buAutoNum type="arabicPeriod"/>
            </a:pPr>
            <a:r>
              <a:rPr lang="zh-CN" altLang="en-US" sz="2600" dirty="0" smtClean="0"/>
              <a:t>计算识别算法的准确率；</a:t>
            </a:r>
            <a:endParaRPr lang="en-US" altLang="zh-CN" sz="2600" dirty="0" smtClean="0"/>
          </a:p>
          <a:p>
            <a:pPr marL="514350" indent="-514350">
              <a:spcAft>
                <a:spcPts val="600"/>
              </a:spcAft>
              <a:buFont typeface="+mj-lt"/>
              <a:buAutoNum type="arabicPeriod"/>
            </a:pPr>
            <a:r>
              <a:rPr lang="zh-CN" altLang="en-US" sz="2600" dirty="0" smtClean="0"/>
              <a:t>记录算法执行时间；</a:t>
            </a:r>
            <a:endParaRPr lang="en-US" altLang="zh-CN" sz="2600" dirty="0" smtClean="0"/>
          </a:p>
        </p:txBody>
      </p:sp>
      <p:sp>
        <p:nvSpPr>
          <p:cNvPr id="3" name="文本框 2"/>
          <p:cNvSpPr txBox="1"/>
          <p:nvPr/>
        </p:nvSpPr>
        <p:spPr>
          <a:xfrm>
            <a:off x="431800" y="3183596"/>
            <a:ext cx="5256584" cy="892552"/>
          </a:xfrm>
          <a:prstGeom prst="rect">
            <a:avLst/>
          </a:prstGeom>
          <a:noFill/>
        </p:spPr>
        <p:txBody>
          <a:bodyPr wrap="square" rtlCol="0">
            <a:spAutoFit/>
          </a:bodyPr>
          <a:lstStyle/>
          <a:p>
            <a:pPr marL="457200" indent="-457200">
              <a:buFont typeface="Arial" panose="020B0604020202020204" pitchFamily="34" charset="0"/>
              <a:buChar char="•"/>
            </a:pPr>
            <a:r>
              <a:rPr lang="zh-CN" altLang="en-US" sz="2600" dirty="0" smtClean="0"/>
              <a:t>可能用到的</a:t>
            </a:r>
            <a:r>
              <a:rPr lang="en-US" altLang="zh-CN" sz="2600" dirty="0" err="1" smtClean="0"/>
              <a:t>matlab</a:t>
            </a:r>
            <a:r>
              <a:rPr lang="zh-CN" altLang="en-US" sz="2600" dirty="0" smtClean="0"/>
              <a:t>函数：</a:t>
            </a:r>
            <a:endParaRPr lang="en-US" altLang="zh-CN" sz="2600" dirty="0" smtClean="0"/>
          </a:p>
          <a:p>
            <a:r>
              <a:rPr lang="en-US" altLang="zh-CN" sz="2600" dirty="0" smtClean="0"/>
              <a:t>      reshape, norm, min, tic, toc…</a:t>
            </a:r>
          </a:p>
        </p:txBody>
      </p:sp>
      <p:sp>
        <p:nvSpPr>
          <p:cNvPr id="4" name="文本框 5"/>
          <p:cNvSpPr txBox="1">
            <a:spLocks noChangeArrowheads="1"/>
          </p:cNvSpPr>
          <p:nvPr/>
        </p:nvSpPr>
        <p:spPr bwMode="auto">
          <a:xfrm>
            <a:off x="431800" y="367254"/>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r>
              <a:rPr lang="zh-CN" altLang="en-US" dirty="0" smtClean="0"/>
              <a:t>实验二：</a:t>
            </a:r>
            <a:endParaRPr lang="zh-CN" altLang="en-US" dirty="0"/>
          </a:p>
        </p:txBody>
      </p:sp>
    </p:spTree>
    <p:extLst>
      <p:ext uri="{BB962C8B-B14F-4D97-AF65-F5344CB8AC3E}">
        <p14:creationId xmlns:p14="http://schemas.microsoft.com/office/powerpoint/2010/main" val="3728004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Times New Roman" panose="02020603050405020304" pitchFamily="18" charset="0"/>
              </a:rPr>
              <a:t>三、基于类中心马氏距离的手写</a:t>
            </a:r>
            <a:r>
              <a:rPr lang="en-US" altLang="zh-CN" dirty="0" smtClean="0">
                <a:latin typeface="Times New Roman" panose="02020603050405020304" pitchFamily="18" charset="0"/>
              </a:rPr>
              <a:t/>
            </a:r>
            <a:br>
              <a:rPr lang="en-US" altLang="zh-CN" dirty="0" smtClean="0">
                <a:latin typeface="Times New Roman" panose="02020603050405020304" pitchFamily="18" charset="0"/>
              </a:rPr>
            </a:br>
            <a:r>
              <a:rPr lang="zh-CN" altLang="en-US" dirty="0" smtClean="0">
                <a:latin typeface="Times New Roman" panose="02020603050405020304" pitchFamily="18" charset="0"/>
              </a:rPr>
              <a:t>数字</a:t>
            </a:r>
            <a:r>
              <a:rPr lang="zh-CN" altLang="en-US" dirty="0">
                <a:latin typeface="Times New Roman" panose="02020603050405020304" pitchFamily="18" charset="0"/>
              </a:rPr>
              <a:t>识别</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77351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a:spLocks noChangeArrowheads="1"/>
          </p:cNvSpPr>
          <p:nvPr/>
        </p:nvSpPr>
        <p:spPr bwMode="auto">
          <a:xfrm>
            <a:off x="431800" y="367254"/>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r>
              <a:rPr lang="zh-CN" altLang="en-US" dirty="0" smtClean="0"/>
              <a:t>马氏距离：</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1862338" y="1124744"/>
                <a:ext cx="4389279" cy="5616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600" b="0" i="1" smtClean="0">
                              <a:latin typeface="Cambria Math" panose="02040503050406030204" pitchFamily="18" charset="0"/>
                            </a:rPr>
                          </m:ctrlPr>
                        </m:sSubSupPr>
                        <m:e>
                          <m:r>
                            <a:rPr lang="en-US" altLang="zh-CN" sz="2600" b="0" i="1" smtClean="0">
                              <a:latin typeface="Cambria Math" panose="02040503050406030204" pitchFamily="18" charset="0"/>
                            </a:rPr>
                            <m:t>𝐷</m:t>
                          </m:r>
                        </m:e>
                        <m:sub>
                          <m:r>
                            <a:rPr lang="en-US" altLang="zh-CN" sz="2600" b="0" i="1" smtClean="0">
                              <a:latin typeface="Cambria Math" panose="02040503050406030204" pitchFamily="18" charset="0"/>
                            </a:rPr>
                            <m:t>𝑖𝑗</m:t>
                          </m:r>
                        </m:sub>
                        <m:sup>
                          <m:r>
                            <a:rPr lang="en-US" altLang="zh-CN" sz="2600" b="0" i="1" smtClean="0">
                              <a:latin typeface="Cambria Math" panose="02040503050406030204" pitchFamily="18" charset="0"/>
                            </a:rPr>
                            <m:t>2</m:t>
                          </m:r>
                        </m:sup>
                      </m:sSubSup>
                      <m:r>
                        <a:rPr lang="en-US" altLang="zh-CN" sz="2600" b="0" i="1" smtClean="0">
                          <a:latin typeface="Cambria Math" panose="02040503050406030204" pitchFamily="18" charset="0"/>
                          <a:ea typeface="Cambria Math" panose="02040503050406030204" pitchFamily="18" charset="0"/>
                        </a:rPr>
                        <m:t>=</m:t>
                      </m:r>
                      <m:sSup>
                        <m:sSupPr>
                          <m:ctrlPr>
                            <a:rPr lang="en-US" altLang="zh-CN" sz="2600" b="0" i="1" smtClean="0">
                              <a:latin typeface="Cambria Math" panose="02040503050406030204" pitchFamily="18" charset="0"/>
                              <a:ea typeface="Cambria Math" panose="02040503050406030204" pitchFamily="18" charset="0"/>
                            </a:rPr>
                          </m:ctrlPr>
                        </m:sSupPr>
                        <m:e>
                          <m:d>
                            <m:dPr>
                              <m:ctrlPr>
                                <a:rPr lang="en-US" altLang="zh-CN" sz="2600" i="1">
                                  <a:latin typeface="Cambria Math" panose="02040503050406030204" pitchFamily="18" charset="0"/>
                                  <a:ea typeface="Cambria Math" panose="02040503050406030204" pitchFamily="18" charset="0"/>
                                </a:rPr>
                              </m:ctrlPr>
                            </m:dPr>
                            <m:e>
                              <m:sSub>
                                <m:sSubPr>
                                  <m:ctrlPr>
                                    <a:rPr lang="en-US" altLang="zh-CN" sz="2600" i="1">
                                      <a:latin typeface="Cambria Math" panose="02040503050406030204" pitchFamily="18" charset="0"/>
                                      <a:ea typeface="Cambria Math" panose="02040503050406030204" pitchFamily="18" charset="0"/>
                                    </a:rPr>
                                  </m:ctrlPr>
                                </m:sSubPr>
                                <m:e>
                                  <m:r>
                                    <a:rPr lang="en-US" altLang="zh-CN" sz="2600" b="1" i="1">
                                      <a:latin typeface="Cambria Math" panose="02040503050406030204" pitchFamily="18" charset="0"/>
                                      <a:ea typeface="Cambria Math" panose="02040503050406030204" pitchFamily="18" charset="0"/>
                                    </a:rPr>
                                    <m:t>𝑿</m:t>
                                  </m:r>
                                </m:e>
                                <m:sub>
                                  <m:r>
                                    <a:rPr lang="en-US" altLang="zh-CN" sz="2600" i="1">
                                      <a:latin typeface="Cambria Math" panose="02040503050406030204" pitchFamily="18" charset="0"/>
                                      <a:ea typeface="Cambria Math" panose="02040503050406030204" pitchFamily="18" charset="0"/>
                                    </a:rPr>
                                    <m:t>𝑖</m:t>
                                  </m:r>
                                </m:sub>
                              </m:sSub>
                              <m:r>
                                <a:rPr lang="en-US" altLang="zh-CN" sz="2600" i="1">
                                  <a:latin typeface="Cambria Math" panose="02040503050406030204" pitchFamily="18" charset="0"/>
                                  <a:ea typeface="Cambria Math" panose="02040503050406030204" pitchFamily="18" charset="0"/>
                                </a:rPr>
                                <m:t>−</m:t>
                              </m:r>
                              <m:sSub>
                                <m:sSubPr>
                                  <m:ctrlPr>
                                    <a:rPr lang="en-US" altLang="zh-CN" sz="2600" i="1">
                                      <a:latin typeface="Cambria Math" panose="02040503050406030204" pitchFamily="18" charset="0"/>
                                      <a:ea typeface="Cambria Math" panose="02040503050406030204" pitchFamily="18" charset="0"/>
                                    </a:rPr>
                                  </m:ctrlPr>
                                </m:sSubPr>
                                <m:e>
                                  <m:r>
                                    <a:rPr lang="en-US" altLang="zh-CN" sz="2600" b="1" i="1">
                                      <a:latin typeface="Cambria Math" panose="02040503050406030204" pitchFamily="18" charset="0"/>
                                      <a:ea typeface="Cambria Math" panose="02040503050406030204" pitchFamily="18" charset="0"/>
                                    </a:rPr>
                                    <m:t>𝑿</m:t>
                                  </m:r>
                                </m:e>
                                <m:sub>
                                  <m:r>
                                    <a:rPr lang="en-US" altLang="zh-CN" sz="2600" i="1">
                                      <a:latin typeface="Cambria Math" panose="02040503050406030204" pitchFamily="18" charset="0"/>
                                      <a:ea typeface="Cambria Math" panose="02040503050406030204" pitchFamily="18" charset="0"/>
                                    </a:rPr>
                                    <m:t>𝑗</m:t>
                                  </m:r>
                                </m:sub>
                              </m:sSub>
                            </m:e>
                          </m:d>
                        </m:e>
                        <m:sup>
                          <m:r>
                            <m:rPr>
                              <m:sty m:val="p"/>
                            </m:rPr>
                            <a:rPr lang="en-US" altLang="zh-CN" sz="2600" b="0" i="0" smtClean="0">
                              <a:latin typeface="Cambria Math" panose="02040503050406030204" pitchFamily="18" charset="0"/>
                              <a:ea typeface="Cambria Math" panose="02040503050406030204" pitchFamily="18" charset="0"/>
                            </a:rPr>
                            <m:t>T</m:t>
                          </m:r>
                        </m:sup>
                      </m:sSup>
                      <m:sSup>
                        <m:sSupPr>
                          <m:ctrlPr>
                            <a:rPr lang="en-US" altLang="zh-CN" sz="2600" b="0" i="1" smtClean="0">
                              <a:latin typeface="Cambria Math" panose="02040503050406030204" pitchFamily="18" charset="0"/>
                              <a:ea typeface="Cambria Math" panose="02040503050406030204" pitchFamily="18" charset="0"/>
                            </a:rPr>
                          </m:ctrlPr>
                        </m:sSupPr>
                        <m:e>
                          <m:r>
                            <a:rPr lang="en-US" altLang="zh-CN" sz="2600" b="0" i="1" smtClean="0">
                              <a:latin typeface="Cambria Math" panose="02040503050406030204" pitchFamily="18" charset="0"/>
                              <a:ea typeface="Cambria Math" panose="02040503050406030204" pitchFamily="18" charset="0"/>
                            </a:rPr>
                            <m:t>𝑆</m:t>
                          </m:r>
                        </m:e>
                        <m:sup>
                          <m:r>
                            <a:rPr lang="en-US" altLang="zh-CN" sz="2600" b="0" i="1" smtClean="0">
                              <a:latin typeface="Cambria Math" panose="02040503050406030204" pitchFamily="18" charset="0"/>
                              <a:ea typeface="Cambria Math" panose="02040503050406030204" pitchFamily="18" charset="0"/>
                            </a:rPr>
                            <m:t>−1</m:t>
                          </m:r>
                        </m:sup>
                      </m:sSup>
                      <m:d>
                        <m:dPr>
                          <m:ctrlPr>
                            <a:rPr lang="en-US" altLang="zh-CN" sz="2600" i="1">
                              <a:latin typeface="Cambria Math" panose="02040503050406030204" pitchFamily="18" charset="0"/>
                              <a:ea typeface="Cambria Math" panose="02040503050406030204" pitchFamily="18" charset="0"/>
                            </a:rPr>
                          </m:ctrlPr>
                        </m:dPr>
                        <m:e>
                          <m:sSub>
                            <m:sSubPr>
                              <m:ctrlPr>
                                <a:rPr lang="en-US" altLang="zh-CN" sz="2600" i="1">
                                  <a:latin typeface="Cambria Math" panose="02040503050406030204" pitchFamily="18" charset="0"/>
                                  <a:ea typeface="Cambria Math" panose="02040503050406030204" pitchFamily="18" charset="0"/>
                                </a:rPr>
                              </m:ctrlPr>
                            </m:sSubPr>
                            <m:e>
                              <m:r>
                                <a:rPr lang="en-US" altLang="zh-CN" sz="2600" b="1" i="1">
                                  <a:latin typeface="Cambria Math" panose="02040503050406030204" pitchFamily="18" charset="0"/>
                                  <a:ea typeface="Cambria Math" panose="02040503050406030204" pitchFamily="18" charset="0"/>
                                </a:rPr>
                                <m:t>𝑿</m:t>
                              </m:r>
                            </m:e>
                            <m:sub>
                              <m:r>
                                <a:rPr lang="en-US" altLang="zh-CN" sz="2600" i="1">
                                  <a:latin typeface="Cambria Math" panose="02040503050406030204" pitchFamily="18" charset="0"/>
                                  <a:ea typeface="Cambria Math" panose="02040503050406030204" pitchFamily="18" charset="0"/>
                                </a:rPr>
                                <m:t>𝑖</m:t>
                              </m:r>
                            </m:sub>
                          </m:sSub>
                          <m:r>
                            <a:rPr lang="en-US" altLang="zh-CN" sz="2600" i="1">
                              <a:latin typeface="Cambria Math" panose="02040503050406030204" pitchFamily="18" charset="0"/>
                              <a:ea typeface="Cambria Math" panose="02040503050406030204" pitchFamily="18" charset="0"/>
                            </a:rPr>
                            <m:t>−</m:t>
                          </m:r>
                          <m:sSub>
                            <m:sSubPr>
                              <m:ctrlPr>
                                <a:rPr lang="en-US" altLang="zh-CN" sz="2600" i="1">
                                  <a:latin typeface="Cambria Math" panose="02040503050406030204" pitchFamily="18" charset="0"/>
                                  <a:ea typeface="Cambria Math" panose="02040503050406030204" pitchFamily="18" charset="0"/>
                                </a:rPr>
                              </m:ctrlPr>
                            </m:sSubPr>
                            <m:e>
                              <m:r>
                                <a:rPr lang="en-US" altLang="zh-CN" sz="2600" b="1" i="1">
                                  <a:latin typeface="Cambria Math" panose="02040503050406030204" pitchFamily="18" charset="0"/>
                                  <a:ea typeface="Cambria Math" panose="02040503050406030204" pitchFamily="18" charset="0"/>
                                </a:rPr>
                                <m:t>𝑿</m:t>
                              </m:r>
                            </m:e>
                            <m:sub>
                              <m:r>
                                <a:rPr lang="en-US" altLang="zh-CN" sz="2600" i="1">
                                  <a:latin typeface="Cambria Math" panose="02040503050406030204" pitchFamily="18" charset="0"/>
                                  <a:ea typeface="Cambria Math" panose="02040503050406030204" pitchFamily="18" charset="0"/>
                                </a:rPr>
                                <m:t>𝑗</m:t>
                              </m:r>
                            </m:sub>
                          </m:sSub>
                        </m:e>
                      </m:d>
                    </m:oMath>
                  </m:oMathPara>
                </a14:m>
                <a:endParaRPr lang="zh-CN" altLang="en-US" sz="2600" dirty="0"/>
              </a:p>
            </p:txBody>
          </p:sp>
        </mc:Choice>
        <mc:Fallback xmlns="">
          <p:sp>
            <p:nvSpPr>
              <p:cNvPr id="4" name="文本框 3"/>
              <p:cNvSpPr txBox="1">
                <a:spLocks noRot="1" noChangeAspect="1" noMove="1" noResize="1" noEditPoints="1" noAdjustHandles="1" noChangeArrowheads="1" noChangeShapeType="1" noTextEdit="1"/>
              </p:cNvSpPr>
              <p:nvPr/>
            </p:nvSpPr>
            <p:spPr>
              <a:xfrm>
                <a:off x="1862338" y="1124744"/>
                <a:ext cx="4389279" cy="56162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713259" y="2102216"/>
                <a:ext cx="4687437" cy="11250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600" b="0" i="1" smtClean="0">
                          <a:latin typeface="Cambria Math" panose="02040503050406030204" pitchFamily="18" charset="0"/>
                        </a:rPr>
                        <m:t>𝑆</m:t>
                      </m:r>
                      <m:r>
                        <a:rPr lang="en-US" altLang="zh-CN" sz="2600" b="0" i="1" smtClean="0">
                          <a:latin typeface="Cambria Math" panose="02040503050406030204" pitchFamily="18" charset="0"/>
                        </a:rPr>
                        <m:t>=</m:t>
                      </m:r>
                      <m:f>
                        <m:fPr>
                          <m:ctrlPr>
                            <a:rPr lang="en-US" altLang="zh-CN" sz="2600" b="0" i="1" smtClean="0">
                              <a:latin typeface="Cambria Math" panose="02040503050406030204" pitchFamily="18" charset="0"/>
                            </a:rPr>
                          </m:ctrlPr>
                        </m:fPr>
                        <m:num>
                          <m:r>
                            <a:rPr lang="en-US" altLang="zh-CN" sz="2600" b="0" i="1" smtClean="0">
                              <a:latin typeface="Cambria Math" panose="02040503050406030204" pitchFamily="18" charset="0"/>
                            </a:rPr>
                            <m:t>1</m:t>
                          </m:r>
                        </m:num>
                        <m:den>
                          <m:r>
                            <a:rPr lang="en-US" altLang="zh-CN" sz="2600" b="0" i="1" smtClean="0">
                              <a:latin typeface="Cambria Math" panose="02040503050406030204" pitchFamily="18" charset="0"/>
                            </a:rPr>
                            <m:t>𝑁</m:t>
                          </m:r>
                          <m:r>
                            <a:rPr lang="en-US" altLang="zh-CN" sz="2600" b="0" i="1" smtClean="0">
                              <a:latin typeface="Cambria Math" panose="02040503050406030204" pitchFamily="18" charset="0"/>
                            </a:rPr>
                            <m:t>−1</m:t>
                          </m:r>
                        </m:den>
                      </m:f>
                      <m:nary>
                        <m:naryPr>
                          <m:chr m:val="∑"/>
                          <m:ctrlPr>
                            <a:rPr lang="en-US" altLang="zh-CN" sz="2600" b="0" i="1" smtClean="0">
                              <a:latin typeface="Cambria Math" panose="02040503050406030204" pitchFamily="18" charset="0"/>
                            </a:rPr>
                          </m:ctrlPr>
                        </m:naryPr>
                        <m:sub>
                          <m:r>
                            <m:rPr>
                              <m:brk m:alnAt="23"/>
                            </m:rPr>
                            <a:rPr lang="en-US" altLang="zh-CN" sz="2600" b="0" i="1" smtClean="0">
                              <a:latin typeface="Cambria Math" panose="02040503050406030204" pitchFamily="18" charset="0"/>
                            </a:rPr>
                            <m:t>𝑖</m:t>
                          </m:r>
                          <m:r>
                            <a:rPr lang="en-US" altLang="zh-CN" sz="2600" b="0" i="1" smtClean="0">
                              <a:latin typeface="Cambria Math" panose="02040503050406030204" pitchFamily="18" charset="0"/>
                            </a:rPr>
                            <m:t>=1</m:t>
                          </m:r>
                        </m:sub>
                        <m:sup>
                          <m:r>
                            <a:rPr lang="en-US" altLang="zh-CN" sz="2600" b="0" i="1" smtClean="0">
                              <a:latin typeface="Cambria Math" panose="02040503050406030204" pitchFamily="18" charset="0"/>
                            </a:rPr>
                            <m:t>𝑁</m:t>
                          </m:r>
                        </m:sup>
                        <m:e>
                          <m:d>
                            <m:dPr>
                              <m:ctrlPr>
                                <a:rPr lang="en-US" altLang="zh-CN" sz="2600" i="1">
                                  <a:latin typeface="Cambria Math" panose="02040503050406030204" pitchFamily="18" charset="0"/>
                                  <a:ea typeface="Cambria Math" panose="02040503050406030204" pitchFamily="18" charset="0"/>
                                </a:rPr>
                              </m:ctrlPr>
                            </m:dPr>
                            <m:e>
                              <m:sSub>
                                <m:sSubPr>
                                  <m:ctrlPr>
                                    <a:rPr lang="en-US" altLang="zh-CN" sz="2600" i="1">
                                      <a:latin typeface="Cambria Math" panose="02040503050406030204" pitchFamily="18" charset="0"/>
                                      <a:ea typeface="Cambria Math" panose="02040503050406030204" pitchFamily="18" charset="0"/>
                                    </a:rPr>
                                  </m:ctrlPr>
                                </m:sSubPr>
                                <m:e>
                                  <m:r>
                                    <a:rPr lang="en-US" altLang="zh-CN" sz="2600" b="1" i="1">
                                      <a:latin typeface="Cambria Math" panose="02040503050406030204" pitchFamily="18" charset="0"/>
                                      <a:ea typeface="Cambria Math" panose="02040503050406030204" pitchFamily="18" charset="0"/>
                                    </a:rPr>
                                    <m:t>𝑿</m:t>
                                  </m:r>
                                </m:e>
                                <m:sub>
                                  <m:r>
                                    <a:rPr lang="en-US" altLang="zh-CN" sz="2600" i="1">
                                      <a:latin typeface="Cambria Math" panose="02040503050406030204" pitchFamily="18" charset="0"/>
                                      <a:ea typeface="Cambria Math" panose="02040503050406030204" pitchFamily="18" charset="0"/>
                                    </a:rPr>
                                    <m:t>𝑖</m:t>
                                  </m:r>
                                </m:sub>
                              </m:sSub>
                              <m:r>
                                <a:rPr lang="en-US" altLang="zh-CN" sz="2600" i="1">
                                  <a:latin typeface="Cambria Math" panose="02040503050406030204" pitchFamily="18" charset="0"/>
                                  <a:ea typeface="Cambria Math" panose="02040503050406030204" pitchFamily="18" charset="0"/>
                                </a:rPr>
                                <m:t>−</m:t>
                              </m:r>
                              <m:acc>
                                <m:accPr>
                                  <m:chr m:val="̅"/>
                                  <m:ctrlPr>
                                    <a:rPr lang="en-US" altLang="zh-CN" sz="2600" b="0" i="1" smtClean="0">
                                      <a:latin typeface="Cambria Math" panose="02040503050406030204" pitchFamily="18" charset="0"/>
                                      <a:ea typeface="Cambria Math" panose="02040503050406030204" pitchFamily="18" charset="0"/>
                                    </a:rPr>
                                  </m:ctrlPr>
                                </m:accPr>
                                <m:e>
                                  <m:r>
                                    <a:rPr lang="en-US" altLang="zh-CN" sz="2600" b="1" i="1" smtClean="0">
                                      <a:latin typeface="Cambria Math" panose="02040503050406030204" pitchFamily="18" charset="0"/>
                                      <a:ea typeface="Cambria Math" panose="02040503050406030204" pitchFamily="18" charset="0"/>
                                    </a:rPr>
                                    <m:t>𝑿</m:t>
                                  </m:r>
                                </m:e>
                              </m:acc>
                            </m:e>
                          </m:d>
                          <m:sSup>
                            <m:sSupPr>
                              <m:ctrlPr>
                                <a:rPr lang="en-US" altLang="zh-CN" sz="2600" i="1" smtClean="0">
                                  <a:latin typeface="Cambria Math" panose="02040503050406030204" pitchFamily="18" charset="0"/>
                                  <a:ea typeface="Cambria Math" panose="02040503050406030204" pitchFamily="18" charset="0"/>
                                </a:rPr>
                              </m:ctrlPr>
                            </m:sSupPr>
                            <m:e>
                              <m:d>
                                <m:dPr>
                                  <m:ctrlPr>
                                    <a:rPr lang="en-US" altLang="zh-CN" sz="2600" i="1">
                                      <a:latin typeface="Cambria Math" panose="02040503050406030204" pitchFamily="18" charset="0"/>
                                      <a:ea typeface="Cambria Math" panose="02040503050406030204" pitchFamily="18" charset="0"/>
                                    </a:rPr>
                                  </m:ctrlPr>
                                </m:dPr>
                                <m:e>
                                  <m:sSub>
                                    <m:sSubPr>
                                      <m:ctrlPr>
                                        <a:rPr lang="en-US" altLang="zh-CN" sz="2600" i="1">
                                          <a:latin typeface="Cambria Math" panose="02040503050406030204" pitchFamily="18" charset="0"/>
                                          <a:ea typeface="Cambria Math" panose="02040503050406030204" pitchFamily="18" charset="0"/>
                                        </a:rPr>
                                      </m:ctrlPr>
                                    </m:sSubPr>
                                    <m:e>
                                      <m:r>
                                        <a:rPr lang="en-US" altLang="zh-CN" sz="2600" b="1" i="1">
                                          <a:latin typeface="Cambria Math" panose="02040503050406030204" pitchFamily="18" charset="0"/>
                                          <a:ea typeface="Cambria Math" panose="02040503050406030204" pitchFamily="18" charset="0"/>
                                        </a:rPr>
                                        <m:t>𝑿</m:t>
                                      </m:r>
                                    </m:e>
                                    <m:sub>
                                      <m:r>
                                        <a:rPr lang="en-US" altLang="zh-CN" sz="2600" i="1">
                                          <a:latin typeface="Cambria Math" panose="02040503050406030204" pitchFamily="18" charset="0"/>
                                          <a:ea typeface="Cambria Math" panose="02040503050406030204" pitchFamily="18" charset="0"/>
                                        </a:rPr>
                                        <m:t>𝑖</m:t>
                                      </m:r>
                                    </m:sub>
                                  </m:sSub>
                                  <m:r>
                                    <a:rPr lang="en-US" altLang="zh-CN" sz="2600" i="1">
                                      <a:latin typeface="Cambria Math" panose="02040503050406030204" pitchFamily="18" charset="0"/>
                                      <a:ea typeface="Cambria Math" panose="02040503050406030204" pitchFamily="18" charset="0"/>
                                    </a:rPr>
                                    <m:t>−</m:t>
                                  </m:r>
                                  <m:acc>
                                    <m:accPr>
                                      <m:chr m:val="̅"/>
                                      <m:ctrlPr>
                                        <a:rPr lang="en-US" altLang="zh-CN" sz="2600" i="1">
                                          <a:latin typeface="Cambria Math" panose="02040503050406030204" pitchFamily="18" charset="0"/>
                                          <a:ea typeface="Cambria Math" panose="02040503050406030204" pitchFamily="18" charset="0"/>
                                        </a:rPr>
                                      </m:ctrlPr>
                                    </m:accPr>
                                    <m:e>
                                      <m:r>
                                        <a:rPr lang="en-US" altLang="zh-CN" sz="2600" b="1" i="1">
                                          <a:latin typeface="Cambria Math" panose="02040503050406030204" pitchFamily="18" charset="0"/>
                                          <a:ea typeface="Cambria Math" panose="02040503050406030204" pitchFamily="18" charset="0"/>
                                        </a:rPr>
                                        <m:t>𝑿</m:t>
                                      </m:r>
                                    </m:e>
                                  </m:acc>
                                </m:e>
                              </m:d>
                            </m:e>
                            <m:sup>
                              <m:r>
                                <m:rPr>
                                  <m:sty m:val="p"/>
                                </m:rPr>
                                <a:rPr lang="en-US" altLang="zh-CN" sz="2600" b="0" i="0" smtClean="0">
                                  <a:latin typeface="Cambria Math" panose="02040503050406030204" pitchFamily="18" charset="0"/>
                                  <a:ea typeface="Cambria Math" panose="02040503050406030204" pitchFamily="18" charset="0"/>
                                </a:rPr>
                                <m:t>T</m:t>
                              </m:r>
                            </m:sup>
                          </m:sSup>
                        </m:e>
                      </m:nary>
                    </m:oMath>
                  </m:oMathPara>
                </a14:m>
                <a:endParaRPr lang="zh-CN" altLang="en-US" sz="2600" dirty="0"/>
              </a:p>
            </p:txBody>
          </p:sp>
        </mc:Choice>
        <mc:Fallback xmlns="">
          <p:sp>
            <p:nvSpPr>
              <p:cNvPr id="5" name="文本框 4"/>
              <p:cNvSpPr txBox="1">
                <a:spLocks noRot="1" noChangeAspect="1" noMove="1" noResize="1" noEditPoints="1" noAdjustHandles="1" noChangeArrowheads="1" noChangeShapeType="1" noTextEdit="1"/>
              </p:cNvSpPr>
              <p:nvPr/>
            </p:nvSpPr>
            <p:spPr>
              <a:xfrm>
                <a:off x="1713259" y="2102216"/>
                <a:ext cx="4687437" cy="112505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3111558" y="3686392"/>
                <a:ext cx="1890839" cy="11250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sz="2600" i="1" smtClean="0">
                              <a:latin typeface="Cambria Math" panose="02040503050406030204" pitchFamily="18" charset="0"/>
                              <a:ea typeface="Cambria Math" panose="02040503050406030204" pitchFamily="18" charset="0"/>
                            </a:rPr>
                          </m:ctrlPr>
                        </m:accPr>
                        <m:e>
                          <m:r>
                            <a:rPr lang="en-US" altLang="zh-CN" sz="2600" b="1" i="1">
                              <a:latin typeface="Cambria Math" panose="02040503050406030204" pitchFamily="18" charset="0"/>
                              <a:ea typeface="Cambria Math" panose="02040503050406030204" pitchFamily="18" charset="0"/>
                            </a:rPr>
                            <m:t>𝑿</m:t>
                          </m:r>
                        </m:e>
                      </m:acc>
                      <m:r>
                        <a:rPr lang="en-US" altLang="zh-CN" sz="2600" i="1" smtClean="0">
                          <a:latin typeface="Cambria Math" panose="02040503050406030204" pitchFamily="18" charset="0"/>
                          <a:ea typeface="Cambria Math" panose="02040503050406030204" pitchFamily="18" charset="0"/>
                        </a:rPr>
                        <m:t>=</m:t>
                      </m:r>
                      <m:f>
                        <m:fPr>
                          <m:ctrlPr>
                            <a:rPr lang="en-US" altLang="zh-CN" sz="2600" i="1">
                              <a:latin typeface="Cambria Math" panose="02040503050406030204" pitchFamily="18" charset="0"/>
                            </a:rPr>
                          </m:ctrlPr>
                        </m:fPr>
                        <m:num>
                          <m:r>
                            <a:rPr lang="en-US" altLang="zh-CN" sz="2600" i="1">
                              <a:latin typeface="Cambria Math" panose="02040503050406030204" pitchFamily="18" charset="0"/>
                            </a:rPr>
                            <m:t>1</m:t>
                          </m:r>
                        </m:num>
                        <m:den>
                          <m:r>
                            <a:rPr lang="en-US" altLang="zh-CN" sz="2600" i="1">
                              <a:latin typeface="Cambria Math" panose="02040503050406030204" pitchFamily="18" charset="0"/>
                            </a:rPr>
                            <m:t>𝑁</m:t>
                          </m:r>
                        </m:den>
                      </m:f>
                      <m:nary>
                        <m:naryPr>
                          <m:chr m:val="∑"/>
                          <m:ctrlPr>
                            <a:rPr lang="en-US" altLang="zh-CN" sz="2600" i="1" smtClean="0">
                              <a:latin typeface="Cambria Math" panose="02040503050406030204" pitchFamily="18" charset="0"/>
                            </a:rPr>
                          </m:ctrlPr>
                        </m:naryPr>
                        <m:sub>
                          <m:r>
                            <m:rPr>
                              <m:brk m:alnAt="23"/>
                            </m:rPr>
                            <a:rPr lang="en-US" altLang="zh-CN" sz="2600" b="0" i="1" smtClean="0">
                              <a:latin typeface="Cambria Math" panose="02040503050406030204" pitchFamily="18" charset="0"/>
                            </a:rPr>
                            <m:t>𝑖</m:t>
                          </m:r>
                          <m:r>
                            <a:rPr lang="en-US" altLang="zh-CN" sz="2600" b="0" i="1" smtClean="0">
                              <a:latin typeface="Cambria Math" panose="02040503050406030204" pitchFamily="18" charset="0"/>
                            </a:rPr>
                            <m:t>=1</m:t>
                          </m:r>
                        </m:sub>
                        <m:sup>
                          <m:r>
                            <a:rPr lang="en-US" altLang="zh-CN" sz="2600" b="0" i="1" smtClean="0">
                              <a:latin typeface="Cambria Math" panose="02040503050406030204" pitchFamily="18" charset="0"/>
                            </a:rPr>
                            <m:t>𝑁</m:t>
                          </m:r>
                        </m:sup>
                        <m:e>
                          <m:sSub>
                            <m:sSubPr>
                              <m:ctrlPr>
                                <a:rPr lang="en-US" altLang="zh-CN" sz="2600" i="1">
                                  <a:latin typeface="Cambria Math" panose="02040503050406030204" pitchFamily="18" charset="0"/>
                                  <a:ea typeface="Cambria Math" panose="02040503050406030204" pitchFamily="18" charset="0"/>
                                </a:rPr>
                              </m:ctrlPr>
                            </m:sSubPr>
                            <m:e>
                              <m:r>
                                <a:rPr lang="en-US" altLang="zh-CN" sz="2600" b="1" i="1">
                                  <a:latin typeface="Cambria Math" panose="02040503050406030204" pitchFamily="18" charset="0"/>
                                  <a:ea typeface="Cambria Math" panose="02040503050406030204" pitchFamily="18" charset="0"/>
                                </a:rPr>
                                <m:t>𝑿</m:t>
                              </m:r>
                            </m:e>
                            <m:sub>
                              <m:r>
                                <a:rPr lang="en-US" altLang="zh-CN" sz="2600" i="1">
                                  <a:latin typeface="Cambria Math" panose="02040503050406030204" pitchFamily="18" charset="0"/>
                                  <a:ea typeface="Cambria Math" panose="02040503050406030204" pitchFamily="18" charset="0"/>
                                </a:rPr>
                                <m:t>𝑖</m:t>
                              </m:r>
                            </m:sub>
                          </m:sSub>
                        </m:e>
                      </m:nary>
                    </m:oMath>
                  </m:oMathPara>
                </a14:m>
                <a:endParaRPr lang="zh-CN" altLang="en-US" sz="2600" dirty="0"/>
              </a:p>
            </p:txBody>
          </p:sp>
        </mc:Choice>
        <mc:Fallback xmlns="">
          <p:sp>
            <p:nvSpPr>
              <p:cNvPr id="6" name="文本框 5"/>
              <p:cNvSpPr txBox="1">
                <a:spLocks noRot="1" noChangeAspect="1" noMove="1" noResize="1" noEditPoints="1" noAdjustHandles="1" noChangeArrowheads="1" noChangeShapeType="1" noTextEdit="1"/>
              </p:cNvSpPr>
              <p:nvPr/>
            </p:nvSpPr>
            <p:spPr>
              <a:xfrm>
                <a:off x="3111558" y="3686392"/>
                <a:ext cx="1890839" cy="1125052"/>
              </a:xfrm>
              <a:prstGeom prst="rect">
                <a:avLst/>
              </a:prstGeom>
              <a:blipFill>
                <a:blip r:embed="rId4"/>
                <a:stretch>
                  <a:fillRect/>
                </a:stretch>
              </a:blipFill>
            </p:spPr>
            <p:txBody>
              <a:bodyPr/>
              <a:lstStyle/>
              <a:p>
                <a:r>
                  <a:rPr lang="zh-CN" altLang="en-US">
                    <a:noFill/>
                  </a:rPr>
                  <a:t> </a:t>
                </a:r>
              </a:p>
            </p:txBody>
          </p:sp>
        </mc:Fallback>
      </mc:AlternateContent>
      <p:sp>
        <p:nvSpPr>
          <p:cNvPr id="7" name="文本框 5"/>
          <p:cNvSpPr txBox="1">
            <a:spLocks noChangeArrowheads="1"/>
          </p:cNvSpPr>
          <p:nvPr/>
        </p:nvSpPr>
        <p:spPr bwMode="auto">
          <a:xfrm>
            <a:off x="431800" y="5085184"/>
            <a:ext cx="118494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r>
              <a:rPr lang="zh-CN" altLang="en-US" sz="2600" dirty="0" smtClean="0"/>
              <a:t>其中：</a:t>
            </a:r>
            <a:endParaRPr lang="zh-CN" altLang="en-US" sz="2600" dirty="0"/>
          </a:p>
        </p:txBody>
      </p:sp>
      <mc:AlternateContent xmlns:mc="http://schemas.openxmlformats.org/markup-compatibility/2006" xmlns:a14="http://schemas.microsoft.com/office/drawing/2010/main">
        <mc:Choice Requires="a14">
          <p:sp>
            <p:nvSpPr>
              <p:cNvPr id="8" name="文本框 7"/>
              <p:cNvSpPr txBox="1"/>
              <p:nvPr/>
            </p:nvSpPr>
            <p:spPr>
              <a:xfrm>
                <a:off x="525155" y="5589240"/>
                <a:ext cx="7514429" cy="432234"/>
              </a:xfrm>
              <a:prstGeom prst="rect">
                <a:avLst/>
              </a:prstGeom>
              <a:noFill/>
            </p:spPr>
            <p:txBody>
              <a:bodyPr wrap="none" lIns="0" tIns="0" rIns="0" bIns="0" rtlCol="0">
                <a:spAutoFit/>
              </a:bodyPr>
              <a:lstStyle/>
              <a:p>
                <a14:m>
                  <m:oMath xmlns:m="http://schemas.openxmlformats.org/officeDocument/2006/math">
                    <m:sSub>
                      <m:sSubPr>
                        <m:ctrlPr>
                          <a:rPr lang="en-US" altLang="zh-CN" sz="2600" i="1" smtClean="0">
                            <a:latin typeface="Cambria Math" panose="02040503050406030204" pitchFamily="18" charset="0"/>
                          </a:rPr>
                        </m:ctrlPr>
                      </m:sSubPr>
                      <m:e>
                        <m:r>
                          <a:rPr lang="en-US" altLang="zh-CN" sz="2600" b="0" i="1" smtClean="0">
                            <a:latin typeface="Cambria Math" panose="02040503050406030204" pitchFamily="18" charset="0"/>
                          </a:rPr>
                          <m:t>𝐷</m:t>
                        </m:r>
                      </m:e>
                      <m:sub>
                        <m:r>
                          <a:rPr lang="en-US" altLang="zh-CN" sz="2600" b="0" i="1" smtClean="0">
                            <a:latin typeface="Cambria Math" panose="02040503050406030204" pitchFamily="18" charset="0"/>
                          </a:rPr>
                          <m:t>𝑖𝑗</m:t>
                        </m:r>
                      </m:sub>
                    </m:sSub>
                  </m:oMath>
                </a14:m>
                <a:r>
                  <a:rPr lang="zh-CN" altLang="en-US" sz="2600" dirty="0" smtClean="0"/>
                  <a:t>：马氏距离，</a:t>
                </a:r>
                <a14:m>
                  <m:oMath xmlns:m="http://schemas.openxmlformats.org/officeDocument/2006/math">
                    <m:r>
                      <a:rPr lang="en-US" altLang="zh-CN" sz="2600" b="0" i="1" smtClean="0">
                        <a:latin typeface="Cambria Math" panose="02040503050406030204" pitchFamily="18" charset="0"/>
                      </a:rPr>
                      <m:t>𝑆</m:t>
                    </m:r>
                  </m:oMath>
                </a14:m>
                <a:r>
                  <a:rPr lang="zh-CN" altLang="en-US" sz="2600" dirty="0" smtClean="0"/>
                  <a:t>：样本协方差矩阵，</a:t>
                </a:r>
                <a14:m>
                  <m:oMath xmlns:m="http://schemas.openxmlformats.org/officeDocument/2006/math">
                    <m:acc>
                      <m:accPr>
                        <m:chr m:val="̅"/>
                        <m:ctrlPr>
                          <a:rPr lang="en-US" altLang="zh-CN" sz="2600" i="1">
                            <a:latin typeface="Cambria Math" panose="02040503050406030204" pitchFamily="18" charset="0"/>
                            <a:ea typeface="Cambria Math" panose="02040503050406030204" pitchFamily="18" charset="0"/>
                          </a:rPr>
                        </m:ctrlPr>
                      </m:accPr>
                      <m:e>
                        <m:r>
                          <a:rPr lang="en-US" altLang="zh-CN" sz="2600" b="1" i="1">
                            <a:latin typeface="Cambria Math" panose="02040503050406030204" pitchFamily="18" charset="0"/>
                            <a:ea typeface="Cambria Math" panose="02040503050406030204" pitchFamily="18" charset="0"/>
                          </a:rPr>
                          <m:t>𝑿</m:t>
                        </m:r>
                      </m:e>
                    </m:acc>
                  </m:oMath>
                </a14:m>
                <a:r>
                  <a:rPr lang="zh-CN" altLang="en-US" sz="2600" dirty="0" smtClean="0"/>
                  <a:t>：样本均值</a:t>
                </a:r>
                <a:endParaRPr lang="zh-CN" altLang="en-US" sz="2600" dirty="0"/>
              </a:p>
            </p:txBody>
          </p:sp>
        </mc:Choice>
        <mc:Fallback xmlns="">
          <p:sp>
            <p:nvSpPr>
              <p:cNvPr id="8" name="文本框 7"/>
              <p:cNvSpPr txBox="1">
                <a:spLocks noRot="1" noChangeAspect="1" noMove="1" noResize="1" noEditPoints="1" noAdjustHandles="1" noChangeArrowheads="1" noChangeShapeType="1" noTextEdit="1"/>
              </p:cNvSpPr>
              <p:nvPr/>
            </p:nvSpPr>
            <p:spPr>
              <a:xfrm>
                <a:off x="525155" y="5589240"/>
                <a:ext cx="7514429" cy="432234"/>
              </a:xfrm>
              <a:prstGeom prst="rect">
                <a:avLst/>
              </a:prstGeom>
              <a:blipFill>
                <a:blip r:embed="rId5"/>
                <a:stretch>
                  <a:fillRect t="-26761" r="-1460" b="-352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70044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431800" y="1313760"/>
                <a:ext cx="7884616" cy="1542923"/>
              </a:xfrm>
              <a:prstGeom prst="rect">
                <a:avLst/>
              </a:prstGeom>
              <a:noFill/>
            </p:spPr>
            <p:txBody>
              <a:bodyPr wrap="square" rtlCol="0">
                <a:spAutoFit/>
              </a:bodyPr>
              <a:lstStyle/>
              <a:p>
                <a:pPr marL="514350" indent="-514350">
                  <a:spcAft>
                    <a:spcPts val="600"/>
                  </a:spcAft>
                  <a:buFont typeface="+mj-lt"/>
                  <a:buAutoNum type="arabicPeriod"/>
                </a:pPr>
                <a:r>
                  <a:rPr lang="zh-CN" altLang="en-US" sz="2600" dirty="0" smtClean="0"/>
                  <a:t>计算训练集各类的样本均值</a:t>
                </a:r>
                <a14:m>
                  <m:oMath xmlns:m="http://schemas.openxmlformats.org/officeDocument/2006/math">
                    <m:sSub>
                      <m:sSubPr>
                        <m:ctrlPr>
                          <a:rPr lang="en-US" altLang="zh-CN" sz="2600" i="1" smtClean="0">
                            <a:latin typeface="Cambria Math" panose="02040503050406030204" pitchFamily="18" charset="0"/>
                          </a:rPr>
                        </m:ctrlPr>
                      </m:sSubPr>
                      <m:e>
                        <m:r>
                          <a:rPr lang="zh-CN" altLang="en-US" sz="2600" b="1" i="1" smtClean="0">
                            <a:latin typeface="Cambria Math" panose="02040503050406030204" pitchFamily="18" charset="0"/>
                          </a:rPr>
                          <m:t>𝝁</m:t>
                        </m:r>
                      </m:e>
                      <m:sub>
                        <m:r>
                          <a:rPr lang="en-US" altLang="zh-CN" sz="2600" b="0" i="1" smtClean="0">
                            <a:latin typeface="Cambria Math" panose="02040503050406030204" pitchFamily="18" charset="0"/>
                          </a:rPr>
                          <m:t>𝑗</m:t>
                        </m:r>
                      </m:sub>
                    </m:sSub>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𝑗</m:t>
                    </m:r>
                    <m:r>
                      <a:rPr lang="en-US" altLang="zh-CN" sz="2600" b="0" i="1" smtClean="0">
                        <a:latin typeface="Cambria Math" panose="02040503050406030204" pitchFamily="18" charset="0"/>
                        <a:ea typeface="Cambria Math" panose="02040503050406030204" pitchFamily="18" charset="0"/>
                      </a:rPr>
                      <m:t>=0,1,2,⋯9</m:t>
                    </m:r>
                  </m:oMath>
                </a14:m>
                <a:r>
                  <a:rPr lang="zh-CN" altLang="en-US" sz="2600" dirty="0" smtClean="0"/>
                  <a:t>；</a:t>
                </a:r>
                <a:endParaRPr lang="en-US" altLang="zh-CN" sz="2600" dirty="0" smtClean="0"/>
              </a:p>
              <a:p>
                <a:pPr marL="514350" indent="-514350">
                  <a:spcAft>
                    <a:spcPts val="600"/>
                  </a:spcAft>
                  <a:buFont typeface="+mj-lt"/>
                  <a:buAutoNum type="arabicPeriod"/>
                </a:pPr>
                <a:r>
                  <a:rPr lang="zh-CN" altLang="en-US" sz="2600" dirty="0" smtClean="0"/>
                  <a:t>计算测试集样本</a:t>
                </a:r>
                <a14:m>
                  <m:oMath xmlns:m="http://schemas.openxmlformats.org/officeDocument/2006/math">
                    <m:sSub>
                      <m:sSubPr>
                        <m:ctrlPr>
                          <a:rPr lang="en-US" altLang="zh-CN" sz="2600" i="1" smtClean="0">
                            <a:latin typeface="Cambria Math" panose="02040503050406030204" pitchFamily="18" charset="0"/>
                          </a:rPr>
                        </m:ctrlPr>
                      </m:sSubPr>
                      <m:e>
                        <m:r>
                          <a:rPr lang="en-US" altLang="zh-CN" sz="2600" b="1" i="1" smtClean="0">
                            <a:latin typeface="Cambria Math" panose="02040503050406030204" pitchFamily="18" charset="0"/>
                          </a:rPr>
                          <m:t>𝑿</m:t>
                        </m:r>
                      </m:e>
                      <m:sub>
                        <m:r>
                          <a:rPr lang="en-US" altLang="zh-CN" sz="2600" b="0" i="1" smtClean="0">
                            <a:latin typeface="Cambria Math" panose="02040503050406030204" pitchFamily="18" charset="0"/>
                          </a:rPr>
                          <m:t>𝑖</m:t>
                        </m:r>
                      </m:sub>
                    </m:sSub>
                  </m:oMath>
                </a14:m>
                <a:r>
                  <a:rPr lang="zh-CN" altLang="en-US" sz="2600" dirty="0" smtClean="0"/>
                  <a:t>到</a:t>
                </a:r>
                <a14:m>
                  <m:oMath xmlns:m="http://schemas.openxmlformats.org/officeDocument/2006/math">
                    <m:sSub>
                      <m:sSubPr>
                        <m:ctrlPr>
                          <a:rPr lang="en-US" altLang="zh-CN" sz="2600" i="1" smtClean="0">
                            <a:latin typeface="Cambria Math" panose="02040503050406030204" pitchFamily="18" charset="0"/>
                          </a:rPr>
                        </m:ctrlPr>
                      </m:sSubPr>
                      <m:e>
                        <m:r>
                          <a:rPr lang="zh-CN" altLang="en-US" sz="2600" b="1" i="1" smtClean="0">
                            <a:latin typeface="Cambria Math" panose="02040503050406030204" pitchFamily="18" charset="0"/>
                          </a:rPr>
                          <m:t>𝝁</m:t>
                        </m:r>
                      </m:e>
                      <m:sub>
                        <m:r>
                          <a:rPr lang="en-US" altLang="zh-CN" sz="2600" b="0" i="1" smtClean="0">
                            <a:latin typeface="Cambria Math" panose="02040503050406030204" pitchFamily="18" charset="0"/>
                          </a:rPr>
                          <m:t>𝑗</m:t>
                        </m:r>
                      </m:sub>
                    </m:sSub>
                  </m:oMath>
                </a14:m>
                <a:r>
                  <a:rPr lang="zh-CN" altLang="en-US" sz="2600" dirty="0" smtClean="0"/>
                  <a:t>的马式距离</a:t>
                </a:r>
                <a14:m>
                  <m:oMath xmlns:m="http://schemas.openxmlformats.org/officeDocument/2006/math">
                    <m:sSub>
                      <m:sSubPr>
                        <m:ctrlPr>
                          <a:rPr lang="en-US" altLang="zh-CN" sz="2600" i="1" smtClean="0">
                            <a:latin typeface="Cambria Math" panose="02040503050406030204" pitchFamily="18" charset="0"/>
                          </a:rPr>
                        </m:ctrlPr>
                      </m:sSubPr>
                      <m:e>
                        <m:r>
                          <a:rPr lang="en-US" altLang="zh-CN" sz="2600" b="0" i="1" smtClean="0">
                            <a:latin typeface="Cambria Math" panose="02040503050406030204" pitchFamily="18" charset="0"/>
                          </a:rPr>
                          <m:t>𝐷</m:t>
                        </m:r>
                      </m:e>
                      <m:sub>
                        <m:r>
                          <a:rPr lang="en-US" altLang="zh-CN" sz="2600" b="0" i="1" smtClean="0">
                            <a:latin typeface="Cambria Math" panose="02040503050406030204" pitchFamily="18" charset="0"/>
                          </a:rPr>
                          <m:t>𝑖𝑗</m:t>
                        </m:r>
                      </m:sub>
                    </m:sSub>
                  </m:oMath>
                </a14:m>
                <a:r>
                  <a:rPr lang="zh-CN" altLang="en-US" sz="2600" dirty="0" smtClean="0"/>
                  <a:t>；</a:t>
                </a:r>
                <a:endParaRPr lang="en-US" altLang="zh-CN" sz="2600" dirty="0" smtClean="0"/>
              </a:p>
              <a:p>
                <a:pPr marL="514350" indent="-514350">
                  <a:spcAft>
                    <a:spcPts val="600"/>
                  </a:spcAft>
                  <a:buFont typeface="+mj-lt"/>
                  <a:buAutoNum type="arabicPeriod"/>
                </a:pPr>
                <a:r>
                  <a:rPr lang="zh-CN" altLang="en-US" sz="2600" dirty="0"/>
                  <a:t>最小的</a:t>
                </a:r>
                <a14:m>
                  <m:oMath xmlns:m="http://schemas.openxmlformats.org/officeDocument/2006/math">
                    <m:sSub>
                      <m:sSubPr>
                        <m:ctrlPr>
                          <a:rPr lang="en-US" altLang="zh-CN" sz="2600" i="1">
                            <a:latin typeface="Cambria Math" panose="02040503050406030204" pitchFamily="18" charset="0"/>
                          </a:rPr>
                        </m:ctrlPr>
                      </m:sSubPr>
                      <m:e>
                        <m:r>
                          <a:rPr lang="en-US" altLang="zh-CN" sz="2600" i="1">
                            <a:latin typeface="Cambria Math" panose="02040503050406030204" pitchFamily="18" charset="0"/>
                          </a:rPr>
                          <m:t>𝐷</m:t>
                        </m:r>
                      </m:e>
                      <m:sub>
                        <m:r>
                          <a:rPr lang="en-US" altLang="zh-CN" sz="2600" i="1">
                            <a:latin typeface="Cambria Math" panose="02040503050406030204" pitchFamily="18" charset="0"/>
                          </a:rPr>
                          <m:t>𝑖𝑗</m:t>
                        </m:r>
                      </m:sub>
                    </m:sSub>
                  </m:oMath>
                </a14:m>
                <a:r>
                  <a:rPr lang="zh-CN" altLang="en-US" sz="2600" dirty="0"/>
                  <a:t>对应的类别</a:t>
                </a:r>
                <a14:m>
                  <m:oMath xmlns:m="http://schemas.openxmlformats.org/officeDocument/2006/math">
                    <m:r>
                      <a:rPr lang="en-US" altLang="zh-CN" sz="2600" i="1">
                        <a:latin typeface="Cambria Math" panose="02040503050406030204" pitchFamily="18" charset="0"/>
                      </a:rPr>
                      <m:t>𝑗</m:t>
                    </m:r>
                  </m:oMath>
                </a14:m>
                <a:r>
                  <a:rPr lang="zh-CN" altLang="en-US" sz="2600" dirty="0"/>
                  <a:t>即为样本</a:t>
                </a:r>
                <a14:m>
                  <m:oMath xmlns:m="http://schemas.openxmlformats.org/officeDocument/2006/math">
                    <m:sSub>
                      <m:sSubPr>
                        <m:ctrlPr>
                          <a:rPr lang="en-US" altLang="zh-CN" sz="2600" i="1">
                            <a:latin typeface="Cambria Math" panose="02040503050406030204" pitchFamily="18" charset="0"/>
                          </a:rPr>
                        </m:ctrlPr>
                      </m:sSubPr>
                      <m:e>
                        <m:r>
                          <a:rPr lang="en-US" altLang="zh-CN" sz="2600" b="1" i="1">
                            <a:latin typeface="Cambria Math" panose="02040503050406030204" pitchFamily="18" charset="0"/>
                          </a:rPr>
                          <m:t>𝑿</m:t>
                        </m:r>
                      </m:e>
                      <m:sub>
                        <m:r>
                          <a:rPr lang="en-US" altLang="zh-CN" sz="2600" i="1">
                            <a:latin typeface="Cambria Math" panose="02040503050406030204" pitchFamily="18" charset="0"/>
                          </a:rPr>
                          <m:t>𝑖</m:t>
                        </m:r>
                      </m:sub>
                    </m:sSub>
                  </m:oMath>
                </a14:m>
                <a:r>
                  <a:rPr lang="zh-CN" altLang="en-US" sz="2600" dirty="0"/>
                  <a:t>所属类别</a:t>
                </a:r>
                <a:r>
                  <a:rPr lang="zh-CN" altLang="en-US" sz="2600" dirty="0" smtClean="0"/>
                  <a:t>。</a:t>
                </a:r>
                <a:endParaRPr lang="en-US" altLang="zh-CN" sz="2600" dirty="0" smtClean="0"/>
              </a:p>
            </p:txBody>
          </p:sp>
        </mc:Choice>
        <mc:Fallback xmlns="">
          <p:sp>
            <p:nvSpPr>
              <p:cNvPr id="2" name="文本框 1"/>
              <p:cNvSpPr txBox="1">
                <a:spLocks noRot="1" noChangeAspect="1" noMove="1" noResize="1" noEditPoints="1" noAdjustHandles="1" noChangeArrowheads="1" noChangeShapeType="1" noTextEdit="1"/>
              </p:cNvSpPr>
              <p:nvPr/>
            </p:nvSpPr>
            <p:spPr>
              <a:xfrm>
                <a:off x="431800" y="1313760"/>
                <a:ext cx="7884616" cy="1542923"/>
              </a:xfrm>
              <a:prstGeom prst="rect">
                <a:avLst/>
              </a:prstGeom>
              <a:blipFill>
                <a:blip r:embed="rId2"/>
                <a:stretch>
                  <a:fillRect l="-1237" t="-4743" b="-5929"/>
                </a:stretch>
              </a:blipFill>
            </p:spPr>
            <p:txBody>
              <a:bodyPr/>
              <a:lstStyle/>
              <a:p>
                <a:r>
                  <a:rPr lang="zh-CN" altLang="en-US">
                    <a:noFill/>
                  </a:rPr>
                  <a:t> </a:t>
                </a:r>
              </a:p>
            </p:txBody>
          </p:sp>
        </mc:Fallback>
      </mc:AlternateContent>
      <p:sp>
        <p:nvSpPr>
          <p:cNvPr id="3" name="文本框 5"/>
          <p:cNvSpPr txBox="1">
            <a:spLocks noChangeArrowheads="1"/>
          </p:cNvSpPr>
          <p:nvPr/>
        </p:nvSpPr>
        <p:spPr bwMode="auto">
          <a:xfrm>
            <a:off x="431800" y="367254"/>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r>
              <a:rPr lang="zh-CN" altLang="en-US" dirty="0" smtClean="0"/>
              <a:t>计算方法：</a:t>
            </a:r>
            <a:endParaRPr lang="zh-CN" altLang="en-US" dirty="0"/>
          </a:p>
        </p:txBody>
      </p:sp>
    </p:spTree>
    <p:extLst>
      <p:ext uri="{BB962C8B-B14F-4D97-AF65-F5344CB8AC3E}">
        <p14:creationId xmlns:p14="http://schemas.microsoft.com/office/powerpoint/2010/main" val="14569718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1800" y="1313760"/>
            <a:ext cx="8172648" cy="1846659"/>
          </a:xfrm>
          <a:prstGeom prst="rect">
            <a:avLst/>
          </a:prstGeom>
          <a:noFill/>
        </p:spPr>
        <p:txBody>
          <a:bodyPr wrap="square" rtlCol="0">
            <a:spAutoFit/>
          </a:bodyPr>
          <a:lstStyle/>
          <a:p>
            <a:pPr marL="457200" indent="-457200">
              <a:spcAft>
                <a:spcPts val="600"/>
              </a:spcAft>
              <a:buFont typeface="Arial" panose="020B0604020202020204" pitchFamily="34" charset="0"/>
              <a:buChar char="•"/>
            </a:pPr>
            <a:r>
              <a:rPr lang="zh-CN" altLang="en-US" sz="2600" dirty="0" smtClean="0"/>
              <a:t>编写基于类中心马氏距离的手写数字识别程序，要求：</a:t>
            </a:r>
            <a:endParaRPr lang="en-US" altLang="zh-CN" sz="2600" dirty="0" smtClean="0"/>
          </a:p>
          <a:p>
            <a:pPr marL="514350" indent="-514350">
              <a:spcAft>
                <a:spcPts val="600"/>
              </a:spcAft>
              <a:buFont typeface="+mj-lt"/>
              <a:buAutoNum type="arabicPeriod"/>
            </a:pPr>
            <a:r>
              <a:rPr lang="zh-CN" altLang="en-US" sz="2600" dirty="0" smtClean="0"/>
              <a:t>计算识别算法的准确率；</a:t>
            </a:r>
            <a:endParaRPr lang="en-US" altLang="zh-CN" sz="2600" dirty="0" smtClean="0"/>
          </a:p>
          <a:p>
            <a:pPr marL="514350" indent="-514350">
              <a:spcAft>
                <a:spcPts val="600"/>
              </a:spcAft>
              <a:buFont typeface="+mj-lt"/>
              <a:buAutoNum type="arabicPeriod"/>
            </a:pPr>
            <a:r>
              <a:rPr lang="zh-CN" altLang="en-US" sz="2600" dirty="0" smtClean="0"/>
              <a:t>记录算法执行时间；</a:t>
            </a:r>
            <a:endParaRPr lang="en-US" altLang="zh-CN" sz="2600" dirty="0" smtClean="0"/>
          </a:p>
        </p:txBody>
      </p:sp>
      <p:sp>
        <p:nvSpPr>
          <p:cNvPr id="3" name="文本框 2"/>
          <p:cNvSpPr txBox="1"/>
          <p:nvPr/>
        </p:nvSpPr>
        <p:spPr>
          <a:xfrm>
            <a:off x="431800" y="3183596"/>
            <a:ext cx="5256584" cy="892552"/>
          </a:xfrm>
          <a:prstGeom prst="rect">
            <a:avLst/>
          </a:prstGeom>
          <a:noFill/>
        </p:spPr>
        <p:txBody>
          <a:bodyPr wrap="square" rtlCol="0">
            <a:spAutoFit/>
          </a:bodyPr>
          <a:lstStyle/>
          <a:p>
            <a:pPr marL="457200" indent="-457200">
              <a:buFont typeface="Arial" panose="020B0604020202020204" pitchFamily="34" charset="0"/>
              <a:buChar char="•"/>
            </a:pPr>
            <a:r>
              <a:rPr lang="zh-CN" altLang="en-US" sz="2600" dirty="0" smtClean="0"/>
              <a:t>可能用到的</a:t>
            </a:r>
            <a:r>
              <a:rPr lang="en-US" altLang="zh-CN" sz="2600" dirty="0" err="1" smtClean="0"/>
              <a:t>matlab</a:t>
            </a:r>
            <a:r>
              <a:rPr lang="zh-CN" altLang="en-US" sz="2600" dirty="0" smtClean="0"/>
              <a:t>函数：</a:t>
            </a:r>
            <a:endParaRPr lang="en-US" altLang="zh-CN" sz="2600" dirty="0" smtClean="0"/>
          </a:p>
          <a:p>
            <a:r>
              <a:rPr lang="en-US" altLang="zh-CN" sz="2600" dirty="0" smtClean="0"/>
              <a:t>      reshape, min, tic, toc…</a:t>
            </a:r>
          </a:p>
        </p:txBody>
      </p:sp>
      <p:sp>
        <p:nvSpPr>
          <p:cNvPr id="4" name="文本框 5"/>
          <p:cNvSpPr txBox="1">
            <a:spLocks noChangeArrowheads="1"/>
          </p:cNvSpPr>
          <p:nvPr/>
        </p:nvSpPr>
        <p:spPr bwMode="auto">
          <a:xfrm>
            <a:off x="431800" y="367254"/>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r>
              <a:rPr lang="zh-CN" altLang="en-US" dirty="0" smtClean="0"/>
              <a:t>实验三：</a:t>
            </a:r>
            <a:endParaRPr lang="zh-CN" altLang="en-US" dirty="0"/>
          </a:p>
        </p:txBody>
      </p:sp>
    </p:spTree>
    <p:extLst>
      <p:ext uri="{BB962C8B-B14F-4D97-AF65-F5344CB8AC3E}">
        <p14:creationId xmlns:p14="http://schemas.microsoft.com/office/powerpoint/2010/main" val="19662816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Times New Roman" panose="02020603050405020304" pitchFamily="18" charset="0"/>
              </a:rPr>
              <a:t>四、</a:t>
            </a:r>
            <a:r>
              <a:rPr lang="zh-CN" altLang="en-US" dirty="0">
                <a:latin typeface="Times New Roman" panose="02020603050405020304" pitchFamily="18" charset="0"/>
              </a:rPr>
              <a:t>基于</a:t>
            </a:r>
            <a:r>
              <a:rPr lang="en-US" altLang="zh-CN" dirty="0">
                <a:latin typeface="Times New Roman" panose="02020603050405020304" pitchFamily="18" charset="0"/>
              </a:rPr>
              <a:t>HOG</a:t>
            </a:r>
            <a:r>
              <a:rPr lang="zh-CN" altLang="en-US" dirty="0">
                <a:latin typeface="Times New Roman" panose="02020603050405020304" pitchFamily="18" charset="0"/>
              </a:rPr>
              <a:t>特征的手写</a:t>
            </a:r>
            <a:r>
              <a:rPr lang="zh-CN" altLang="en-US" dirty="0" smtClean="0">
                <a:latin typeface="Times New Roman" panose="02020603050405020304" pitchFamily="18" charset="0"/>
              </a:rPr>
              <a:t>数字</a:t>
            </a:r>
            <a:r>
              <a:rPr lang="en-US" altLang="zh-CN" dirty="0" smtClean="0">
                <a:latin typeface="Times New Roman" panose="02020603050405020304" pitchFamily="18" charset="0"/>
              </a:rPr>
              <a:t/>
            </a:r>
            <a:br>
              <a:rPr lang="en-US" altLang="zh-CN" dirty="0" smtClean="0">
                <a:latin typeface="Times New Roman" panose="02020603050405020304" pitchFamily="18" charset="0"/>
              </a:rPr>
            </a:br>
            <a:r>
              <a:rPr lang="zh-CN" altLang="en-US" dirty="0" smtClean="0">
                <a:latin typeface="Times New Roman" panose="02020603050405020304" pitchFamily="18" charset="0"/>
              </a:rPr>
              <a:t>识别</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093644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lIns="92075" tIns="46038" rIns="92075" bIns="46038" anchor="ctr"/>
          <a:lstStyle/>
          <a:p>
            <a:pPr eaLnBrk="1" hangingPunct="1"/>
            <a:r>
              <a:rPr lang="zh-CN" altLang="en-US" sz="3200" b="1" smtClean="0"/>
              <a:t>生产实习的任务</a:t>
            </a:r>
          </a:p>
        </p:txBody>
      </p:sp>
      <p:sp>
        <p:nvSpPr>
          <p:cNvPr id="6147" name="Rectangle 3"/>
          <p:cNvSpPr>
            <a:spLocks noGrp="1" noChangeArrowheads="1"/>
          </p:cNvSpPr>
          <p:nvPr>
            <p:ph type="body" idx="4294967295"/>
          </p:nvPr>
        </p:nvSpPr>
        <p:spPr>
          <a:xfrm>
            <a:off x="611188" y="2039938"/>
            <a:ext cx="7561262" cy="2684462"/>
          </a:xfrm>
        </p:spPr>
        <p:txBody>
          <a:bodyPr/>
          <a:lstStyle/>
          <a:p>
            <a:pPr algn="just" eaLnBrk="1" hangingPunct="1"/>
            <a:r>
              <a:rPr lang="zh-CN" altLang="en-US" sz="2600" dirty="0" smtClean="0">
                <a:latin typeface="Times New Roman" panose="02020603050405020304" pitchFamily="18" charset="0"/>
                <a:cs typeface="Times New Roman" panose="02020603050405020304" pitchFamily="18" charset="0"/>
              </a:rPr>
              <a:t>掌握几种常见手写数字识别的基本原理。</a:t>
            </a:r>
          </a:p>
          <a:p>
            <a:pPr algn="just" eaLnBrk="1" hangingPunct="1"/>
            <a:r>
              <a:rPr lang="zh-CN" altLang="en-US" sz="2600" dirty="0" smtClean="0">
                <a:latin typeface="Times New Roman" panose="02020603050405020304" pitchFamily="18" charset="0"/>
                <a:cs typeface="Times New Roman" panose="02020603050405020304" pitchFamily="18" charset="0"/>
              </a:rPr>
              <a:t>基于</a:t>
            </a:r>
            <a:r>
              <a:rPr lang="en-US" altLang="zh-CN" sz="2600" dirty="0" smtClean="0">
                <a:latin typeface="Times New Roman" panose="02020603050405020304" pitchFamily="18" charset="0"/>
                <a:cs typeface="Times New Roman" panose="02020603050405020304" pitchFamily="18" charset="0"/>
              </a:rPr>
              <a:t>MATLAB</a:t>
            </a:r>
            <a:r>
              <a:rPr lang="zh-CN" altLang="en-US" sz="2600" dirty="0" smtClean="0">
                <a:latin typeface="Times New Roman" panose="02020603050405020304" pitchFamily="18" charset="0"/>
                <a:cs typeface="Times New Roman" panose="02020603050405020304" pitchFamily="18" charset="0"/>
              </a:rPr>
              <a:t>编程实现手写数字识别算法，比较几种算法的准确率及算法复杂度。</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13668" y="1268760"/>
            <a:ext cx="8316664" cy="2339102"/>
          </a:xfrm>
          <a:prstGeom prst="rect">
            <a:avLst/>
          </a:prstGeom>
          <a:noFill/>
        </p:spPr>
        <p:txBody>
          <a:bodyPr wrap="square" rtlCol="0">
            <a:spAutoFit/>
          </a:bodyPr>
          <a:lstStyle/>
          <a:p>
            <a:pPr>
              <a:lnSpc>
                <a:spcPct val="125000"/>
              </a:lnSpc>
            </a:pPr>
            <a:r>
              <a:rPr lang="zh-CN" altLang="en-US" sz="2400" dirty="0" smtClean="0"/>
              <a:t>方向</a:t>
            </a:r>
            <a:r>
              <a:rPr lang="zh-CN" altLang="en-US" sz="2400" dirty="0"/>
              <a:t>梯度直方图（</a:t>
            </a:r>
            <a:r>
              <a:rPr lang="en-US" altLang="zh-CN" sz="2400" dirty="0"/>
              <a:t>Histogram of Oriented Gradient, HOG</a:t>
            </a:r>
            <a:r>
              <a:rPr lang="zh-CN" altLang="en-US" sz="2400" dirty="0"/>
              <a:t>）特征是一种在计算机视觉和图像处理中用来进行物体检测的特征描述子。它通过计算和统计图像局部区域的梯度方向直方图来构成特征。</a:t>
            </a:r>
          </a:p>
          <a:p>
            <a:endParaRPr lang="zh-CN" altLang="en-US" sz="2600"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1720" y="3501008"/>
            <a:ext cx="5040560" cy="2569697"/>
          </a:xfrm>
          <a:prstGeom prst="rect">
            <a:avLst/>
          </a:prstGeom>
        </p:spPr>
      </p:pic>
      <p:sp>
        <p:nvSpPr>
          <p:cNvPr id="6" name="文本框 5"/>
          <p:cNvSpPr txBox="1">
            <a:spLocks noChangeArrowheads="1"/>
          </p:cNvSpPr>
          <p:nvPr/>
        </p:nvSpPr>
        <p:spPr bwMode="auto">
          <a:xfrm>
            <a:off x="431800" y="367254"/>
            <a:ext cx="20409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r>
              <a:rPr lang="en-US" altLang="zh-CN" dirty="0" smtClean="0"/>
              <a:t>HOG</a:t>
            </a:r>
            <a:r>
              <a:rPr lang="zh-CN" altLang="en-US" dirty="0" smtClean="0"/>
              <a:t>特征：</a:t>
            </a:r>
            <a:endParaRPr lang="zh-CN" altLang="en-US" dirty="0"/>
          </a:p>
        </p:txBody>
      </p:sp>
    </p:spTree>
    <p:extLst>
      <p:ext uri="{BB962C8B-B14F-4D97-AF65-F5344CB8AC3E}">
        <p14:creationId xmlns:p14="http://schemas.microsoft.com/office/powerpoint/2010/main" val="24089840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a:spLocks noChangeArrowheads="1"/>
          </p:cNvSpPr>
          <p:nvPr/>
        </p:nvSpPr>
        <p:spPr bwMode="auto">
          <a:xfrm>
            <a:off x="431800" y="367254"/>
            <a:ext cx="37753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r>
              <a:rPr lang="zh-CN" altLang="en-US" dirty="0" smtClean="0"/>
              <a:t>步骤一：计算图像梯度</a:t>
            </a:r>
            <a:endParaRPr lang="zh-CN" altLang="en-US" dirty="0"/>
          </a:p>
        </p:txBody>
      </p:sp>
      <mc:AlternateContent xmlns:mc="http://schemas.openxmlformats.org/markup-compatibility/2006" xmlns:a14="http://schemas.microsoft.com/office/drawing/2010/main">
        <mc:Choice Requires="a14">
          <p:sp>
            <p:nvSpPr>
              <p:cNvPr id="3" name="内容占位符 2"/>
              <p:cNvSpPr txBox="1">
                <a:spLocks/>
              </p:cNvSpPr>
              <p:nvPr/>
            </p:nvSpPr>
            <p:spPr>
              <a:xfrm>
                <a:off x="457200" y="1435224"/>
                <a:ext cx="8291264" cy="4010000"/>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0" lang="zh-CN" altLang="en-US" sz="2400" dirty="0" smtClean="0"/>
                  <a:t>图像中像素点</a:t>
                </a:r>
                <a14:m>
                  <m:oMath xmlns:m="http://schemas.openxmlformats.org/officeDocument/2006/math">
                    <m:d>
                      <m:dPr>
                        <m:ctrlPr>
                          <a:rPr kumimoji="0" lang="en-US" altLang="zh-CN" sz="2400" i="1" smtClean="0">
                            <a:latin typeface="Cambria Math" panose="02040503050406030204" pitchFamily="18" charset="0"/>
                          </a:rPr>
                        </m:ctrlPr>
                      </m:dPr>
                      <m:e>
                        <m:r>
                          <a:rPr kumimoji="0" lang="en-US" altLang="zh-CN" sz="2400" i="1" smtClean="0">
                            <a:latin typeface="Cambria Math" panose="02040503050406030204" pitchFamily="18" charset="0"/>
                          </a:rPr>
                          <m:t>𝑥</m:t>
                        </m:r>
                        <m:r>
                          <a:rPr kumimoji="0" lang="en-US" altLang="zh-CN" sz="2400" i="1" smtClean="0">
                            <a:latin typeface="Cambria Math" panose="02040503050406030204" pitchFamily="18" charset="0"/>
                          </a:rPr>
                          <m:t>,</m:t>
                        </m:r>
                        <m:r>
                          <a:rPr kumimoji="0" lang="en-US" altLang="zh-CN" sz="2400" i="1" smtClean="0">
                            <a:latin typeface="Cambria Math" panose="02040503050406030204" pitchFamily="18" charset="0"/>
                          </a:rPr>
                          <m:t>𝑦</m:t>
                        </m:r>
                      </m:e>
                    </m:d>
                  </m:oMath>
                </a14:m>
                <a:r>
                  <a:rPr kumimoji="0" lang="zh-CN" altLang="en-US" sz="2400" dirty="0" smtClean="0"/>
                  <a:t>的梯度定义为</a:t>
                </a:r>
                <a:endParaRPr kumimoji="0" lang="en-US" altLang="zh-CN" sz="2400" dirty="0" smtClean="0"/>
              </a:p>
              <a:p>
                <a:pPr marL="0" indent="0">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kumimoji="0" lang="zh-CN" altLang="en-US" sz="2400" i="1" smtClean="0">
                          <a:latin typeface="Cambria Math" panose="02040503050406030204" pitchFamily="18" charset="0"/>
                        </a:rPr>
                        <m:t>𝛻</m:t>
                      </m:r>
                      <m:r>
                        <a:rPr kumimoji="0" lang="en-US" altLang="zh-CN" sz="2400" i="1" smtClean="0">
                          <a:latin typeface="Cambria Math" panose="02040503050406030204" pitchFamily="18" charset="0"/>
                        </a:rPr>
                        <m:t>𝑓</m:t>
                      </m:r>
                      <m:d>
                        <m:dPr>
                          <m:ctrlPr>
                            <a:rPr kumimoji="0" lang="en-US" altLang="zh-CN" sz="2400" i="1" smtClean="0">
                              <a:latin typeface="Cambria Math" panose="02040503050406030204" pitchFamily="18" charset="0"/>
                            </a:rPr>
                          </m:ctrlPr>
                        </m:dPr>
                        <m:e>
                          <m:r>
                            <a:rPr kumimoji="0" lang="en-US" altLang="zh-CN" sz="2400" i="1" smtClean="0">
                              <a:latin typeface="Cambria Math" panose="02040503050406030204" pitchFamily="18" charset="0"/>
                            </a:rPr>
                            <m:t>𝑥</m:t>
                          </m:r>
                          <m:r>
                            <a:rPr kumimoji="0" lang="en-US" altLang="zh-CN" sz="2400" i="1" smtClean="0">
                              <a:latin typeface="Cambria Math" panose="02040503050406030204" pitchFamily="18" charset="0"/>
                            </a:rPr>
                            <m:t>,</m:t>
                          </m:r>
                          <m:r>
                            <a:rPr kumimoji="0" lang="en-US" altLang="zh-CN" sz="2400" i="1" smtClean="0">
                              <a:latin typeface="Cambria Math" panose="02040503050406030204" pitchFamily="18" charset="0"/>
                            </a:rPr>
                            <m:t>𝑦</m:t>
                          </m:r>
                        </m:e>
                      </m:d>
                      <m:r>
                        <a:rPr kumimoji="0" lang="en-US" altLang="zh-CN" sz="2400" i="1" smtClean="0">
                          <a:latin typeface="Cambria Math" panose="02040503050406030204" pitchFamily="18" charset="0"/>
                        </a:rPr>
                        <m:t>=</m:t>
                      </m:r>
                      <m:d>
                        <m:dPr>
                          <m:begChr m:val="["/>
                          <m:endChr m:val="]"/>
                          <m:ctrlPr>
                            <a:rPr kumimoji="0" lang="en-US" altLang="zh-CN" sz="2400" i="1" smtClean="0">
                              <a:latin typeface="Cambria Math" panose="02040503050406030204" pitchFamily="18" charset="0"/>
                            </a:rPr>
                          </m:ctrlPr>
                        </m:dPr>
                        <m:e>
                          <m:m>
                            <m:mPr>
                              <m:mcs>
                                <m:mc>
                                  <m:mcPr>
                                    <m:count m:val="1"/>
                                    <m:mcJc m:val="center"/>
                                  </m:mcPr>
                                </m:mc>
                              </m:mcs>
                              <m:ctrlPr>
                                <a:rPr kumimoji="0" lang="en-US" altLang="zh-CN" sz="2400" i="1" smtClean="0">
                                  <a:latin typeface="Cambria Math" panose="02040503050406030204" pitchFamily="18" charset="0"/>
                                </a:rPr>
                              </m:ctrlPr>
                            </m:mPr>
                            <m:mr>
                              <m:e>
                                <m:sSub>
                                  <m:sSubPr>
                                    <m:ctrlPr>
                                      <a:rPr kumimoji="0" lang="en-US" altLang="zh-CN" sz="2400" i="1" smtClean="0">
                                        <a:latin typeface="Cambria Math" panose="02040503050406030204" pitchFamily="18" charset="0"/>
                                      </a:rPr>
                                    </m:ctrlPr>
                                  </m:sSubPr>
                                  <m:e>
                                    <m:r>
                                      <a:rPr kumimoji="0" lang="en-US" altLang="zh-CN" sz="2400" i="1" smtClean="0">
                                        <a:latin typeface="Cambria Math" panose="02040503050406030204" pitchFamily="18" charset="0"/>
                                      </a:rPr>
                                      <m:t>𝑔</m:t>
                                    </m:r>
                                  </m:e>
                                  <m:sub>
                                    <m:r>
                                      <a:rPr kumimoji="0" lang="en-US" altLang="zh-CN" sz="2400" i="1" smtClean="0">
                                        <a:latin typeface="Cambria Math" panose="02040503050406030204" pitchFamily="18" charset="0"/>
                                      </a:rPr>
                                      <m:t>𝑥</m:t>
                                    </m:r>
                                  </m:sub>
                                </m:sSub>
                              </m:e>
                            </m:mr>
                            <m:mr>
                              <m:e>
                                <m:sSub>
                                  <m:sSubPr>
                                    <m:ctrlPr>
                                      <a:rPr kumimoji="0" lang="en-US" altLang="zh-CN" sz="2400" i="1" smtClean="0">
                                        <a:latin typeface="Cambria Math" panose="02040503050406030204" pitchFamily="18" charset="0"/>
                                      </a:rPr>
                                    </m:ctrlPr>
                                  </m:sSubPr>
                                  <m:e>
                                    <m:r>
                                      <a:rPr kumimoji="0" lang="en-US" altLang="zh-CN" sz="2400" i="1" smtClean="0">
                                        <a:latin typeface="Cambria Math" panose="02040503050406030204" pitchFamily="18" charset="0"/>
                                      </a:rPr>
                                      <m:t>𝑔</m:t>
                                    </m:r>
                                  </m:e>
                                  <m:sub>
                                    <m:r>
                                      <a:rPr kumimoji="0" lang="en-US" altLang="zh-CN" sz="2400" i="1" smtClean="0">
                                        <a:latin typeface="Cambria Math" panose="02040503050406030204" pitchFamily="18" charset="0"/>
                                      </a:rPr>
                                      <m:t>𝑦</m:t>
                                    </m:r>
                                  </m:sub>
                                </m:sSub>
                              </m:e>
                            </m:mr>
                          </m:m>
                        </m:e>
                      </m:d>
                      <m:r>
                        <a:rPr kumimoji="0" lang="en-US" altLang="zh-CN" sz="2400" i="1">
                          <a:latin typeface="Cambria Math" panose="02040503050406030204" pitchFamily="18" charset="0"/>
                          <a:ea typeface="Cambria Math" panose="02040503050406030204" pitchFamily="18" charset="0"/>
                        </a:rPr>
                        <m:t>=</m:t>
                      </m:r>
                      <m:d>
                        <m:dPr>
                          <m:begChr m:val="["/>
                          <m:endChr m:val="]"/>
                          <m:ctrlPr>
                            <a:rPr kumimoji="0" lang="en-US" altLang="zh-CN" sz="2400" i="1" smtClean="0">
                              <a:latin typeface="Cambria Math" panose="02040503050406030204" pitchFamily="18" charset="0"/>
                              <a:ea typeface="Cambria Math" panose="02040503050406030204" pitchFamily="18" charset="0"/>
                            </a:rPr>
                          </m:ctrlPr>
                        </m:dPr>
                        <m:e>
                          <m:m>
                            <m:mPr>
                              <m:mcs>
                                <m:mc>
                                  <m:mcPr>
                                    <m:count m:val="1"/>
                                    <m:mcJc m:val="center"/>
                                  </m:mcPr>
                                </m:mc>
                              </m:mcs>
                              <m:ctrlPr>
                                <a:rPr kumimoji="0" lang="en-US" altLang="zh-CN" sz="2400" i="1" smtClean="0">
                                  <a:latin typeface="Cambria Math" panose="02040503050406030204" pitchFamily="18" charset="0"/>
                                  <a:ea typeface="Cambria Math" panose="02040503050406030204" pitchFamily="18" charset="0"/>
                                </a:rPr>
                              </m:ctrlPr>
                            </m:mPr>
                            <m:mr>
                              <m:e>
                                <m:f>
                                  <m:fPr>
                                    <m:ctrlPr>
                                      <a:rPr kumimoji="0" lang="en-US" altLang="zh-CN" sz="2400" i="1" smtClean="0">
                                        <a:latin typeface="Cambria Math" panose="02040503050406030204" pitchFamily="18" charset="0"/>
                                        <a:ea typeface="Cambria Math" panose="02040503050406030204" pitchFamily="18" charset="0"/>
                                      </a:rPr>
                                    </m:ctrlPr>
                                  </m:fPr>
                                  <m:num>
                                    <m:r>
                                      <m:rPr>
                                        <m:brk m:alnAt="7"/>
                                      </m:rPr>
                                      <a:rPr kumimoji="0" lang="en-US" altLang="zh-CN" sz="2400" i="1" smtClean="0">
                                        <a:latin typeface="Cambria Math" panose="02040503050406030204" pitchFamily="18" charset="0"/>
                                        <a:ea typeface="Cambria Math" panose="02040503050406030204" pitchFamily="18" charset="0"/>
                                      </a:rPr>
                                      <m:t>𝜕</m:t>
                                    </m:r>
                                    <m:r>
                                      <a:rPr kumimoji="0" lang="en-US" altLang="zh-CN" sz="2400" i="1" smtClean="0">
                                        <a:latin typeface="Cambria Math" panose="02040503050406030204" pitchFamily="18" charset="0"/>
                                        <a:ea typeface="Cambria Math" panose="02040503050406030204" pitchFamily="18" charset="0"/>
                                      </a:rPr>
                                      <m:t>𝑓</m:t>
                                    </m:r>
                                  </m:num>
                                  <m:den>
                                    <m:r>
                                      <m:rPr>
                                        <m:brk m:alnAt="7"/>
                                      </m:rPr>
                                      <a:rPr kumimoji="0" lang="en-US" altLang="zh-CN" sz="2400" i="1" smtClean="0">
                                        <a:latin typeface="Cambria Math" panose="02040503050406030204" pitchFamily="18" charset="0"/>
                                        <a:ea typeface="Cambria Math" panose="02040503050406030204" pitchFamily="18" charset="0"/>
                                      </a:rPr>
                                      <m:t>𝜕</m:t>
                                    </m:r>
                                    <m:r>
                                      <a:rPr kumimoji="0" lang="en-US" altLang="zh-CN" sz="2400" i="1" smtClean="0">
                                        <a:latin typeface="Cambria Math" panose="02040503050406030204" pitchFamily="18" charset="0"/>
                                        <a:ea typeface="Cambria Math" panose="02040503050406030204" pitchFamily="18" charset="0"/>
                                      </a:rPr>
                                      <m:t>𝑥</m:t>
                                    </m:r>
                                  </m:den>
                                </m:f>
                              </m:e>
                            </m:mr>
                            <m:mr>
                              <m:e>
                                <m:f>
                                  <m:fPr>
                                    <m:ctrlPr>
                                      <a:rPr kumimoji="0" lang="en-US" altLang="zh-CN" sz="2400" i="1" smtClean="0">
                                        <a:latin typeface="Cambria Math" panose="02040503050406030204" pitchFamily="18" charset="0"/>
                                        <a:ea typeface="Cambria Math" panose="02040503050406030204" pitchFamily="18" charset="0"/>
                                      </a:rPr>
                                    </m:ctrlPr>
                                  </m:fPr>
                                  <m:num>
                                    <m:r>
                                      <a:rPr kumimoji="0" lang="en-US" altLang="zh-CN" sz="2400" i="1" smtClean="0">
                                        <a:latin typeface="Cambria Math" panose="02040503050406030204" pitchFamily="18" charset="0"/>
                                        <a:ea typeface="Cambria Math" panose="02040503050406030204" pitchFamily="18" charset="0"/>
                                      </a:rPr>
                                      <m:t>𝜕</m:t>
                                    </m:r>
                                    <m:r>
                                      <a:rPr kumimoji="0" lang="en-US" altLang="zh-CN" sz="2400" i="1" smtClean="0">
                                        <a:latin typeface="Cambria Math" panose="02040503050406030204" pitchFamily="18" charset="0"/>
                                        <a:ea typeface="Cambria Math" panose="02040503050406030204" pitchFamily="18" charset="0"/>
                                      </a:rPr>
                                      <m:t>𝑓</m:t>
                                    </m:r>
                                  </m:num>
                                  <m:den>
                                    <m:r>
                                      <a:rPr kumimoji="0" lang="en-US" altLang="zh-CN" sz="2400" i="1" smtClean="0">
                                        <a:latin typeface="Cambria Math" panose="02040503050406030204" pitchFamily="18" charset="0"/>
                                        <a:ea typeface="Cambria Math" panose="02040503050406030204" pitchFamily="18" charset="0"/>
                                      </a:rPr>
                                      <m:t>𝜕</m:t>
                                    </m:r>
                                    <m:r>
                                      <a:rPr kumimoji="0" lang="en-US" altLang="zh-CN" sz="2400" i="1" smtClean="0">
                                        <a:latin typeface="Cambria Math" panose="02040503050406030204" pitchFamily="18" charset="0"/>
                                        <a:ea typeface="Cambria Math" panose="02040503050406030204" pitchFamily="18" charset="0"/>
                                      </a:rPr>
                                      <m:t>𝑦</m:t>
                                    </m:r>
                                  </m:den>
                                </m:f>
                              </m:e>
                            </m:mr>
                          </m:m>
                        </m:e>
                      </m:d>
                      <m:r>
                        <a:rPr kumimoji="0" lang="en-US" altLang="zh-CN" sz="2400" i="1" smtClean="0">
                          <a:latin typeface="Cambria Math" panose="02040503050406030204" pitchFamily="18" charset="0"/>
                          <a:ea typeface="Cambria Math" panose="02040503050406030204" pitchFamily="18" charset="0"/>
                        </a:rPr>
                        <m:t>=</m:t>
                      </m:r>
                      <m:d>
                        <m:dPr>
                          <m:begChr m:val="["/>
                          <m:endChr m:val="]"/>
                          <m:ctrlPr>
                            <a:rPr kumimoji="0" lang="en-US" altLang="zh-CN" sz="2400" i="1" smtClean="0">
                              <a:latin typeface="Cambria Math" panose="02040503050406030204" pitchFamily="18" charset="0"/>
                              <a:ea typeface="Cambria Math" panose="02040503050406030204" pitchFamily="18" charset="0"/>
                            </a:rPr>
                          </m:ctrlPr>
                        </m:dPr>
                        <m:e>
                          <m:m>
                            <m:mPr>
                              <m:mcs>
                                <m:mc>
                                  <m:mcPr>
                                    <m:count m:val="1"/>
                                    <m:mcJc m:val="center"/>
                                  </m:mcPr>
                                </m:mc>
                              </m:mcs>
                              <m:ctrlPr>
                                <a:rPr kumimoji="0" lang="en-US" altLang="zh-CN" sz="2400" i="1" smtClean="0">
                                  <a:latin typeface="Cambria Math" panose="02040503050406030204" pitchFamily="18" charset="0"/>
                                  <a:ea typeface="Cambria Math" panose="02040503050406030204" pitchFamily="18" charset="0"/>
                                </a:rPr>
                              </m:ctrlPr>
                            </m:mPr>
                            <m:mr>
                              <m:e>
                                <m:r>
                                  <m:rPr>
                                    <m:brk m:alnAt="7"/>
                                  </m:rPr>
                                  <a:rPr kumimoji="0" lang="en-US" altLang="zh-CN" sz="2400" i="1" smtClean="0">
                                    <a:latin typeface="Cambria Math" panose="02040503050406030204" pitchFamily="18" charset="0"/>
                                    <a:ea typeface="Cambria Math" panose="02040503050406030204" pitchFamily="18" charset="0"/>
                                  </a:rPr>
                                  <m:t>𝑓</m:t>
                                </m:r>
                                <m:d>
                                  <m:dPr>
                                    <m:ctrlPr>
                                      <a:rPr kumimoji="0" lang="en-US" altLang="zh-CN" sz="2400" i="1" smtClean="0">
                                        <a:latin typeface="Cambria Math" panose="02040503050406030204" pitchFamily="18" charset="0"/>
                                        <a:ea typeface="Cambria Math" panose="02040503050406030204" pitchFamily="18" charset="0"/>
                                      </a:rPr>
                                    </m:ctrlPr>
                                  </m:dPr>
                                  <m:e>
                                    <m:r>
                                      <a:rPr kumimoji="0" lang="en-US" altLang="zh-CN" sz="2400" i="1" smtClean="0">
                                        <a:latin typeface="Cambria Math" panose="02040503050406030204" pitchFamily="18" charset="0"/>
                                        <a:ea typeface="Cambria Math" panose="02040503050406030204" pitchFamily="18" charset="0"/>
                                      </a:rPr>
                                      <m:t>𝑥</m:t>
                                    </m:r>
                                    <m:r>
                                      <a:rPr kumimoji="0" lang="en-US" altLang="zh-CN" sz="2400" i="1" smtClean="0">
                                        <a:latin typeface="Cambria Math" panose="02040503050406030204" pitchFamily="18" charset="0"/>
                                        <a:ea typeface="Cambria Math" panose="02040503050406030204" pitchFamily="18" charset="0"/>
                                      </a:rPr>
                                      <m:t>+1,</m:t>
                                    </m:r>
                                    <m:r>
                                      <a:rPr kumimoji="0" lang="en-US" altLang="zh-CN" sz="2400" i="1" smtClean="0">
                                        <a:latin typeface="Cambria Math" panose="02040503050406030204" pitchFamily="18" charset="0"/>
                                        <a:ea typeface="Cambria Math" panose="02040503050406030204" pitchFamily="18" charset="0"/>
                                      </a:rPr>
                                      <m:t>𝑦</m:t>
                                    </m:r>
                                  </m:e>
                                </m:d>
                                <m:r>
                                  <m:rPr>
                                    <m:brk m:alnAt="7"/>
                                  </m:rPr>
                                  <a:rPr kumimoji="0" lang="en-US" altLang="zh-CN" sz="2400" i="1" smtClean="0">
                                    <a:latin typeface="Cambria Math" panose="02040503050406030204" pitchFamily="18" charset="0"/>
                                    <a:ea typeface="Cambria Math" panose="02040503050406030204" pitchFamily="18" charset="0"/>
                                  </a:rPr>
                                  <m:t>−</m:t>
                                </m:r>
                                <m:r>
                                  <a:rPr kumimoji="0" lang="en-US" altLang="zh-CN" sz="2400" i="1">
                                    <a:latin typeface="Cambria Math" panose="02040503050406030204" pitchFamily="18" charset="0"/>
                                    <a:ea typeface="Cambria Math" panose="02040503050406030204" pitchFamily="18" charset="0"/>
                                  </a:rPr>
                                  <m:t>𝑓</m:t>
                                </m:r>
                                <m:d>
                                  <m:dPr>
                                    <m:ctrlPr>
                                      <a:rPr kumimoji="0" lang="en-US" altLang="zh-CN" sz="2400" i="1">
                                        <a:latin typeface="Cambria Math" panose="02040503050406030204" pitchFamily="18" charset="0"/>
                                        <a:ea typeface="Cambria Math" panose="02040503050406030204" pitchFamily="18" charset="0"/>
                                      </a:rPr>
                                    </m:ctrlPr>
                                  </m:dPr>
                                  <m:e>
                                    <m:r>
                                      <a:rPr kumimoji="0" lang="en-US" altLang="zh-CN" sz="2400" i="1">
                                        <a:latin typeface="Cambria Math" panose="02040503050406030204" pitchFamily="18" charset="0"/>
                                        <a:ea typeface="Cambria Math" panose="02040503050406030204" pitchFamily="18" charset="0"/>
                                      </a:rPr>
                                      <m:t>𝑥</m:t>
                                    </m:r>
                                    <m:r>
                                      <a:rPr kumimoji="0" lang="en-US" altLang="zh-CN" sz="2400" i="1" smtClean="0">
                                        <a:latin typeface="Cambria Math" panose="02040503050406030204" pitchFamily="18" charset="0"/>
                                        <a:ea typeface="Cambria Math" panose="02040503050406030204" pitchFamily="18" charset="0"/>
                                      </a:rPr>
                                      <m:t>−</m:t>
                                    </m:r>
                                    <m:r>
                                      <a:rPr kumimoji="0" lang="en-US" altLang="zh-CN" sz="2400" i="1">
                                        <a:latin typeface="Cambria Math" panose="02040503050406030204" pitchFamily="18" charset="0"/>
                                        <a:ea typeface="Cambria Math" panose="02040503050406030204" pitchFamily="18" charset="0"/>
                                      </a:rPr>
                                      <m:t>1,</m:t>
                                    </m:r>
                                    <m:r>
                                      <a:rPr kumimoji="0" lang="en-US" altLang="zh-CN" sz="2400" i="1">
                                        <a:latin typeface="Cambria Math" panose="02040503050406030204" pitchFamily="18" charset="0"/>
                                        <a:ea typeface="Cambria Math" panose="02040503050406030204" pitchFamily="18" charset="0"/>
                                      </a:rPr>
                                      <m:t>𝑦</m:t>
                                    </m:r>
                                  </m:e>
                                </m:d>
                              </m:e>
                            </m:mr>
                            <m:mr>
                              <m:e>
                                <m:r>
                                  <m:rPr>
                                    <m:brk m:alnAt="7"/>
                                  </m:rPr>
                                  <a:rPr kumimoji="0" lang="en-US" altLang="zh-CN" sz="2400" i="1">
                                    <a:latin typeface="Cambria Math" panose="02040503050406030204" pitchFamily="18" charset="0"/>
                                    <a:ea typeface="Cambria Math" panose="02040503050406030204" pitchFamily="18" charset="0"/>
                                  </a:rPr>
                                  <m:t>𝑓</m:t>
                                </m:r>
                                <m:d>
                                  <m:dPr>
                                    <m:ctrlPr>
                                      <a:rPr kumimoji="0" lang="en-US" altLang="zh-CN" sz="2400" i="1">
                                        <a:latin typeface="Cambria Math" panose="02040503050406030204" pitchFamily="18" charset="0"/>
                                        <a:ea typeface="Cambria Math" panose="02040503050406030204" pitchFamily="18" charset="0"/>
                                      </a:rPr>
                                    </m:ctrlPr>
                                  </m:dPr>
                                  <m:e>
                                    <m:r>
                                      <a:rPr kumimoji="0" lang="en-US" altLang="zh-CN" sz="2400" i="1">
                                        <a:latin typeface="Cambria Math" panose="02040503050406030204" pitchFamily="18" charset="0"/>
                                        <a:ea typeface="Cambria Math" panose="02040503050406030204" pitchFamily="18" charset="0"/>
                                      </a:rPr>
                                      <m:t>𝑥</m:t>
                                    </m:r>
                                    <m:r>
                                      <a:rPr kumimoji="0" lang="en-US" altLang="zh-CN" sz="2400" i="1">
                                        <a:latin typeface="Cambria Math" panose="02040503050406030204" pitchFamily="18" charset="0"/>
                                        <a:ea typeface="Cambria Math" panose="02040503050406030204" pitchFamily="18" charset="0"/>
                                      </a:rPr>
                                      <m:t>,</m:t>
                                    </m:r>
                                    <m:r>
                                      <a:rPr kumimoji="0" lang="en-US" altLang="zh-CN" sz="2400" i="1">
                                        <a:latin typeface="Cambria Math" panose="02040503050406030204" pitchFamily="18" charset="0"/>
                                        <a:ea typeface="Cambria Math" panose="02040503050406030204" pitchFamily="18" charset="0"/>
                                      </a:rPr>
                                      <m:t>𝑦</m:t>
                                    </m:r>
                                    <m:r>
                                      <a:rPr kumimoji="0" lang="en-US" altLang="zh-CN" sz="2400" i="1" smtClean="0">
                                        <a:latin typeface="Cambria Math" panose="02040503050406030204" pitchFamily="18" charset="0"/>
                                        <a:ea typeface="Cambria Math" panose="02040503050406030204" pitchFamily="18" charset="0"/>
                                      </a:rPr>
                                      <m:t>+1</m:t>
                                    </m:r>
                                  </m:e>
                                </m:d>
                                <m:r>
                                  <a:rPr kumimoji="0" lang="en-US" altLang="zh-CN" sz="2400" i="1" smtClean="0">
                                    <a:latin typeface="Cambria Math" panose="02040503050406030204" pitchFamily="18" charset="0"/>
                                    <a:ea typeface="Cambria Math" panose="02040503050406030204" pitchFamily="18" charset="0"/>
                                  </a:rPr>
                                  <m:t>−</m:t>
                                </m:r>
                                <m:r>
                                  <m:rPr>
                                    <m:brk m:alnAt="7"/>
                                  </m:rPr>
                                  <a:rPr kumimoji="0" lang="en-US" altLang="zh-CN" sz="2400" i="1">
                                    <a:latin typeface="Cambria Math" panose="02040503050406030204" pitchFamily="18" charset="0"/>
                                    <a:ea typeface="Cambria Math" panose="02040503050406030204" pitchFamily="18" charset="0"/>
                                  </a:rPr>
                                  <m:t>𝑓</m:t>
                                </m:r>
                                <m:d>
                                  <m:dPr>
                                    <m:ctrlPr>
                                      <a:rPr kumimoji="0" lang="en-US" altLang="zh-CN" sz="2400" i="1">
                                        <a:latin typeface="Cambria Math" panose="02040503050406030204" pitchFamily="18" charset="0"/>
                                        <a:ea typeface="Cambria Math" panose="02040503050406030204" pitchFamily="18" charset="0"/>
                                      </a:rPr>
                                    </m:ctrlPr>
                                  </m:dPr>
                                  <m:e>
                                    <m:r>
                                      <a:rPr kumimoji="0" lang="en-US" altLang="zh-CN" sz="2400" i="1">
                                        <a:latin typeface="Cambria Math" panose="02040503050406030204" pitchFamily="18" charset="0"/>
                                        <a:ea typeface="Cambria Math" panose="02040503050406030204" pitchFamily="18" charset="0"/>
                                      </a:rPr>
                                      <m:t>𝑥</m:t>
                                    </m:r>
                                    <m:r>
                                      <a:rPr kumimoji="0" lang="en-US" altLang="zh-CN" sz="2400" i="1">
                                        <a:latin typeface="Cambria Math" panose="02040503050406030204" pitchFamily="18" charset="0"/>
                                        <a:ea typeface="Cambria Math" panose="02040503050406030204" pitchFamily="18" charset="0"/>
                                      </a:rPr>
                                      <m:t>,</m:t>
                                    </m:r>
                                    <m:r>
                                      <a:rPr kumimoji="0" lang="en-US" altLang="zh-CN" sz="2400" i="1">
                                        <a:latin typeface="Cambria Math" panose="02040503050406030204" pitchFamily="18" charset="0"/>
                                        <a:ea typeface="Cambria Math" panose="02040503050406030204" pitchFamily="18" charset="0"/>
                                      </a:rPr>
                                      <m:t>𝑦</m:t>
                                    </m:r>
                                    <m:r>
                                      <a:rPr kumimoji="0" lang="en-US" altLang="zh-CN" sz="2400" i="1" smtClean="0">
                                        <a:latin typeface="Cambria Math" panose="02040503050406030204" pitchFamily="18" charset="0"/>
                                        <a:ea typeface="Cambria Math" panose="02040503050406030204" pitchFamily="18" charset="0"/>
                                      </a:rPr>
                                      <m:t>−1</m:t>
                                    </m:r>
                                  </m:e>
                                </m:d>
                              </m:e>
                            </m:mr>
                          </m:m>
                        </m:e>
                      </m:d>
                    </m:oMath>
                  </m:oMathPara>
                </a14:m>
                <a:endParaRPr kumimoji="0" lang="en-US" altLang="zh-CN" sz="2400" dirty="0" smtClean="0"/>
              </a:p>
              <a:p>
                <a:r>
                  <a:rPr kumimoji="0" lang="zh-CN" altLang="en-US" sz="2400" dirty="0" smtClean="0"/>
                  <a:t>该像素点的梯度幅值和方向分别为</a:t>
                </a:r>
                <a:endParaRPr kumimoji="0" lang="en-US" altLang="zh-CN" sz="2400" dirty="0" smtClean="0"/>
              </a:p>
              <a:p>
                <a:pPr marL="0" indent="0">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kumimoji="0" lang="en-US" altLang="zh-CN" sz="2400" i="1" smtClean="0">
                          <a:latin typeface="Cambria Math" panose="02040503050406030204" pitchFamily="18" charset="0"/>
                        </a:rPr>
                        <m:t>𝑔</m:t>
                      </m:r>
                      <m:r>
                        <a:rPr kumimoji="0" lang="en-US" altLang="zh-CN" sz="2400" i="1" smtClean="0">
                          <a:latin typeface="Cambria Math" panose="02040503050406030204" pitchFamily="18" charset="0"/>
                          <a:ea typeface="Cambria Math" panose="02040503050406030204" pitchFamily="18" charset="0"/>
                        </a:rPr>
                        <m:t>=</m:t>
                      </m:r>
                      <m:rad>
                        <m:radPr>
                          <m:degHide m:val="on"/>
                          <m:ctrlPr>
                            <a:rPr kumimoji="0" lang="en-US" altLang="zh-CN" sz="2400" i="1" smtClean="0">
                              <a:latin typeface="Cambria Math" panose="02040503050406030204" pitchFamily="18" charset="0"/>
                              <a:ea typeface="Cambria Math" panose="02040503050406030204" pitchFamily="18" charset="0"/>
                            </a:rPr>
                          </m:ctrlPr>
                        </m:radPr>
                        <m:deg/>
                        <m:e>
                          <m:sSubSup>
                            <m:sSubSupPr>
                              <m:ctrlPr>
                                <a:rPr kumimoji="0" lang="en-US" altLang="zh-CN" sz="2400" i="1" smtClean="0">
                                  <a:latin typeface="Cambria Math" panose="02040503050406030204" pitchFamily="18" charset="0"/>
                                  <a:ea typeface="Cambria Math" panose="02040503050406030204" pitchFamily="18" charset="0"/>
                                </a:rPr>
                              </m:ctrlPr>
                            </m:sSubSupPr>
                            <m:e>
                              <m:r>
                                <a:rPr kumimoji="0" lang="en-US" altLang="zh-CN" sz="2400" i="1" smtClean="0">
                                  <a:latin typeface="Cambria Math" panose="02040503050406030204" pitchFamily="18" charset="0"/>
                                  <a:ea typeface="Cambria Math" panose="02040503050406030204" pitchFamily="18" charset="0"/>
                                </a:rPr>
                                <m:t>𝑔</m:t>
                              </m:r>
                            </m:e>
                            <m:sub>
                              <m:r>
                                <a:rPr kumimoji="0" lang="en-US" altLang="zh-CN" sz="2400" i="1" smtClean="0">
                                  <a:latin typeface="Cambria Math" panose="02040503050406030204" pitchFamily="18" charset="0"/>
                                  <a:ea typeface="Cambria Math" panose="02040503050406030204" pitchFamily="18" charset="0"/>
                                </a:rPr>
                                <m:t>𝑥</m:t>
                              </m:r>
                            </m:sub>
                            <m:sup>
                              <m:r>
                                <a:rPr kumimoji="0" lang="en-US" altLang="zh-CN" sz="2400" i="1" smtClean="0">
                                  <a:latin typeface="Cambria Math" panose="02040503050406030204" pitchFamily="18" charset="0"/>
                                  <a:ea typeface="Cambria Math" panose="02040503050406030204" pitchFamily="18" charset="0"/>
                                </a:rPr>
                                <m:t>2</m:t>
                              </m:r>
                            </m:sup>
                          </m:sSubSup>
                          <m:r>
                            <a:rPr kumimoji="0" lang="en-US" altLang="zh-CN" sz="2400" i="1" smtClean="0">
                              <a:latin typeface="Cambria Math" panose="02040503050406030204" pitchFamily="18" charset="0"/>
                              <a:ea typeface="Cambria Math" panose="02040503050406030204" pitchFamily="18" charset="0"/>
                            </a:rPr>
                            <m:t>+</m:t>
                          </m:r>
                          <m:sSubSup>
                            <m:sSubSupPr>
                              <m:ctrlPr>
                                <a:rPr kumimoji="0" lang="en-US" altLang="zh-CN" sz="2400" i="1">
                                  <a:latin typeface="Cambria Math" panose="02040503050406030204" pitchFamily="18" charset="0"/>
                                  <a:ea typeface="Cambria Math" panose="02040503050406030204" pitchFamily="18" charset="0"/>
                                </a:rPr>
                              </m:ctrlPr>
                            </m:sSubSupPr>
                            <m:e>
                              <m:r>
                                <a:rPr kumimoji="0" lang="en-US" altLang="zh-CN" sz="2400" i="1">
                                  <a:latin typeface="Cambria Math" panose="02040503050406030204" pitchFamily="18" charset="0"/>
                                  <a:ea typeface="Cambria Math" panose="02040503050406030204" pitchFamily="18" charset="0"/>
                                </a:rPr>
                                <m:t>𝑔</m:t>
                              </m:r>
                            </m:e>
                            <m:sub>
                              <m:r>
                                <a:rPr kumimoji="0" lang="en-US" altLang="zh-CN" sz="2400" i="1" smtClean="0">
                                  <a:latin typeface="Cambria Math" panose="02040503050406030204" pitchFamily="18" charset="0"/>
                                  <a:ea typeface="Cambria Math" panose="02040503050406030204" pitchFamily="18" charset="0"/>
                                </a:rPr>
                                <m:t>𝑦</m:t>
                              </m:r>
                            </m:sub>
                            <m:sup>
                              <m:r>
                                <a:rPr kumimoji="0" lang="en-US" altLang="zh-CN" sz="2400" i="1">
                                  <a:latin typeface="Cambria Math" panose="02040503050406030204" pitchFamily="18" charset="0"/>
                                  <a:ea typeface="Cambria Math" panose="02040503050406030204" pitchFamily="18" charset="0"/>
                                </a:rPr>
                                <m:t>2</m:t>
                              </m:r>
                            </m:sup>
                          </m:sSubSup>
                        </m:e>
                      </m:rad>
                    </m:oMath>
                  </m:oMathPara>
                </a14:m>
                <a:endParaRPr kumimoji="0" lang="en-US" altLang="zh-CN" sz="2400" dirty="0" smtClean="0">
                  <a:ea typeface="Cambria Math" panose="02040503050406030204" pitchFamily="18" charset="0"/>
                </a:endParaRPr>
              </a:p>
              <a:p>
                <a:pPr marL="0" indent="0">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kumimoji="0" lang="zh-CN" altLang="en-US" sz="2400" i="1" smtClean="0">
                          <a:latin typeface="Cambria Math" panose="02040503050406030204" pitchFamily="18" charset="0"/>
                        </a:rPr>
                        <m:t>𝜃</m:t>
                      </m:r>
                      <m:r>
                        <a:rPr kumimoji="0" lang="en-US" altLang="zh-CN" sz="2400" i="1" smtClean="0">
                          <a:latin typeface="Cambria Math" panose="02040503050406030204" pitchFamily="18" charset="0"/>
                          <a:ea typeface="Cambria Math" panose="02040503050406030204" pitchFamily="18" charset="0"/>
                        </a:rPr>
                        <m:t>=</m:t>
                      </m:r>
                      <m:func>
                        <m:funcPr>
                          <m:ctrlPr>
                            <a:rPr kumimoji="0" lang="en-US" altLang="zh-CN" sz="2400" i="1" smtClean="0">
                              <a:latin typeface="Cambria Math" panose="02040503050406030204" pitchFamily="18" charset="0"/>
                              <a:ea typeface="Cambria Math" panose="02040503050406030204" pitchFamily="18" charset="0"/>
                            </a:rPr>
                          </m:ctrlPr>
                        </m:funcPr>
                        <m:fName>
                          <m:r>
                            <m:rPr>
                              <m:sty m:val="p"/>
                            </m:rPr>
                            <a:rPr kumimoji="0" lang="en-US" altLang="zh-CN" sz="2400" smtClean="0">
                              <a:latin typeface="Cambria Math" panose="02040503050406030204" pitchFamily="18" charset="0"/>
                              <a:ea typeface="Cambria Math" panose="02040503050406030204" pitchFamily="18" charset="0"/>
                            </a:rPr>
                            <m:t>arctan</m:t>
                          </m:r>
                        </m:fName>
                        <m:e>
                          <m:f>
                            <m:fPr>
                              <m:type m:val="lin"/>
                              <m:ctrlPr>
                                <a:rPr kumimoji="0" lang="en-US" altLang="zh-CN" sz="2400" i="1" smtClean="0">
                                  <a:latin typeface="Cambria Math" panose="02040503050406030204" pitchFamily="18" charset="0"/>
                                  <a:ea typeface="Cambria Math" panose="02040503050406030204" pitchFamily="18" charset="0"/>
                                </a:rPr>
                              </m:ctrlPr>
                            </m:fPr>
                            <m:num>
                              <m:sSub>
                                <m:sSubPr>
                                  <m:ctrlPr>
                                    <a:rPr kumimoji="0" lang="en-US" altLang="zh-CN" sz="2400" i="1" smtClean="0">
                                      <a:latin typeface="Cambria Math" panose="02040503050406030204" pitchFamily="18" charset="0"/>
                                      <a:ea typeface="Cambria Math" panose="02040503050406030204" pitchFamily="18" charset="0"/>
                                    </a:rPr>
                                  </m:ctrlPr>
                                </m:sSubPr>
                                <m:e>
                                  <m:r>
                                    <a:rPr kumimoji="0" lang="en-US" altLang="zh-CN" sz="2400" i="1" smtClean="0">
                                      <a:latin typeface="Cambria Math" panose="02040503050406030204" pitchFamily="18" charset="0"/>
                                      <a:ea typeface="Cambria Math" panose="02040503050406030204" pitchFamily="18" charset="0"/>
                                    </a:rPr>
                                    <m:t>𝑔</m:t>
                                  </m:r>
                                </m:e>
                                <m:sub>
                                  <m:r>
                                    <a:rPr kumimoji="0" lang="en-US" altLang="zh-CN" sz="2400" i="1" smtClean="0">
                                      <a:latin typeface="Cambria Math" panose="02040503050406030204" pitchFamily="18" charset="0"/>
                                      <a:ea typeface="Cambria Math" panose="02040503050406030204" pitchFamily="18" charset="0"/>
                                    </a:rPr>
                                    <m:t>𝑦</m:t>
                                  </m:r>
                                </m:sub>
                              </m:sSub>
                            </m:num>
                            <m:den>
                              <m:sSub>
                                <m:sSubPr>
                                  <m:ctrlPr>
                                    <a:rPr kumimoji="0" lang="en-US" altLang="zh-CN" sz="2400" i="1" smtClean="0">
                                      <a:latin typeface="Cambria Math" panose="02040503050406030204" pitchFamily="18" charset="0"/>
                                      <a:ea typeface="Cambria Math" panose="02040503050406030204" pitchFamily="18" charset="0"/>
                                    </a:rPr>
                                  </m:ctrlPr>
                                </m:sSubPr>
                                <m:e>
                                  <m:r>
                                    <a:rPr kumimoji="0" lang="en-US" altLang="zh-CN" sz="2400" i="1" smtClean="0">
                                      <a:latin typeface="Cambria Math" panose="02040503050406030204" pitchFamily="18" charset="0"/>
                                      <a:ea typeface="Cambria Math" panose="02040503050406030204" pitchFamily="18" charset="0"/>
                                    </a:rPr>
                                    <m:t>𝑔</m:t>
                                  </m:r>
                                </m:e>
                                <m:sub>
                                  <m:r>
                                    <a:rPr kumimoji="0" lang="en-US" altLang="zh-CN" sz="2400" i="1" smtClean="0">
                                      <a:latin typeface="Cambria Math" panose="02040503050406030204" pitchFamily="18" charset="0"/>
                                      <a:ea typeface="Cambria Math" panose="02040503050406030204" pitchFamily="18" charset="0"/>
                                    </a:rPr>
                                    <m:t>𝑥</m:t>
                                  </m:r>
                                </m:sub>
                              </m:sSub>
                            </m:den>
                          </m:f>
                        </m:e>
                      </m:func>
                    </m:oMath>
                  </m:oMathPara>
                </a14:m>
                <a:endParaRPr kumimoji="0" lang="zh-CN" altLang="en-US" sz="2400" dirty="0"/>
              </a:p>
            </p:txBody>
          </p:sp>
        </mc:Choice>
        <mc:Fallback xmlns="">
          <p:sp>
            <p:nvSpPr>
              <p:cNvPr id="3" name="内容占位符 2"/>
              <p:cNvSpPr txBox="1">
                <a:spLocks noRot="1" noChangeAspect="1" noMove="1" noResize="1" noEditPoints="1" noAdjustHandles="1" noChangeArrowheads="1" noChangeShapeType="1" noTextEdit="1"/>
              </p:cNvSpPr>
              <p:nvPr/>
            </p:nvSpPr>
            <p:spPr>
              <a:xfrm>
                <a:off x="457200" y="1435224"/>
                <a:ext cx="8291264" cy="4010000"/>
              </a:xfrm>
              <a:prstGeom prst="rect">
                <a:avLst/>
              </a:prstGeom>
              <a:blipFill>
                <a:blip r:embed="rId2"/>
                <a:stretch>
                  <a:fillRect l="-956" t="-1672" b="-98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330757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a:spLocks noChangeArrowheads="1"/>
          </p:cNvSpPr>
          <p:nvPr/>
        </p:nvSpPr>
        <p:spPr bwMode="auto">
          <a:xfrm>
            <a:off x="431800" y="367254"/>
            <a:ext cx="41344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r>
              <a:rPr lang="zh-CN" altLang="en-US" dirty="0" smtClean="0"/>
              <a:t>步骤二：计算梯度直方图</a:t>
            </a:r>
            <a:endParaRPr lang="zh-CN" altLang="en-US" dirty="0"/>
          </a:p>
        </p:txBody>
      </p:sp>
      <p:sp>
        <p:nvSpPr>
          <p:cNvPr id="4" name="内容占位符 2"/>
          <p:cNvSpPr txBox="1">
            <a:spLocks/>
          </p:cNvSpPr>
          <p:nvPr/>
        </p:nvSpPr>
        <p:spPr>
          <a:xfrm>
            <a:off x="457200" y="1219200"/>
            <a:ext cx="8229600" cy="4937760"/>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r>
              <a:rPr kumimoji="0" lang="zh-CN" altLang="en-US" sz="2400" dirty="0" smtClean="0">
                <a:latin typeface="Times New Roman" panose="02020603050405020304" pitchFamily="18" charset="0"/>
                <a:cs typeface="Times New Roman" panose="02020603050405020304" pitchFamily="18" charset="0"/>
              </a:rPr>
              <a:t>把图像分成若干个</a:t>
            </a:r>
            <a:r>
              <a:rPr kumimoji="0" lang="en-US" altLang="zh-CN" sz="2400" dirty="0">
                <a:latin typeface="Times New Roman" panose="02020603050405020304" pitchFamily="18" charset="0"/>
                <a:cs typeface="Times New Roman" panose="02020603050405020304" pitchFamily="18" charset="0"/>
              </a:rPr>
              <a:t>8×8</a:t>
            </a:r>
            <a:r>
              <a:rPr kumimoji="0" lang="zh-CN" altLang="en-US" sz="2400" dirty="0" smtClean="0">
                <a:latin typeface="Times New Roman" panose="02020603050405020304" pitchFamily="18" charset="0"/>
                <a:cs typeface="Times New Roman" panose="02020603050405020304" pitchFamily="18" charset="0"/>
              </a:rPr>
              <a:t>像素的单元格</a:t>
            </a:r>
            <a:r>
              <a:rPr kumimoji="0" lang="en-US" altLang="zh-CN" sz="2400" dirty="0" smtClean="0">
                <a:latin typeface="Times New Roman" panose="02020603050405020304" pitchFamily="18" charset="0"/>
                <a:cs typeface="Times New Roman" panose="02020603050405020304" pitchFamily="18" charset="0"/>
              </a:rPr>
              <a:t>(cell)</a:t>
            </a:r>
          </a:p>
          <a:p>
            <a:pPr>
              <a:lnSpc>
                <a:spcPct val="125000"/>
              </a:lnSpc>
            </a:pPr>
            <a:r>
              <a:rPr kumimoji="0" lang="zh-CN" altLang="en-US" sz="2400" dirty="0" smtClean="0">
                <a:latin typeface="Times New Roman" panose="02020603050405020304" pitchFamily="18" charset="0"/>
                <a:cs typeface="Times New Roman" panose="02020603050405020304" pitchFamily="18" charset="0"/>
              </a:rPr>
              <a:t>用</a:t>
            </a:r>
            <a:r>
              <a:rPr kumimoji="0" lang="en-US" altLang="zh-CN" sz="2400" dirty="0" smtClean="0">
                <a:latin typeface="Times New Roman" panose="02020603050405020304" pitchFamily="18" charset="0"/>
                <a:cs typeface="Times New Roman" panose="02020603050405020304" pitchFamily="18" charset="0"/>
              </a:rPr>
              <a:t>9</a:t>
            </a:r>
            <a:r>
              <a:rPr kumimoji="0" lang="zh-CN" altLang="en-US" sz="2400" dirty="0" smtClean="0">
                <a:latin typeface="Times New Roman" panose="02020603050405020304" pitchFamily="18" charset="0"/>
                <a:cs typeface="Times New Roman" panose="02020603050405020304" pitchFamily="18" charset="0"/>
              </a:rPr>
              <a:t>个</a:t>
            </a:r>
            <a:r>
              <a:rPr kumimoji="0" lang="en-US" altLang="zh-CN" sz="2400" dirty="0" smtClean="0">
                <a:latin typeface="Times New Roman" panose="02020603050405020304" pitchFamily="18" charset="0"/>
                <a:cs typeface="Times New Roman" panose="02020603050405020304" pitchFamily="18" charset="0"/>
              </a:rPr>
              <a:t>bin</a:t>
            </a:r>
            <a:r>
              <a:rPr kumimoji="0" lang="zh-CN" altLang="en-US" sz="2400" dirty="0" smtClean="0">
                <a:latin typeface="Times New Roman" panose="02020603050405020304" pitchFamily="18" charset="0"/>
                <a:cs typeface="Times New Roman" panose="02020603050405020304" pitchFamily="18" charset="0"/>
              </a:rPr>
              <a:t>的直方图来统计这</a:t>
            </a:r>
            <a:r>
              <a:rPr kumimoji="0" lang="en-US" altLang="zh-CN" sz="2400" dirty="0">
                <a:latin typeface="Times New Roman" panose="02020603050405020304" pitchFamily="18" charset="0"/>
                <a:cs typeface="Times New Roman" panose="02020603050405020304" pitchFamily="18" charset="0"/>
              </a:rPr>
              <a:t>8×8</a:t>
            </a:r>
            <a:r>
              <a:rPr kumimoji="0" lang="zh-CN" altLang="en-US" sz="2400" dirty="0" smtClean="0">
                <a:latin typeface="Times New Roman" panose="02020603050405020304" pitchFamily="18" charset="0"/>
                <a:cs typeface="Times New Roman" panose="02020603050405020304" pitchFamily="18" charset="0"/>
              </a:rPr>
              <a:t>像素的梯度信息，即将</a:t>
            </a:r>
            <a:r>
              <a:rPr kumimoji="0" lang="en-US" altLang="zh-CN" sz="2400" dirty="0" smtClean="0">
                <a:latin typeface="Times New Roman" panose="02020603050405020304" pitchFamily="18" charset="0"/>
                <a:cs typeface="Times New Roman" panose="02020603050405020304" pitchFamily="18" charset="0"/>
              </a:rPr>
              <a:t>cell</a:t>
            </a:r>
            <a:r>
              <a:rPr kumimoji="0" lang="zh-CN" altLang="en-US" sz="2400" dirty="0" smtClean="0">
                <a:latin typeface="Times New Roman" panose="02020603050405020304" pitchFamily="18" charset="0"/>
                <a:cs typeface="Times New Roman" panose="02020603050405020304" pitchFamily="18" charset="0"/>
              </a:rPr>
              <a:t>的梯度方向</a:t>
            </a:r>
            <a:r>
              <a:rPr kumimoji="0" lang="en-US" altLang="zh-CN" sz="2400" dirty="0" smtClean="0">
                <a:latin typeface="Times New Roman" panose="02020603050405020304" pitchFamily="18" charset="0"/>
                <a:cs typeface="Times New Roman" panose="02020603050405020304" pitchFamily="18" charset="0"/>
              </a:rPr>
              <a:t>0~180</a:t>
            </a:r>
            <a:r>
              <a:rPr kumimoji="0" lang="zh-CN" altLang="en-US" sz="2400" dirty="0" smtClean="0">
                <a:latin typeface="Times New Roman" panose="02020603050405020304" pitchFamily="18" charset="0"/>
                <a:cs typeface="Times New Roman" panose="02020603050405020304" pitchFamily="18" charset="0"/>
              </a:rPr>
              <a:t>度分成</a:t>
            </a:r>
            <a:r>
              <a:rPr kumimoji="0" lang="en-US" altLang="zh-CN" sz="2400" dirty="0" smtClean="0">
                <a:latin typeface="Times New Roman" panose="02020603050405020304" pitchFamily="18" charset="0"/>
                <a:cs typeface="Times New Roman" panose="02020603050405020304" pitchFamily="18" charset="0"/>
              </a:rPr>
              <a:t>9</a:t>
            </a:r>
            <a:r>
              <a:rPr kumimoji="0" lang="zh-CN" altLang="en-US" sz="2400" dirty="0" smtClean="0">
                <a:latin typeface="Times New Roman" panose="02020603050405020304" pitchFamily="18" charset="0"/>
                <a:cs typeface="Times New Roman" panose="02020603050405020304" pitchFamily="18" charset="0"/>
              </a:rPr>
              <a:t>个方向块</a:t>
            </a:r>
            <a:endParaRPr kumimoji="0" lang="zh-CN" altLang="en-US" sz="24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0394" y="2996952"/>
            <a:ext cx="4663213" cy="3300586"/>
          </a:xfrm>
          <a:prstGeom prst="rect">
            <a:avLst/>
          </a:prstGeom>
        </p:spPr>
      </p:pic>
    </p:spTree>
    <p:extLst>
      <p:ext uri="{BB962C8B-B14F-4D97-AF65-F5344CB8AC3E}">
        <p14:creationId xmlns:p14="http://schemas.microsoft.com/office/powerpoint/2010/main" val="34524905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内容占位符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300" y="1352550"/>
            <a:ext cx="5867400" cy="4152900"/>
          </a:xfrm>
          <a:prstGeom prst="rect">
            <a:avLst/>
          </a:prstGeom>
        </p:spPr>
      </p:pic>
    </p:spTree>
    <p:extLst>
      <p:ext uri="{BB962C8B-B14F-4D97-AF65-F5344CB8AC3E}">
        <p14:creationId xmlns:p14="http://schemas.microsoft.com/office/powerpoint/2010/main" val="28092466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735" y="1298823"/>
            <a:ext cx="6434530" cy="3714353"/>
          </a:xfrm>
          <a:prstGeom prst="rect">
            <a:avLst/>
          </a:prstGeom>
        </p:spPr>
      </p:pic>
      <p:sp>
        <p:nvSpPr>
          <p:cNvPr id="3" name="文本框 2"/>
          <p:cNvSpPr txBox="1"/>
          <p:nvPr/>
        </p:nvSpPr>
        <p:spPr>
          <a:xfrm>
            <a:off x="3432381" y="5271591"/>
            <a:ext cx="2279238" cy="461665"/>
          </a:xfrm>
          <a:prstGeom prst="rect">
            <a:avLst/>
          </a:prstGeom>
          <a:noFill/>
        </p:spPr>
        <p:txBody>
          <a:bodyPr wrap="square" rtlCol="0">
            <a:spAutoFit/>
          </a:bodyPr>
          <a:lstStyle/>
          <a:p>
            <a:pPr algn="ctr"/>
            <a:r>
              <a:rPr lang="en-US" altLang="zh-CN" sz="2400" dirty="0" smtClean="0"/>
              <a:t>9-bin</a:t>
            </a:r>
            <a:r>
              <a:rPr lang="zh-CN" altLang="en-US" sz="2400" dirty="0" smtClean="0"/>
              <a:t>直方图</a:t>
            </a:r>
            <a:endParaRPr lang="zh-CN" altLang="en-US" sz="2400" dirty="0"/>
          </a:p>
        </p:txBody>
      </p:sp>
    </p:spTree>
    <p:extLst>
      <p:ext uri="{BB962C8B-B14F-4D97-AF65-F5344CB8AC3E}">
        <p14:creationId xmlns:p14="http://schemas.microsoft.com/office/powerpoint/2010/main" val="5804247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a:spLocks noChangeArrowheads="1"/>
          </p:cNvSpPr>
          <p:nvPr/>
        </p:nvSpPr>
        <p:spPr bwMode="auto">
          <a:xfrm>
            <a:off x="431800" y="367254"/>
            <a:ext cx="3057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r>
              <a:rPr lang="zh-CN" altLang="en-US" dirty="0" smtClean="0"/>
              <a:t>步骤三：块归一化</a:t>
            </a:r>
            <a:endParaRPr lang="zh-CN" altLang="en-US" dirty="0"/>
          </a:p>
        </p:txBody>
      </p:sp>
      <p:sp>
        <p:nvSpPr>
          <p:cNvPr id="6" name="内容占位符 4"/>
          <p:cNvSpPr txBox="1">
            <a:spLocks/>
          </p:cNvSpPr>
          <p:nvPr/>
        </p:nvSpPr>
        <p:spPr>
          <a:xfrm>
            <a:off x="457200" y="1219200"/>
            <a:ext cx="8229600" cy="5306144"/>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r>
              <a:rPr kumimoji="0" lang="zh-CN" altLang="en-US" sz="2400" dirty="0" smtClean="0">
                <a:latin typeface="Times New Roman" panose="02020603050405020304" pitchFamily="18" charset="0"/>
                <a:cs typeface="Times New Roman" panose="02020603050405020304" pitchFamily="18" charset="0"/>
              </a:rPr>
              <a:t>由于光照的变化对图像梯度的影响很大（如果把图像像素值除以</a:t>
            </a:r>
            <a:r>
              <a:rPr kumimoji="0" lang="en-US" altLang="zh-CN" sz="2400" dirty="0" smtClean="0">
                <a:latin typeface="Times New Roman" panose="02020603050405020304" pitchFamily="18" charset="0"/>
                <a:cs typeface="Times New Roman" panose="02020603050405020304" pitchFamily="18" charset="0"/>
              </a:rPr>
              <a:t>2</a:t>
            </a:r>
            <a:r>
              <a:rPr kumimoji="0" lang="zh-CN" altLang="en-US" sz="2400" dirty="0" smtClean="0">
                <a:latin typeface="Times New Roman" panose="02020603050405020304" pitchFamily="18" charset="0"/>
                <a:cs typeface="Times New Roman" panose="02020603050405020304" pitchFamily="18" charset="0"/>
              </a:rPr>
              <a:t>，那么图像梯度幅值将减半，梯度直方图也变为原来的</a:t>
            </a:r>
            <a:r>
              <a:rPr kumimoji="0" lang="en-US" altLang="zh-CN" sz="2400" dirty="0" smtClean="0">
                <a:latin typeface="Times New Roman" panose="02020603050405020304" pitchFamily="18" charset="0"/>
                <a:cs typeface="Times New Roman" panose="02020603050405020304" pitchFamily="18" charset="0"/>
              </a:rPr>
              <a:t>1/2</a:t>
            </a:r>
            <a:r>
              <a:rPr kumimoji="0" lang="zh-CN" altLang="en-US" sz="2400" dirty="0" smtClean="0">
                <a:latin typeface="Times New Roman" panose="02020603050405020304" pitchFamily="18" charset="0"/>
                <a:cs typeface="Times New Roman" panose="02020603050405020304" pitchFamily="18" charset="0"/>
              </a:rPr>
              <a:t>）。所以需要对梯度直方图进行归一化以减小光照的影响</a:t>
            </a:r>
            <a:endParaRPr kumimoji="0" lang="en-US" altLang="zh-CN" sz="2400" dirty="0" smtClean="0">
              <a:latin typeface="Times New Roman" panose="02020603050405020304" pitchFamily="18" charset="0"/>
              <a:cs typeface="Times New Roman" panose="02020603050405020304" pitchFamily="18" charset="0"/>
            </a:endParaRPr>
          </a:p>
          <a:p>
            <a:pPr>
              <a:lnSpc>
                <a:spcPct val="125000"/>
              </a:lnSpc>
            </a:pPr>
            <a:r>
              <a:rPr kumimoji="0" lang="zh-CN" altLang="en-US" sz="2400" dirty="0" smtClean="0">
                <a:latin typeface="Times New Roman" panose="02020603050405020304" pitchFamily="18" charset="0"/>
                <a:cs typeface="Times New Roman" panose="02020603050405020304" pitchFamily="18" charset="0"/>
              </a:rPr>
              <a:t>为了更好的消除光照变化，首先把若干个</a:t>
            </a:r>
            <a:r>
              <a:rPr kumimoji="0" lang="en-US" altLang="zh-CN" sz="2400" dirty="0" smtClean="0">
                <a:latin typeface="Times New Roman" panose="02020603050405020304" pitchFamily="18" charset="0"/>
                <a:cs typeface="Times New Roman" panose="02020603050405020304" pitchFamily="18" charset="0"/>
              </a:rPr>
              <a:t>cell</a:t>
            </a:r>
            <a:r>
              <a:rPr kumimoji="0" lang="zh-CN" altLang="en-US" sz="2400" dirty="0" smtClean="0">
                <a:latin typeface="Times New Roman" panose="02020603050405020304" pitchFamily="18" charset="0"/>
                <a:cs typeface="Times New Roman" panose="02020603050405020304" pitchFamily="18" charset="0"/>
              </a:rPr>
              <a:t>组合成一个</a:t>
            </a:r>
            <a:r>
              <a:rPr kumimoji="0" lang="en-US" altLang="zh-CN" sz="2400" dirty="0" smtClean="0">
                <a:latin typeface="Times New Roman" panose="02020603050405020304" pitchFamily="18" charset="0"/>
                <a:cs typeface="Times New Roman" panose="02020603050405020304" pitchFamily="18" charset="0"/>
              </a:rPr>
              <a:t>block</a:t>
            </a:r>
            <a:r>
              <a:rPr kumimoji="0" lang="zh-CN" altLang="en-US" sz="2400" dirty="0" smtClean="0">
                <a:latin typeface="Times New Roman" panose="02020603050405020304" pitchFamily="18" charset="0"/>
                <a:cs typeface="Times New Roman" panose="02020603050405020304" pitchFamily="18" charset="0"/>
              </a:rPr>
              <a:t>（</a:t>
            </a:r>
            <a:r>
              <a:rPr kumimoji="0" lang="en-US" altLang="zh-CN" sz="2400" dirty="0" smtClean="0">
                <a:latin typeface="Times New Roman" panose="02020603050405020304" pitchFamily="18" charset="0"/>
                <a:cs typeface="Times New Roman" panose="02020603050405020304" pitchFamily="18" charset="0"/>
              </a:rPr>
              <a:t>e.g. 1block=2</a:t>
            </a:r>
            <a:r>
              <a:rPr kumimoji="0" lang="en-US" altLang="zh-CN" sz="2400" dirty="0">
                <a:latin typeface="Times New Roman" panose="02020603050405020304" pitchFamily="18" charset="0"/>
                <a:cs typeface="Times New Roman" panose="02020603050405020304" pitchFamily="18" charset="0"/>
              </a:rPr>
              <a:t>×</a:t>
            </a:r>
            <a:r>
              <a:rPr kumimoji="0" lang="en-US" altLang="zh-CN" sz="2400" dirty="0" smtClean="0">
                <a:latin typeface="Times New Roman" panose="02020603050405020304" pitchFamily="18" charset="0"/>
                <a:cs typeface="Times New Roman" panose="02020603050405020304" pitchFamily="18" charset="0"/>
              </a:rPr>
              <a:t>2cell</a:t>
            </a:r>
            <a:r>
              <a:rPr kumimoji="0" lang="zh-CN" altLang="en-US" sz="2400" dirty="0" smtClean="0">
                <a:latin typeface="Times New Roman" panose="02020603050405020304" pitchFamily="18" charset="0"/>
                <a:cs typeface="Times New Roman" panose="02020603050405020304" pitchFamily="18" charset="0"/>
              </a:rPr>
              <a:t>），再把</a:t>
            </a:r>
            <a:r>
              <a:rPr kumimoji="0" lang="en-US" altLang="zh-CN" sz="2400" dirty="0" smtClean="0">
                <a:latin typeface="Times New Roman" panose="02020603050405020304" pitchFamily="18" charset="0"/>
                <a:cs typeface="Times New Roman" panose="02020603050405020304" pitchFamily="18" charset="0"/>
              </a:rPr>
              <a:t>block</a:t>
            </a:r>
            <a:r>
              <a:rPr kumimoji="0" lang="zh-CN" altLang="en-US" sz="2400" dirty="0" smtClean="0">
                <a:latin typeface="Times New Roman" panose="02020603050405020304" pitchFamily="18" charset="0"/>
                <a:cs typeface="Times New Roman" panose="02020603050405020304" pitchFamily="18" charset="0"/>
              </a:rPr>
              <a:t>内所有</a:t>
            </a:r>
            <a:r>
              <a:rPr kumimoji="0" lang="en-US" altLang="zh-CN" sz="2400" dirty="0" smtClean="0">
                <a:latin typeface="Times New Roman" panose="02020603050405020304" pitchFamily="18" charset="0"/>
                <a:cs typeface="Times New Roman" panose="02020603050405020304" pitchFamily="18" charset="0"/>
              </a:rPr>
              <a:t>cell</a:t>
            </a:r>
            <a:r>
              <a:rPr kumimoji="0" lang="zh-CN" altLang="en-US" sz="2400" dirty="0" smtClean="0">
                <a:latin typeface="Times New Roman" panose="02020603050405020304" pitchFamily="18" charset="0"/>
                <a:cs typeface="Times New Roman" panose="02020603050405020304" pitchFamily="18" charset="0"/>
              </a:rPr>
              <a:t>的梯度直方图连接成一个特征向量并归一化。（对于</a:t>
            </a:r>
            <a:r>
              <a:rPr kumimoji="0" lang="en-US" altLang="zh-CN" sz="2400" dirty="0" smtClean="0">
                <a:latin typeface="Times New Roman" panose="02020603050405020304" pitchFamily="18" charset="0"/>
                <a:cs typeface="Times New Roman" panose="02020603050405020304" pitchFamily="18" charset="0"/>
              </a:rPr>
              <a:t>16</a:t>
            </a:r>
            <a:r>
              <a:rPr kumimoji="0" lang="en-US" altLang="zh-CN" sz="2400" dirty="0">
                <a:latin typeface="Times New Roman" panose="02020603050405020304" pitchFamily="18" charset="0"/>
                <a:cs typeface="Times New Roman" panose="02020603050405020304" pitchFamily="18" charset="0"/>
              </a:rPr>
              <a:t>×</a:t>
            </a:r>
            <a:r>
              <a:rPr kumimoji="0" lang="en-US" altLang="zh-CN" sz="2400" dirty="0" smtClean="0">
                <a:latin typeface="Times New Roman" panose="02020603050405020304" pitchFamily="18" charset="0"/>
                <a:cs typeface="Times New Roman" panose="02020603050405020304" pitchFamily="18" charset="0"/>
              </a:rPr>
              <a:t>16</a:t>
            </a:r>
            <a:r>
              <a:rPr kumimoji="0" lang="zh-CN" altLang="en-US" sz="2400" dirty="0" smtClean="0">
                <a:latin typeface="Times New Roman" panose="02020603050405020304" pitchFamily="18" charset="0"/>
                <a:cs typeface="Times New Roman" panose="02020603050405020304" pitchFamily="18" charset="0"/>
              </a:rPr>
              <a:t>像素的</a:t>
            </a:r>
            <a:r>
              <a:rPr kumimoji="0" lang="en-US" altLang="zh-CN" sz="2400" dirty="0" smtClean="0">
                <a:latin typeface="Times New Roman" panose="02020603050405020304" pitchFamily="18" charset="0"/>
                <a:cs typeface="Times New Roman" panose="02020603050405020304" pitchFamily="18" charset="0"/>
              </a:rPr>
              <a:t>block</a:t>
            </a:r>
            <a:r>
              <a:rPr kumimoji="0" lang="zh-CN" altLang="en-US" sz="2400" dirty="0" smtClean="0">
                <a:latin typeface="Times New Roman" panose="02020603050405020304" pitchFamily="18" charset="0"/>
                <a:cs typeface="Times New Roman" panose="02020603050405020304" pitchFamily="18" charset="0"/>
              </a:rPr>
              <a:t>，特征向量的维数为</a:t>
            </a:r>
            <a:r>
              <a:rPr kumimoji="0" lang="en-US" altLang="zh-CN" sz="2400" dirty="0" smtClean="0">
                <a:latin typeface="Times New Roman" panose="02020603050405020304" pitchFamily="18" charset="0"/>
                <a:cs typeface="Times New Roman" panose="02020603050405020304" pitchFamily="18" charset="0"/>
              </a:rPr>
              <a:t>9×2</a:t>
            </a:r>
            <a:r>
              <a:rPr kumimoji="0" lang="en-US" altLang="zh-CN" sz="2400" dirty="0">
                <a:latin typeface="Times New Roman" panose="02020603050405020304" pitchFamily="18" charset="0"/>
                <a:cs typeface="Times New Roman" panose="02020603050405020304" pitchFamily="18" charset="0"/>
              </a:rPr>
              <a:t>×</a:t>
            </a:r>
            <a:r>
              <a:rPr kumimoji="0" lang="en-US" altLang="zh-CN" sz="2400" dirty="0" smtClean="0">
                <a:latin typeface="Times New Roman" panose="02020603050405020304" pitchFamily="18" charset="0"/>
                <a:cs typeface="Times New Roman" panose="02020603050405020304" pitchFamily="18" charset="0"/>
              </a:rPr>
              <a:t>2=36</a:t>
            </a:r>
            <a:r>
              <a:rPr kumimoji="0" lang="zh-CN" altLang="en-US" sz="2400" dirty="0" smtClean="0">
                <a:latin typeface="Times New Roman" panose="02020603050405020304" pitchFamily="18" charset="0"/>
                <a:cs typeface="Times New Roman" panose="02020603050405020304" pitchFamily="18" charset="0"/>
              </a:rPr>
              <a:t>）</a:t>
            </a:r>
            <a:endParaRPr kumimoji="0" lang="en-US" altLang="zh-CN" sz="2400" dirty="0" smtClean="0">
              <a:latin typeface="Times New Roman" panose="02020603050405020304" pitchFamily="18" charset="0"/>
              <a:cs typeface="Times New Roman" panose="02020603050405020304" pitchFamily="18" charset="0"/>
            </a:endParaRPr>
          </a:p>
          <a:p>
            <a:pPr>
              <a:lnSpc>
                <a:spcPct val="125000"/>
              </a:lnSpc>
            </a:pPr>
            <a:r>
              <a:rPr lang="zh-CN" altLang="en-US" sz="2400" dirty="0">
                <a:latin typeface="Times New Roman" panose="02020603050405020304" pitchFamily="18" charset="0"/>
                <a:cs typeface="Times New Roman" panose="02020603050405020304" pitchFamily="18" charset="0"/>
              </a:rPr>
              <a:t>实验表明，采用块重叠</a:t>
            </a:r>
            <a:r>
              <a:rPr lang="en-US" altLang="zh-CN" sz="2400" dirty="0">
                <a:latin typeface="Times New Roman" panose="02020603050405020304" pitchFamily="18" charset="0"/>
                <a:cs typeface="Times New Roman" panose="02020603050405020304" pitchFamily="18" charset="0"/>
              </a:rPr>
              <a:t>(overlapping)</a:t>
            </a:r>
            <a:r>
              <a:rPr lang="zh-CN" altLang="en-US" sz="2400" dirty="0">
                <a:latin typeface="Times New Roman" panose="02020603050405020304" pitchFamily="18" charset="0"/>
                <a:cs typeface="Times New Roman" panose="02020603050405020304" pitchFamily="18" charset="0"/>
              </a:rPr>
              <a:t>的策略会大幅提高</a:t>
            </a:r>
            <a:r>
              <a:rPr lang="en-US" altLang="zh-CN" sz="2400" dirty="0">
                <a:latin typeface="Times New Roman" panose="02020603050405020304" pitchFamily="18" charset="0"/>
                <a:cs typeface="Times New Roman" panose="02020603050405020304" pitchFamily="18" charset="0"/>
              </a:rPr>
              <a:t>HOG</a:t>
            </a:r>
            <a:r>
              <a:rPr lang="zh-CN" altLang="en-US" sz="2400" dirty="0">
                <a:latin typeface="Times New Roman" panose="02020603050405020304" pitchFamily="18" charset="0"/>
                <a:cs typeface="Times New Roman" panose="02020603050405020304" pitchFamily="18" charset="0"/>
              </a:rPr>
              <a:t>特征的性能。实际上，我们总是选择不小于</a:t>
            </a:r>
            <a:r>
              <a:rPr lang="en-US" altLang="zh-CN" sz="2400" dirty="0">
                <a:latin typeface="Times New Roman" panose="02020603050405020304" pitchFamily="18" charset="0"/>
                <a:cs typeface="Times New Roman" panose="02020603050405020304" pitchFamily="18" charset="0"/>
              </a:rPr>
              <a:t>1/2 block size</a:t>
            </a:r>
            <a:r>
              <a:rPr lang="zh-CN" altLang="en-US" sz="2400" dirty="0">
                <a:latin typeface="Times New Roman" panose="02020603050405020304" pitchFamily="18" charset="0"/>
                <a:cs typeface="Times New Roman" panose="02020603050405020304" pitchFamily="18" charset="0"/>
              </a:rPr>
              <a:t>的重叠</a:t>
            </a:r>
            <a:r>
              <a:rPr lang="zh-CN" altLang="en-US"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33111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2325" y="1062038"/>
            <a:ext cx="2419350" cy="4733925"/>
          </a:xfrm>
          <a:prstGeom prst="rect">
            <a:avLst/>
          </a:prstGeom>
        </p:spPr>
      </p:pic>
    </p:spTree>
    <p:extLst>
      <p:ext uri="{BB962C8B-B14F-4D97-AF65-F5344CB8AC3E}">
        <p14:creationId xmlns:p14="http://schemas.microsoft.com/office/powerpoint/2010/main" val="9049344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a:spLocks noChangeArrowheads="1"/>
          </p:cNvSpPr>
          <p:nvPr/>
        </p:nvSpPr>
        <p:spPr bwMode="auto">
          <a:xfrm>
            <a:off x="431800" y="367254"/>
            <a:ext cx="4554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r>
              <a:rPr lang="zh-CN" altLang="en-US" dirty="0" smtClean="0"/>
              <a:t>步骤四：计算</a:t>
            </a:r>
            <a:r>
              <a:rPr lang="en-US" altLang="zh-CN" dirty="0"/>
              <a:t>HOG</a:t>
            </a:r>
            <a:r>
              <a:rPr lang="zh-CN" altLang="en-US" dirty="0"/>
              <a:t>特征向量</a:t>
            </a:r>
          </a:p>
        </p:txBody>
      </p:sp>
      <p:sp>
        <p:nvSpPr>
          <p:cNvPr id="6" name="内容占位符 2"/>
          <p:cNvSpPr txBox="1">
            <a:spLocks/>
          </p:cNvSpPr>
          <p:nvPr/>
        </p:nvSpPr>
        <p:spPr>
          <a:xfrm>
            <a:off x="457200" y="1219200"/>
            <a:ext cx="8229600" cy="4937760"/>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r>
              <a:rPr kumimoji="0" lang="zh-CN" altLang="en-US" sz="2400" dirty="0" smtClean="0">
                <a:latin typeface="Times New Roman" panose="02020603050405020304" pitchFamily="18" charset="0"/>
                <a:cs typeface="Times New Roman" panose="02020603050405020304" pitchFamily="18" charset="0"/>
              </a:rPr>
              <a:t>将图像内所有</a:t>
            </a:r>
            <a:r>
              <a:rPr kumimoji="0" lang="en-US" altLang="zh-CN" sz="2400" dirty="0" smtClean="0">
                <a:latin typeface="Times New Roman" panose="02020603050405020304" pitchFamily="18" charset="0"/>
                <a:cs typeface="Times New Roman" panose="02020603050405020304" pitchFamily="18" charset="0"/>
              </a:rPr>
              <a:t>block</a:t>
            </a:r>
            <a:r>
              <a:rPr kumimoji="0" lang="zh-CN" altLang="en-US" sz="2400" dirty="0" smtClean="0">
                <a:latin typeface="Times New Roman" panose="02020603050405020304" pitchFamily="18" charset="0"/>
                <a:cs typeface="Times New Roman" panose="02020603050405020304" pitchFamily="18" charset="0"/>
              </a:rPr>
              <a:t>的特征向量连接到一起，就得到最终的</a:t>
            </a:r>
            <a:r>
              <a:rPr kumimoji="0" lang="en-US" altLang="zh-CN" sz="2400" dirty="0" smtClean="0">
                <a:latin typeface="Times New Roman" panose="02020603050405020304" pitchFamily="18" charset="0"/>
                <a:cs typeface="Times New Roman" panose="02020603050405020304" pitchFamily="18" charset="0"/>
              </a:rPr>
              <a:t>HOG</a:t>
            </a:r>
            <a:r>
              <a:rPr kumimoji="0" lang="zh-CN" altLang="en-US" sz="2400" dirty="0" smtClean="0">
                <a:latin typeface="Times New Roman" panose="02020603050405020304" pitchFamily="18" charset="0"/>
                <a:cs typeface="Times New Roman" panose="02020603050405020304" pitchFamily="18" charset="0"/>
              </a:rPr>
              <a:t>特征向量</a:t>
            </a:r>
            <a:endParaRPr kumimoji="0" lang="en-US" altLang="zh-CN" sz="2400" dirty="0" smtClean="0">
              <a:latin typeface="Times New Roman" panose="02020603050405020304" pitchFamily="18" charset="0"/>
              <a:cs typeface="Times New Roman" panose="02020603050405020304" pitchFamily="18" charset="0"/>
            </a:endParaRPr>
          </a:p>
          <a:p>
            <a:pPr>
              <a:lnSpc>
                <a:spcPct val="125000"/>
              </a:lnSpc>
            </a:pPr>
            <a:r>
              <a:rPr kumimoji="0" lang="zh-CN" altLang="en-US" sz="2400" dirty="0" smtClean="0">
                <a:latin typeface="Times New Roman" panose="02020603050405020304" pitchFamily="18" charset="0"/>
                <a:cs typeface="Times New Roman" panose="02020603050405020304" pitchFamily="18" charset="0"/>
              </a:rPr>
              <a:t>例：对于</a:t>
            </a:r>
            <a:r>
              <a:rPr kumimoji="0" lang="en-US" altLang="zh-CN" sz="2400" dirty="0" smtClean="0">
                <a:latin typeface="Times New Roman" panose="02020603050405020304" pitchFamily="18" charset="0"/>
                <a:cs typeface="Times New Roman" panose="02020603050405020304" pitchFamily="18" charset="0"/>
              </a:rPr>
              <a:t>64</a:t>
            </a:r>
            <a:r>
              <a:rPr kumimoji="0" lang="en-US" altLang="zh-CN" sz="2400" dirty="0">
                <a:latin typeface="Times New Roman" panose="02020603050405020304" pitchFamily="18" charset="0"/>
                <a:cs typeface="Times New Roman" panose="02020603050405020304" pitchFamily="18" charset="0"/>
              </a:rPr>
              <a:t>×</a:t>
            </a:r>
            <a:r>
              <a:rPr kumimoji="0" lang="en-US" altLang="zh-CN" sz="2400" dirty="0" smtClean="0">
                <a:latin typeface="Times New Roman" panose="02020603050405020304" pitchFamily="18" charset="0"/>
                <a:cs typeface="Times New Roman" panose="02020603050405020304" pitchFamily="18" charset="0"/>
              </a:rPr>
              <a:t>128</a:t>
            </a:r>
            <a:r>
              <a:rPr kumimoji="0" lang="zh-CN" altLang="en-US" sz="2400" dirty="0" smtClean="0">
                <a:latin typeface="Times New Roman" panose="02020603050405020304" pitchFamily="18" charset="0"/>
                <a:cs typeface="Times New Roman" panose="02020603050405020304" pitchFamily="18" charset="0"/>
              </a:rPr>
              <a:t>的图像，求</a:t>
            </a:r>
            <a:r>
              <a:rPr kumimoji="0" lang="en-US" altLang="zh-CN" sz="2400" dirty="0" smtClean="0">
                <a:latin typeface="Times New Roman" panose="02020603050405020304" pitchFamily="18" charset="0"/>
                <a:cs typeface="Times New Roman" panose="02020603050405020304" pitchFamily="18" charset="0"/>
              </a:rPr>
              <a:t>HOG</a:t>
            </a:r>
            <a:r>
              <a:rPr kumimoji="0" lang="zh-CN" altLang="en-US" sz="2400" dirty="0" smtClean="0">
                <a:latin typeface="Times New Roman" panose="02020603050405020304" pitchFamily="18" charset="0"/>
                <a:cs typeface="Times New Roman" panose="02020603050405020304" pitchFamily="18" charset="0"/>
              </a:rPr>
              <a:t>特征向量的维数（其中</a:t>
            </a:r>
            <a:r>
              <a:rPr kumimoji="0" lang="en-US" altLang="zh-CN" sz="2400" dirty="0" smtClean="0">
                <a:latin typeface="Times New Roman" panose="02020603050405020304" pitchFamily="18" charset="0"/>
                <a:cs typeface="Times New Roman" panose="02020603050405020304" pitchFamily="18" charset="0"/>
              </a:rPr>
              <a:t>cell size = 8</a:t>
            </a:r>
            <a:r>
              <a:rPr kumimoji="0" lang="en-US" altLang="zh-CN" sz="2400" dirty="0">
                <a:latin typeface="Times New Roman" panose="02020603050405020304" pitchFamily="18" charset="0"/>
                <a:cs typeface="Times New Roman" panose="02020603050405020304" pitchFamily="18" charset="0"/>
              </a:rPr>
              <a:t>×</a:t>
            </a:r>
            <a:r>
              <a:rPr kumimoji="0" lang="en-US" altLang="zh-CN" sz="2400" dirty="0" smtClean="0">
                <a:latin typeface="Times New Roman" panose="02020603050405020304" pitchFamily="18" charset="0"/>
                <a:cs typeface="Times New Roman" panose="02020603050405020304" pitchFamily="18" charset="0"/>
              </a:rPr>
              <a:t>8 pixels</a:t>
            </a:r>
            <a:r>
              <a:rPr kumimoji="0" lang="zh-CN" altLang="en-US" sz="2400" dirty="0" smtClean="0">
                <a:latin typeface="Times New Roman" panose="02020603050405020304" pitchFamily="18" charset="0"/>
                <a:cs typeface="Times New Roman" panose="02020603050405020304" pitchFamily="18" charset="0"/>
              </a:rPr>
              <a:t>，</a:t>
            </a:r>
            <a:r>
              <a:rPr kumimoji="0" lang="en-US" altLang="zh-CN" sz="2400" dirty="0" smtClean="0">
                <a:latin typeface="Times New Roman" panose="02020603050405020304" pitchFamily="18" charset="0"/>
                <a:cs typeface="Times New Roman" panose="02020603050405020304" pitchFamily="18" charset="0"/>
              </a:rPr>
              <a:t>block size = 2</a:t>
            </a:r>
            <a:r>
              <a:rPr kumimoji="0" lang="en-US" altLang="zh-CN" sz="2400" dirty="0">
                <a:latin typeface="Times New Roman" panose="02020603050405020304" pitchFamily="18" charset="0"/>
                <a:cs typeface="Times New Roman" panose="02020603050405020304" pitchFamily="18" charset="0"/>
              </a:rPr>
              <a:t>×</a:t>
            </a:r>
            <a:r>
              <a:rPr kumimoji="0" lang="en-US" altLang="zh-CN" sz="2400" dirty="0" smtClean="0">
                <a:latin typeface="Times New Roman" panose="02020603050405020304" pitchFamily="18" charset="0"/>
                <a:cs typeface="Times New Roman" panose="02020603050405020304" pitchFamily="18" charset="0"/>
              </a:rPr>
              <a:t>2 cells</a:t>
            </a:r>
            <a:r>
              <a:rPr kumimoji="0" lang="zh-CN" altLang="en-US" sz="2400" dirty="0" smtClean="0">
                <a:latin typeface="Times New Roman" panose="02020603050405020304" pitchFamily="18" charset="0"/>
                <a:cs typeface="Times New Roman" panose="02020603050405020304" pitchFamily="18" charset="0"/>
              </a:rPr>
              <a:t>，</a:t>
            </a:r>
            <a:r>
              <a:rPr kumimoji="0" lang="en-US" altLang="zh-CN" sz="2400" dirty="0" smtClean="0">
                <a:latin typeface="Times New Roman" panose="02020603050405020304" pitchFamily="18" charset="0"/>
                <a:cs typeface="Times New Roman" panose="02020603050405020304" pitchFamily="18" charset="0"/>
              </a:rPr>
              <a:t>overlapping = 1/2 block size</a:t>
            </a:r>
            <a:r>
              <a:rPr kumimoji="0" lang="zh-CN" altLang="en-US" sz="2400" dirty="0" smtClean="0">
                <a:latin typeface="Times New Roman" panose="02020603050405020304" pitchFamily="18" charset="0"/>
                <a:cs typeface="Times New Roman" panose="02020603050405020304" pitchFamily="18" charset="0"/>
              </a:rPr>
              <a:t>）</a:t>
            </a:r>
            <a:endParaRPr kumimoji="0" lang="en-US" altLang="zh-CN" sz="2400" dirty="0" smtClean="0">
              <a:latin typeface="Times New Roman" panose="02020603050405020304" pitchFamily="18" charset="0"/>
              <a:cs typeface="Times New Roman" panose="02020603050405020304" pitchFamily="18" charset="0"/>
            </a:endParaRPr>
          </a:p>
        </p:txBody>
      </p:sp>
      <p:sp>
        <p:nvSpPr>
          <p:cNvPr id="3" name="文本框 2"/>
          <p:cNvSpPr txBox="1"/>
          <p:nvPr/>
        </p:nvSpPr>
        <p:spPr>
          <a:xfrm>
            <a:off x="2221837" y="4149080"/>
            <a:ext cx="4700326" cy="968663"/>
          </a:xfrm>
          <a:prstGeom prst="rect">
            <a:avLst/>
          </a:prstGeom>
          <a:noFill/>
        </p:spPr>
        <p:txBody>
          <a:bodyPr wrap="none" rtlCol="0">
            <a:spAutoFit/>
          </a:bodyPr>
          <a:lstStyle/>
          <a:p>
            <a:pPr>
              <a:lnSpc>
                <a:spcPct val="125000"/>
              </a:lnSpc>
            </a:pPr>
            <a:r>
              <a:rPr lang="en-US" altLang="zh-CN" sz="2400" dirty="0" smtClean="0"/>
              <a:t>Block</a:t>
            </a:r>
            <a:r>
              <a:rPr lang="zh-CN" altLang="en-US" sz="2400" dirty="0"/>
              <a:t>数＝</a:t>
            </a:r>
            <a:r>
              <a:rPr lang="en-US" altLang="zh-CN" sz="2400" dirty="0" smtClean="0"/>
              <a:t> </a:t>
            </a:r>
            <a:r>
              <a:rPr lang="en-US" altLang="zh-CN" sz="2400" dirty="0"/>
              <a:t>(</a:t>
            </a:r>
            <a:r>
              <a:rPr lang="en-US" altLang="zh-CN" sz="2400" dirty="0" smtClean="0"/>
              <a:t>8</a:t>
            </a:r>
            <a:r>
              <a:rPr lang="zh-CN" altLang="en-US" sz="2400" dirty="0"/>
              <a:t>－</a:t>
            </a:r>
            <a:r>
              <a:rPr lang="en-US" altLang="zh-CN" sz="2400" dirty="0" smtClean="0"/>
              <a:t>1)</a:t>
            </a:r>
            <a:r>
              <a:rPr kumimoji="0" lang="en-US" altLang="zh-CN" sz="2400" dirty="0" smtClean="0">
                <a:cs typeface="Times New Roman" panose="02020603050405020304" pitchFamily="18" charset="0"/>
              </a:rPr>
              <a:t>×</a:t>
            </a:r>
            <a:r>
              <a:rPr lang="en-US" altLang="zh-CN" sz="2400" dirty="0" smtClean="0"/>
              <a:t>(16</a:t>
            </a:r>
            <a:r>
              <a:rPr lang="zh-CN" altLang="en-US" sz="2400" dirty="0" smtClean="0"/>
              <a:t>－</a:t>
            </a:r>
            <a:r>
              <a:rPr lang="en-US" altLang="zh-CN" sz="2400" dirty="0"/>
              <a:t>1) </a:t>
            </a:r>
            <a:r>
              <a:rPr lang="zh-CN" altLang="en-US" sz="2400" dirty="0" smtClean="0"/>
              <a:t>＝</a:t>
            </a:r>
            <a:r>
              <a:rPr lang="en-US" altLang="zh-CN" sz="2400" dirty="0" smtClean="0"/>
              <a:t>105</a:t>
            </a:r>
          </a:p>
          <a:p>
            <a:pPr>
              <a:lnSpc>
                <a:spcPct val="125000"/>
              </a:lnSpc>
            </a:pPr>
            <a:r>
              <a:rPr lang="en-US" altLang="zh-CN" sz="2400" dirty="0" smtClean="0"/>
              <a:t>HOG</a:t>
            </a:r>
            <a:r>
              <a:rPr lang="zh-CN" altLang="en-US" sz="2400" dirty="0"/>
              <a:t>特征维数</a:t>
            </a:r>
            <a:r>
              <a:rPr lang="zh-CN" altLang="en-US" sz="2400" dirty="0" smtClean="0"/>
              <a:t>＝</a:t>
            </a:r>
            <a:r>
              <a:rPr lang="en-US" altLang="zh-CN" sz="2400" dirty="0" smtClean="0"/>
              <a:t>9×4×105</a:t>
            </a:r>
            <a:r>
              <a:rPr lang="zh-CN" altLang="en-US" sz="2400" dirty="0" smtClean="0"/>
              <a:t>＝</a:t>
            </a:r>
            <a:r>
              <a:rPr lang="en-US" altLang="zh-CN" sz="2400" dirty="0" smtClean="0"/>
              <a:t>3780</a:t>
            </a:r>
            <a:endParaRPr lang="zh-CN" altLang="en-US" sz="2400" dirty="0"/>
          </a:p>
        </p:txBody>
      </p:sp>
    </p:spTree>
    <p:extLst>
      <p:ext uri="{BB962C8B-B14F-4D97-AF65-F5344CB8AC3E}">
        <p14:creationId xmlns:p14="http://schemas.microsoft.com/office/powerpoint/2010/main" val="20473339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1800" y="1313760"/>
            <a:ext cx="8172648" cy="3901068"/>
          </a:xfrm>
          <a:prstGeom prst="rect">
            <a:avLst/>
          </a:prstGeom>
          <a:noFill/>
        </p:spPr>
        <p:txBody>
          <a:bodyPr wrap="square" rtlCol="0">
            <a:spAutoFit/>
          </a:bodyPr>
          <a:lstStyle/>
          <a:p>
            <a:pPr marL="457200" indent="-457200">
              <a:spcAft>
                <a:spcPts val="600"/>
              </a:spcAft>
              <a:buFont typeface="Arial" panose="020B0604020202020204" pitchFamily="34" charset="0"/>
              <a:buChar char="•"/>
            </a:pPr>
            <a:r>
              <a:rPr lang="zh-CN" altLang="en-US" sz="2600" dirty="0" smtClean="0"/>
              <a:t>编写</a:t>
            </a:r>
            <a:r>
              <a:rPr lang="zh-CN" altLang="en-US" sz="2600" dirty="0"/>
              <a:t>基于</a:t>
            </a:r>
            <a:r>
              <a:rPr lang="en-US" altLang="zh-CN" sz="2600" dirty="0"/>
              <a:t>HOG</a:t>
            </a:r>
            <a:r>
              <a:rPr lang="zh-CN" altLang="en-US" sz="2600" dirty="0"/>
              <a:t>特征的手写数字</a:t>
            </a:r>
            <a:r>
              <a:rPr lang="zh-CN" altLang="en-US" sz="2600" dirty="0" smtClean="0"/>
              <a:t>识别程序，要求：</a:t>
            </a:r>
            <a:endParaRPr lang="en-US" altLang="zh-CN" sz="2600" dirty="0" smtClean="0"/>
          </a:p>
          <a:p>
            <a:pPr marL="514350" indent="-514350">
              <a:spcAft>
                <a:spcPts val="600"/>
              </a:spcAft>
              <a:buFont typeface="+mj-lt"/>
              <a:buAutoNum type="arabicPeriod"/>
            </a:pPr>
            <a:r>
              <a:rPr lang="zh-CN" altLang="en-US" sz="2600" dirty="0"/>
              <a:t>在一张图中显示训练集前</a:t>
            </a:r>
            <a:r>
              <a:rPr lang="en-US" altLang="zh-CN" sz="2600" dirty="0"/>
              <a:t>4</a:t>
            </a:r>
            <a:r>
              <a:rPr lang="zh-CN" altLang="en-US" sz="2600" dirty="0"/>
              <a:t>个数字的</a:t>
            </a:r>
            <a:r>
              <a:rPr lang="en-US" altLang="zh-CN" sz="2600" dirty="0"/>
              <a:t>HOG</a:t>
            </a:r>
            <a:r>
              <a:rPr lang="zh-CN" altLang="en-US" sz="2600" dirty="0"/>
              <a:t>特征</a:t>
            </a:r>
            <a:r>
              <a:rPr lang="zh-CN" altLang="en-US" sz="2600" dirty="0" smtClean="0"/>
              <a:t>可视化</a:t>
            </a:r>
            <a:endParaRPr lang="en-US" altLang="zh-CN" sz="2600" dirty="0" smtClean="0"/>
          </a:p>
          <a:p>
            <a:pPr marL="514350" indent="-514350">
              <a:spcAft>
                <a:spcPts val="600"/>
              </a:spcAft>
              <a:buFont typeface="+mj-lt"/>
              <a:buAutoNum type="arabicPeriod"/>
            </a:pPr>
            <a:r>
              <a:rPr lang="zh-CN" altLang="en-US" sz="2600" dirty="0" smtClean="0"/>
              <a:t>计算</a:t>
            </a:r>
            <a:r>
              <a:rPr lang="zh-CN" altLang="en-US" sz="2600" dirty="0" smtClean="0"/>
              <a:t>识别算法的准确率；</a:t>
            </a:r>
            <a:endParaRPr lang="en-US" altLang="zh-CN" sz="2600" dirty="0" smtClean="0"/>
          </a:p>
          <a:p>
            <a:pPr marL="514350" indent="-514350">
              <a:spcAft>
                <a:spcPts val="600"/>
              </a:spcAft>
              <a:buFont typeface="+mj-lt"/>
              <a:buAutoNum type="arabicPeriod"/>
            </a:pPr>
            <a:r>
              <a:rPr lang="zh-CN" altLang="en-US" sz="2600" dirty="0" smtClean="0"/>
              <a:t>记录算法执行时间</a:t>
            </a:r>
            <a:r>
              <a:rPr lang="zh-CN" altLang="en-US" sz="2600" dirty="0" smtClean="0"/>
              <a:t>；</a:t>
            </a:r>
            <a:endParaRPr lang="en-US" altLang="zh-CN" sz="2600" dirty="0" smtClean="0"/>
          </a:p>
          <a:p>
            <a:pPr marL="514350" indent="-514350">
              <a:lnSpc>
                <a:spcPct val="125000"/>
              </a:lnSpc>
              <a:spcAft>
                <a:spcPts val="600"/>
              </a:spcAft>
              <a:buFont typeface="+mj-lt"/>
              <a:buAutoNum type="arabicPeriod"/>
            </a:pPr>
            <a:r>
              <a:rPr lang="zh-CN" altLang="en-US" sz="2600" dirty="0" smtClean="0"/>
              <a:t>保持算法其他的默认参数不变，只改变</a:t>
            </a:r>
            <a:r>
              <a:rPr lang="en-US" altLang="zh-CN" sz="2600" dirty="0" smtClean="0"/>
              <a:t>cell size</a:t>
            </a:r>
            <a:r>
              <a:rPr lang="zh-CN" altLang="en-US" sz="2600" dirty="0" smtClean="0"/>
              <a:t>，通过实验的方法确定最佳的</a:t>
            </a:r>
            <a:r>
              <a:rPr lang="en-US" altLang="zh-CN" sz="2600" dirty="0" smtClean="0"/>
              <a:t>cell size</a:t>
            </a:r>
            <a:r>
              <a:rPr lang="zh-CN" altLang="en-US" sz="2600" dirty="0" smtClean="0"/>
              <a:t>（保证算法有较高的准确率，同时算法复杂度较低）</a:t>
            </a:r>
            <a:endParaRPr lang="en-US" altLang="zh-CN" sz="2600" dirty="0" smtClean="0"/>
          </a:p>
        </p:txBody>
      </p:sp>
      <p:sp>
        <p:nvSpPr>
          <p:cNvPr id="3" name="文本框 2"/>
          <p:cNvSpPr txBox="1"/>
          <p:nvPr/>
        </p:nvSpPr>
        <p:spPr>
          <a:xfrm>
            <a:off x="431800" y="5272752"/>
            <a:ext cx="7236544" cy="892552"/>
          </a:xfrm>
          <a:prstGeom prst="rect">
            <a:avLst/>
          </a:prstGeom>
          <a:noFill/>
        </p:spPr>
        <p:txBody>
          <a:bodyPr wrap="square" rtlCol="0">
            <a:spAutoFit/>
          </a:bodyPr>
          <a:lstStyle/>
          <a:p>
            <a:pPr marL="457200" indent="-457200">
              <a:buFont typeface="Arial" panose="020B0604020202020204" pitchFamily="34" charset="0"/>
              <a:buChar char="•"/>
            </a:pPr>
            <a:r>
              <a:rPr lang="zh-CN" altLang="en-US" sz="2600" dirty="0" smtClean="0"/>
              <a:t>可能用到的</a:t>
            </a:r>
            <a:r>
              <a:rPr lang="en-US" altLang="zh-CN" sz="2600" dirty="0" err="1" smtClean="0"/>
              <a:t>matlab</a:t>
            </a:r>
            <a:r>
              <a:rPr lang="zh-CN" altLang="en-US" sz="2600" dirty="0" smtClean="0"/>
              <a:t>函数：</a:t>
            </a:r>
            <a:endParaRPr lang="en-US" altLang="zh-CN" sz="2600" dirty="0" smtClean="0"/>
          </a:p>
          <a:p>
            <a:r>
              <a:rPr lang="en-US" altLang="zh-CN" sz="2600" dirty="0" smtClean="0"/>
              <a:t> </a:t>
            </a:r>
            <a:r>
              <a:rPr lang="en-US" altLang="zh-CN" sz="2600" dirty="0" smtClean="0"/>
              <a:t>     </a:t>
            </a:r>
            <a:r>
              <a:rPr lang="en-US" altLang="zh-CN" sz="2600" dirty="0" err="1" smtClean="0"/>
              <a:t>extractHOGFeatures</a:t>
            </a:r>
            <a:r>
              <a:rPr lang="en-US" altLang="zh-CN" sz="2600" dirty="0" smtClean="0"/>
              <a:t>, norm, min, tic, toc…</a:t>
            </a:r>
          </a:p>
        </p:txBody>
      </p:sp>
      <p:sp>
        <p:nvSpPr>
          <p:cNvPr id="4" name="文本框 5"/>
          <p:cNvSpPr txBox="1">
            <a:spLocks noChangeArrowheads="1"/>
          </p:cNvSpPr>
          <p:nvPr/>
        </p:nvSpPr>
        <p:spPr bwMode="auto">
          <a:xfrm>
            <a:off x="431800" y="367254"/>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r>
              <a:rPr lang="zh-CN" altLang="en-US" dirty="0" smtClean="0"/>
              <a:t>实验四：</a:t>
            </a:r>
            <a:endParaRPr lang="zh-CN" altLang="en-US" dirty="0"/>
          </a:p>
        </p:txBody>
      </p:sp>
    </p:spTree>
    <p:extLst>
      <p:ext uri="{BB962C8B-B14F-4D97-AF65-F5344CB8AC3E}">
        <p14:creationId xmlns:p14="http://schemas.microsoft.com/office/powerpoint/2010/main" val="11983289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Times New Roman" panose="02020603050405020304" pitchFamily="18" charset="0"/>
              </a:rPr>
              <a:t>五、</a:t>
            </a:r>
            <a:r>
              <a:rPr lang="zh-CN" altLang="en-US" dirty="0">
                <a:latin typeface="Times New Roman" panose="02020603050405020304" pitchFamily="18" charset="0"/>
              </a:rPr>
              <a:t>基于</a:t>
            </a:r>
            <a:r>
              <a:rPr lang="en-US" altLang="zh-CN" dirty="0">
                <a:latin typeface="Times New Roman" panose="02020603050405020304" pitchFamily="18" charset="0"/>
              </a:rPr>
              <a:t>HOG</a:t>
            </a:r>
            <a:r>
              <a:rPr lang="zh-CN" altLang="en-US" dirty="0">
                <a:latin typeface="Times New Roman" panose="02020603050405020304" pitchFamily="18" charset="0"/>
              </a:rPr>
              <a:t>特征</a:t>
            </a:r>
            <a:r>
              <a:rPr lang="en-US" altLang="zh-CN" dirty="0">
                <a:latin typeface="Times New Roman" panose="02020603050405020304" pitchFamily="18" charset="0"/>
              </a:rPr>
              <a:t>+</a:t>
            </a:r>
            <a:r>
              <a:rPr lang="zh-CN" altLang="en-US" dirty="0">
                <a:latin typeface="Times New Roman" panose="02020603050405020304" pitchFamily="18" charset="0"/>
              </a:rPr>
              <a:t>马氏距离</a:t>
            </a:r>
            <a:r>
              <a:rPr lang="zh-CN" altLang="en-US" dirty="0" smtClean="0">
                <a:latin typeface="Times New Roman" panose="02020603050405020304" pitchFamily="18" charset="0"/>
              </a:rPr>
              <a:t>的</a:t>
            </a:r>
            <a:r>
              <a:rPr lang="en-US" altLang="zh-CN" dirty="0" smtClean="0">
                <a:latin typeface="Times New Roman" panose="02020603050405020304" pitchFamily="18" charset="0"/>
              </a:rPr>
              <a:t/>
            </a:r>
            <a:br>
              <a:rPr lang="en-US" altLang="zh-CN" dirty="0" smtClean="0">
                <a:latin typeface="Times New Roman" panose="02020603050405020304" pitchFamily="18" charset="0"/>
              </a:rPr>
            </a:br>
            <a:r>
              <a:rPr lang="zh-CN" altLang="en-US" dirty="0" smtClean="0">
                <a:latin typeface="Times New Roman" panose="02020603050405020304" pitchFamily="18" charset="0"/>
              </a:rPr>
              <a:t>手写</a:t>
            </a:r>
            <a:r>
              <a:rPr lang="zh-CN" altLang="en-US" dirty="0">
                <a:latin typeface="Times New Roman" panose="02020603050405020304" pitchFamily="18" charset="0"/>
              </a:rPr>
              <a:t>数字识别</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706638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lIns="92075" tIns="46038" rIns="92075" bIns="46038" anchor="ctr"/>
          <a:lstStyle/>
          <a:p>
            <a:pPr eaLnBrk="1" hangingPunct="1"/>
            <a:r>
              <a:rPr lang="zh-CN" altLang="en-US" sz="3200" b="1" dirty="0" smtClean="0"/>
              <a:t>生产实习的基本要求</a:t>
            </a:r>
          </a:p>
        </p:txBody>
      </p:sp>
      <p:sp>
        <p:nvSpPr>
          <p:cNvPr id="7171" name="Rectangle 3"/>
          <p:cNvSpPr>
            <a:spLocks noGrp="1" noChangeArrowheads="1"/>
          </p:cNvSpPr>
          <p:nvPr>
            <p:ph type="body" idx="4294967295"/>
          </p:nvPr>
        </p:nvSpPr>
        <p:spPr>
          <a:xfrm>
            <a:off x="611188" y="2039938"/>
            <a:ext cx="7964487" cy="4052887"/>
          </a:xfrm>
        </p:spPr>
        <p:txBody>
          <a:bodyPr/>
          <a:lstStyle/>
          <a:p>
            <a:pPr algn="just" eaLnBrk="1" hangingPunct="1"/>
            <a:r>
              <a:rPr lang="zh-CN" altLang="en-US" sz="2600" dirty="0" smtClean="0">
                <a:latin typeface="Times New Roman" panose="02020603050405020304" pitchFamily="18" charset="0"/>
                <a:cs typeface="Times New Roman" panose="02020603050405020304" pitchFamily="18" charset="0"/>
              </a:rPr>
              <a:t>要求学生通过查阅论文与相关资料，提出解决问题的方案与技术路线，学会独立解决问题的方式、方法，得到综合锻炼。</a:t>
            </a:r>
          </a:p>
          <a:p>
            <a:pPr algn="just" eaLnBrk="1" hangingPunct="1"/>
            <a:r>
              <a:rPr lang="zh-CN" altLang="en-US" sz="2600" dirty="0" smtClean="0">
                <a:latin typeface="Times New Roman" panose="02020603050405020304" pitchFamily="18" charset="0"/>
                <a:cs typeface="Times New Roman" panose="02020603050405020304" pitchFamily="18" charset="0"/>
              </a:rPr>
              <a:t>要求学生独立完成编程、调试，实验结果分析等任务。</a:t>
            </a:r>
            <a:endParaRPr lang="en-US" altLang="zh-CN" sz="2600" dirty="0" smtClean="0">
              <a:latin typeface="Times New Roman" panose="02020603050405020304" pitchFamily="18" charset="0"/>
              <a:cs typeface="Times New Roman" panose="02020603050405020304" pitchFamily="18" charset="0"/>
            </a:endParaRPr>
          </a:p>
          <a:p>
            <a:pPr algn="just" eaLnBrk="1" hangingPunct="1"/>
            <a:r>
              <a:rPr lang="zh-CN" altLang="en-US" sz="2600" dirty="0" smtClean="0">
                <a:latin typeface="Times New Roman" panose="02020603050405020304" pitchFamily="18" charset="0"/>
                <a:cs typeface="Times New Roman" panose="02020603050405020304" pitchFamily="18" charset="0"/>
              </a:rPr>
              <a:t>可以参考</a:t>
            </a:r>
            <a:r>
              <a:rPr lang="en-US" altLang="zh-CN" sz="2600" dirty="0" err="1" smtClean="0">
                <a:latin typeface="Times New Roman" panose="02020603050405020304" pitchFamily="18" charset="0"/>
                <a:cs typeface="Times New Roman" panose="02020603050405020304" pitchFamily="18" charset="0"/>
              </a:rPr>
              <a:t>matlab</a:t>
            </a:r>
            <a:r>
              <a:rPr lang="zh-CN" altLang="en-US" sz="2600" dirty="0" smtClean="0">
                <a:latin typeface="Times New Roman" panose="02020603050405020304" pitchFamily="18" charset="0"/>
                <a:cs typeface="Times New Roman" panose="02020603050405020304" pitchFamily="18" charset="0"/>
              </a:rPr>
              <a:t>帮助文档中的示例。</a:t>
            </a:r>
            <a:r>
              <a:rPr lang="zh-CN" altLang="en-US" sz="2600" b="1" dirty="0" smtClean="0">
                <a:solidFill>
                  <a:srgbClr val="FF0000"/>
                </a:solidFill>
                <a:latin typeface="Times New Roman" panose="02020603050405020304" pitchFamily="18" charset="0"/>
                <a:cs typeface="Times New Roman" panose="02020603050405020304" pitchFamily="18" charset="0"/>
              </a:rPr>
              <a:t>杜绝从网上抄袭代码或相互抄袭代码，违者取消实习成绩。</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1800" y="1313760"/>
            <a:ext cx="8172648" cy="1846659"/>
          </a:xfrm>
          <a:prstGeom prst="rect">
            <a:avLst/>
          </a:prstGeom>
          <a:noFill/>
        </p:spPr>
        <p:txBody>
          <a:bodyPr wrap="square" rtlCol="0">
            <a:spAutoFit/>
          </a:bodyPr>
          <a:lstStyle/>
          <a:p>
            <a:pPr marL="457200" indent="-457200">
              <a:spcAft>
                <a:spcPts val="600"/>
              </a:spcAft>
              <a:buFont typeface="Arial" panose="020B0604020202020204" pitchFamily="34" charset="0"/>
              <a:buChar char="•"/>
            </a:pPr>
            <a:r>
              <a:rPr lang="zh-CN" altLang="en-US" sz="2600" dirty="0" smtClean="0"/>
              <a:t>编写</a:t>
            </a:r>
            <a:r>
              <a:rPr lang="zh-CN" altLang="en-US" sz="2600" dirty="0" smtClean="0"/>
              <a:t>基于</a:t>
            </a:r>
            <a:r>
              <a:rPr lang="en-US" altLang="zh-CN" sz="2600" dirty="0" smtClean="0"/>
              <a:t>HOG</a:t>
            </a:r>
            <a:r>
              <a:rPr lang="zh-CN" altLang="en-US" sz="2600" dirty="0" smtClean="0"/>
              <a:t>特征</a:t>
            </a:r>
            <a:r>
              <a:rPr lang="en-US" altLang="zh-CN" sz="2600" dirty="0" smtClean="0"/>
              <a:t>+</a:t>
            </a:r>
            <a:r>
              <a:rPr lang="zh-CN" altLang="en-US" sz="2600" dirty="0" smtClean="0"/>
              <a:t>类中心马氏</a:t>
            </a:r>
            <a:r>
              <a:rPr lang="zh-CN" altLang="en-US" sz="2600" dirty="0" smtClean="0"/>
              <a:t>距离的手写数字识别程序，要求：</a:t>
            </a:r>
            <a:endParaRPr lang="en-US" altLang="zh-CN" sz="2600" dirty="0" smtClean="0"/>
          </a:p>
          <a:p>
            <a:pPr marL="514350" indent="-514350">
              <a:spcAft>
                <a:spcPts val="600"/>
              </a:spcAft>
              <a:buFont typeface="+mj-lt"/>
              <a:buAutoNum type="arabicPeriod"/>
            </a:pPr>
            <a:r>
              <a:rPr lang="zh-CN" altLang="en-US" sz="2600" dirty="0" smtClean="0"/>
              <a:t>计算识别算法的准确率；</a:t>
            </a:r>
            <a:endParaRPr lang="en-US" altLang="zh-CN" sz="2600" dirty="0" smtClean="0"/>
          </a:p>
          <a:p>
            <a:pPr marL="514350" indent="-514350">
              <a:spcAft>
                <a:spcPts val="600"/>
              </a:spcAft>
              <a:buFont typeface="+mj-lt"/>
              <a:buAutoNum type="arabicPeriod"/>
            </a:pPr>
            <a:r>
              <a:rPr lang="zh-CN" altLang="en-US" sz="2600" dirty="0" smtClean="0"/>
              <a:t>记录算法执行时间；</a:t>
            </a:r>
            <a:endParaRPr lang="en-US" altLang="zh-CN" sz="2600" dirty="0" smtClean="0"/>
          </a:p>
        </p:txBody>
      </p:sp>
      <p:sp>
        <p:nvSpPr>
          <p:cNvPr id="3" name="文本框 2"/>
          <p:cNvSpPr txBox="1"/>
          <p:nvPr/>
        </p:nvSpPr>
        <p:spPr>
          <a:xfrm>
            <a:off x="431800" y="3356992"/>
            <a:ext cx="8172648" cy="923330"/>
          </a:xfrm>
          <a:prstGeom prst="rect">
            <a:avLst/>
          </a:prstGeom>
          <a:noFill/>
        </p:spPr>
        <p:txBody>
          <a:bodyPr wrap="square" rtlCol="0">
            <a:spAutoFit/>
          </a:bodyPr>
          <a:lstStyle/>
          <a:p>
            <a:pPr marL="457200" indent="-457200">
              <a:buFont typeface="Arial" panose="020B0604020202020204" pitchFamily="34" charset="0"/>
              <a:buChar char="•"/>
            </a:pPr>
            <a:r>
              <a:rPr lang="zh-CN" altLang="en-US" sz="2600" dirty="0" smtClean="0"/>
              <a:t>可能用到的</a:t>
            </a:r>
            <a:r>
              <a:rPr lang="en-US" altLang="zh-CN" sz="2600" dirty="0" err="1" smtClean="0"/>
              <a:t>matlab</a:t>
            </a:r>
            <a:r>
              <a:rPr lang="zh-CN" altLang="en-US" sz="2600" dirty="0" smtClean="0"/>
              <a:t>函数：</a:t>
            </a:r>
            <a:endParaRPr lang="en-US" altLang="zh-CN" sz="2600" dirty="0" smtClean="0"/>
          </a:p>
          <a:p>
            <a:r>
              <a:rPr lang="en-US" altLang="zh-CN" sz="2600" dirty="0" smtClean="0"/>
              <a:t>      </a:t>
            </a:r>
            <a:r>
              <a:rPr lang="en-US" altLang="zh-CN" sz="2600" dirty="0" err="1" smtClean="0"/>
              <a:t>extractHOGFeatures</a:t>
            </a:r>
            <a:r>
              <a:rPr lang="en-US" altLang="zh-CN" sz="2600" dirty="0" smtClean="0"/>
              <a:t>, </a:t>
            </a:r>
            <a:r>
              <a:rPr lang="en-US" altLang="zh-CN" sz="2600" dirty="0" smtClean="0"/>
              <a:t>min, tic, toc…</a:t>
            </a:r>
          </a:p>
        </p:txBody>
      </p:sp>
      <p:sp>
        <p:nvSpPr>
          <p:cNvPr id="4" name="文本框 5"/>
          <p:cNvSpPr txBox="1">
            <a:spLocks noChangeArrowheads="1"/>
          </p:cNvSpPr>
          <p:nvPr/>
        </p:nvSpPr>
        <p:spPr bwMode="auto">
          <a:xfrm>
            <a:off x="431800" y="367254"/>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r>
              <a:rPr lang="zh-CN" altLang="en-US" dirty="0" smtClean="0"/>
              <a:t>实验五：</a:t>
            </a:r>
            <a:endParaRPr lang="zh-CN" altLang="en-US" dirty="0"/>
          </a:p>
        </p:txBody>
      </p:sp>
    </p:spTree>
    <p:extLst>
      <p:ext uri="{BB962C8B-B14F-4D97-AF65-F5344CB8AC3E}">
        <p14:creationId xmlns:p14="http://schemas.microsoft.com/office/powerpoint/2010/main" val="34443706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程序验收要求</a:t>
            </a:r>
            <a:endParaRPr lang="zh-CN" altLang="en-US" dirty="0"/>
          </a:p>
        </p:txBody>
      </p:sp>
      <p:sp>
        <p:nvSpPr>
          <p:cNvPr id="3" name="内容占位符 2"/>
          <p:cNvSpPr>
            <a:spLocks noGrp="1"/>
          </p:cNvSpPr>
          <p:nvPr>
            <p:ph idx="1"/>
          </p:nvPr>
        </p:nvSpPr>
        <p:spPr/>
        <p:txBody>
          <a:bodyPr/>
          <a:lstStyle/>
          <a:p>
            <a:r>
              <a:rPr lang="zh-CN" altLang="en-US" sz="2600" dirty="0" smtClean="0">
                <a:latin typeface="Times New Roman" panose="02020603050405020304" pitchFamily="18" charset="0"/>
                <a:cs typeface="Times New Roman" panose="02020603050405020304" pitchFamily="18" charset="0"/>
              </a:rPr>
              <a:t>程序在指定的电脑上进行验收，请同学们自行携带</a:t>
            </a:r>
            <a:r>
              <a:rPr lang="en-US" altLang="zh-CN" sz="2600" dirty="0" smtClean="0">
                <a:latin typeface="Times New Roman" panose="02020603050405020304" pitchFamily="18" charset="0"/>
                <a:cs typeface="Times New Roman" panose="02020603050405020304" pitchFamily="18" charset="0"/>
              </a:rPr>
              <a:t>U</a:t>
            </a:r>
            <a:r>
              <a:rPr lang="zh-CN" altLang="en-US" sz="2600" dirty="0" smtClean="0">
                <a:latin typeface="Times New Roman" panose="02020603050405020304" pitchFamily="18" charset="0"/>
                <a:cs typeface="Times New Roman" panose="02020603050405020304" pitchFamily="18" charset="0"/>
              </a:rPr>
              <a:t>盘拷贝；</a:t>
            </a:r>
            <a:endParaRPr lang="en-US" altLang="zh-CN" sz="2600" dirty="0" smtClean="0">
              <a:latin typeface="Times New Roman" panose="02020603050405020304" pitchFamily="18" charset="0"/>
              <a:cs typeface="Times New Roman" panose="02020603050405020304" pitchFamily="18" charset="0"/>
            </a:endParaRPr>
          </a:p>
          <a:p>
            <a:r>
              <a:rPr lang="zh-CN" altLang="en-US" sz="2600" dirty="0" smtClean="0">
                <a:latin typeface="Times New Roman" panose="02020603050405020304" pitchFamily="18" charset="0"/>
                <a:cs typeface="Times New Roman" panose="02020603050405020304" pitchFamily="18" charset="0"/>
              </a:rPr>
              <a:t>为加快验收速度，每次验收完成后请</a:t>
            </a:r>
            <a:r>
              <a:rPr lang="zh-CN" altLang="en-US" sz="2600" b="1" dirty="0" smtClean="0">
                <a:solidFill>
                  <a:srgbClr val="FF0000"/>
                </a:solidFill>
                <a:latin typeface="Times New Roman" panose="02020603050405020304" pitchFamily="18" charset="0"/>
                <a:cs typeface="Times New Roman" panose="02020603050405020304" pitchFamily="18" charset="0"/>
              </a:rPr>
              <a:t>不要关闭</a:t>
            </a:r>
            <a:r>
              <a:rPr lang="en-US" altLang="zh-CN" sz="2600" dirty="0" err="1" smtClean="0">
                <a:latin typeface="Times New Roman" panose="02020603050405020304" pitchFamily="18" charset="0"/>
                <a:cs typeface="Times New Roman" panose="02020603050405020304" pitchFamily="18" charset="0"/>
              </a:rPr>
              <a:t>matlab</a:t>
            </a:r>
            <a:r>
              <a:rPr lang="zh-CN" altLang="en-US" sz="2600" dirty="0" smtClean="0">
                <a:latin typeface="Times New Roman" panose="02020603050405020304" pitchFamily="18" charset="0"/>
                <a:cs typeface="Times New Roman" panose="02020603050405020304" pitchFamily="18" charset="0"/>
              </a:rPr>
              <a:t>主程序界面；</a:t>
            </a:r>
            <a:endParaRPr lang="en-US" altLang="zh-CN" sz="2600" dirty="0" smtClean="0">
              <a:latin typeface="Times New Roman" panose="02020603050405020304" pitchFamily="18" charset="0"/>
              <a:cs typeface="Times New Roman" panose="02020603050405020304" pitchFamily="18" charset="0"/>
            </a:endParaRPr>
          </a:p>
          <a:p>
            <a:r>
              <a:rPr lang="zh-CN" altLang="en-US" sz="2600" dirty="0" smtClean="0">
                <a:latin typeface="Times New Roman" panose="02020603050405020304" pitchFamily="18" charset="0"/>
                <a:cs typeface="Times New Roman" panose="02020603050405020304" pitchFamily="18" charset="0"/>
              </a:rPr>
              <a:t>需要在</a:t>
            </a:r>
            <a:r>
              <a:rPr lang="en-US" altLang="zh-CN" sz="2600" dirty="0" err="1" smtClean="0">
                <a:latin typeface="Times New Roman" panose="02020603050405020304" pitchFamily="18" charset="0"/>
                <a:cs typeface="Times New Roman" panose="02020603050405020304" pitchFamily="18" charset="0"/>
              </a:rPr>
              <a:t>matlab</a:t>
            </a:r>
            <a:r>
              <a:rPr lang="zh-CN" altLang="en-US" sz="2600" dirty="0" smtClean="0">
                <a:latin typeface="Times New Roman" panose="02020603050405020304" pitchFamily="18" charset="0"/>
                <a:cs typeface="Times New Roman" panose="02020603050405020304" pitchFamily="18" charset="0"/>
              </a:rPr>
              <a:t>脚本头部</a:t>
            </a:r>
            <a:r>
              <a:rPr lang="zh-CN" altLang="en-US" sz="2600" b="1" dirty="0" smtClean="0">
                <a:solidFill>
                  <a:srgbClr val="FF0000"/>
                </a:solidFill>
                <a:latin typeface="Times New Roman" panose="02020603050405020304" pitchFamily="18" charset="0"/>
                <a:cs typeface="Times New Roman" panose="02020603050405020304" pitchFamily="18" charset="0"/>
              </a:rPr>
              <a:t>加入以下指令</a:t>
            </a:r>
            <a:r>
              <a:rPr lang="zh-CN" altLang="en-US" sz="2600" dirty="0" smtClean="0">
                <a:latin typeface="Times New Roman" panose="02020603050405020304" pitchFamily="18" charset="0"/>
                <a:cs typeface="Times New Roman" panose="02020603050405020304" pitchFamily="18" charset="0"/>
              </a:rPr>
              <a:t>：</a:t>
            </a:r>
            <a:endParaRPr lang="en-US" altLang="zh-CN" sz="2600" dirty="0" smtClean="0">
              <a:latin typeface="Times New Roman" panose="02020603050405020304" pitchFamily="18" charset="0"/>
              <a:cs typeface="Times New Roman" panose="02020603050405020304" pitchFamily="18" charset="0"/>
            </a:endParaRPr>
          </a:p>
          <a:p>
            <a:pPr marL="0" indent="0">
              <a:buNone/>
            </a:pPr>
            <a:r>
              <a:rPr lang="en-US" altLang="zh-CN" sz="2600" dirty="0" smtClean="0">
                <a:latin typeface="Times New Roman" panose="02020603050405020304" pitchFamily="18" charset="0"/>
                <a:cs typeface="Times New Roman" panose="02020603050405020304" pitchFamily="18" charset="0"/>
              </a:rPr>
              <a:t>    </a:t>
            </a:r>
            <a:r>
              <a:rPr lang="en-US" altLang="zh-CN" sz="2600" dirty="0" smtClean="0">
                <a:latin typeface="Times New Roman" panose="02020603050405020304" pitchFamily="18" charset="0"/>
                <a:cs typeface="Times New Roman" panose="02020603050405020304" pitchFamily="18" charset="0"/>
              </a:rPr>
              <a:t>  close </a:t>
            </a:r>
            <a:r>
              <a:rPr lang="en-US" altLang="zh-CN" sz="2600" dirty="0" smtClean="0">
                <a:latin typeface="Times New Roman" panose="02020603050405020304" pitchFamily="18" charset="0"/>
                <a:cs typeface="Times New Roman" panose="02020603050405020304" pitchFamily="18" charset="0"/>
              </a:rPr>
              <a:t>all</a:t>
            </a:r>
            <a:r>
              <a:rPr lang="en-US" altLang="zh-CN" sz="2600" dirty="0" smtClean="0">
                <a:latin typeface="Times New Roman" panose="02020603050405020304" pitchFamily="18" charset="0"/>
                <a:cs typeface="Times New Roman" panose="02020603050405020304" pitchFamily="18" charset="0"/>
              </a:rPr>
              <a:t>; </a:t>
            </a:r>
            <a:r>
              <a:rPr lang="en-US" altLang="zh-CN" sz="2600" dirty="0" err="1" smtClean="0">
                <a:latin typeface="Times New Roman" panose="02020603050405020304" pitchFamily="18" charset="0"/>
                <a:cs typeface="Times New Roman" panose="02020603050405020304" pitchFamily="18" charset="0"/>
              </a:rPr>
              <a:t>clc</a:t>
            </a:r>
            <a:r>
              <a:rPr lang="en-US" altLang="zh-CN" sz="2600" dirty="0" smtClean="0">
                <a:latin typeface="Times New Roman" panose="02020603050405020304" pitchFamily="18" charset="0"/>
                <a:cs typeface="Times New Roman" panose="02020603050405020304" pitchFamily="18" charset="0"/>
              </a:rPr>
              <a:t>; clear</a:t>
            </a:r>
            <a:r>
              <a:rPr lang="en-US" altLang="zh-CN" sz="2600" dirty="0" smtClean="0">
                <a:latin typeface="Times New Roman" panose="02020603050405020304" pitchFamily="18" charset="0"/>
                <a:cs typeface="Times New Roman" panose="02020603050405020304" pitchFamily="18" charset="0"/>
              </a:rPr>
              <a:t>;</a:t>
            </a:r>
            <a:endParaRPr lang="en-US" altLang="zh-C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8941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611188" y="404813"/>
            <a:ext cx="7772400" cy="1143000"/>
          </a:xfrm>
        </p:spPr>
        <p:txBody>
          <a:bodyPr lIns="92075" tIns="46038" rIns="92075" bIns="46038" anchor="ctr"/>
          <a:lstStyle/>
          <a:p>
            <a:pPr eaLnBrk="1" hangingPunct="1"/>
            <a:r>
              <a:rPr lang="zh-CN" altLang="en-US" sz="3200" b="1" dirty="0" smtClean="0"/>
              <a:t>生产实习报告的要求</a:t>
            </a:r>
          </a:p>
        </p:txBody>
      </p:sp>
      <p:sp>
        <p:nvSpPr>
          <p:cNvPr id="8195" name="Rectangle 3"/>
          <p:cNvSpPr>
            <a:spLocks noGrp="1" noChangeArrowheads="1"/>
          </p:cNvSpPr>
          <p:nvPr>
            <p:ph type="body" idx="4294967295"/>
          </p:nvPr>
        </p:nvSpPr>
        <p:spPr>
          <a:xfrm>
            <a:off x="539750" y="1817688"/>
            <a:ext cx="8137525" cy="4132262"/>
          </a:xfrm>
        </p:spPr>
        <p:txBody>
          <a:bodyPr/>
          <a:lstStyle/>
          <a:p>
            <a:pPr marL="571500" indent="-571500" eaLnBrk="1" hangingPunct="1"/>
            <a:r>
              <a:rPr lang="zh-CN" altLang="en-US" sz="2600" dirty="0" smtClean="0">
                <a:latin typeface="Times New Roman" panose="02020603050405020304" pitchFamily="18" charset="0"/>
              </a:rPr>
              <a:t>写好班级、姓名、学号，各班由班长收齐，实习结束后的一周之内交给指导教师（</a:t>
            </a:r>
            <a:r>
              <a:rPr lang="en-US" altLang="zh-CN" sz="2600" dirty="0" smtClean="0">
                <a:latin typeface="Times New Roman" panose="02020603050405020304" pitchFamily="18" charset="0"/>
              </a:rPr>
              <a:t>1</a:t>
            </a:r>
            <a:r>
              <a:rPr lang="zh-CN" altLang="en-US" sz="2600" dirty="0" smtClean="0">
                <a:latin typeface="Times New Roman" panose="02020603050405020304" pitchFamily="18" charset="0"/>
              </a:rPr>
              <a:t>教</a:t>
            </a:r>
            <a:r>
              <a:rPr lang="en-US" altLang="zh-CN" sz="2600" dirty="0" smtClean="0">
                <a:latin typeface="Times New Roman" panose="02020603050405020304" pitchFamily="18" charset="0"/>
              </a:rPr>
              <a:t>524</a:t>
            </a:r>
            <a:r>
              <a:rPr lang="zh-CN" altLang="en-US" sz="2600" dirty="0" smtClean="0">
                <a:latin typeface="Times New Roman" panose="02020603050405020304" pitchFamily="18" charset="0"/>
              </a:rPr>
              <a:t>）。</a:t>
            </a:r>
          </a:p>
          <a:p>
            <a:pPr marL="571500" indent="-571500" eaLnBrk="1" hangingPunct="1">
              <a:buClr>
                <a:schemeClr val="tx1"/>
              </a:buClr>
              <a:buFont typeface="Wingdings" panose="05000000000000000000" pitchFamily="2" charset="2"/>
              <a:buAutoNum type="arabicPeriod"/>
            </a:pPr>
            <a:r>
              <a:rPr lang="zh-CN" altLang="en-US" sz="2600" dirty="0" smtClean="0">
                <a:latin typeface="Times New Roman" panose="02020603050405020304" pitchFamily="18" charset="0"/>
              </a:rPr>
              <a:t>题目：手写数字识别 </a:t>
            </a:r>
          </a:p>
          <a:p>
            <a:pPr marL="571500" indent="-571500" eaLnBrk="1" hangingPunct="1">
              <a:buClr>
                <a:schemeClr val="tx1"/>
              </a:buClr>
              <a:buFont typeface="Wingdings" panose="05000000000000000000" pitchFamily="2" charset="2"/>
              <a:buAutoNum type="arabicPeriod"/>
            </a:pPr>
            <a:r>
              <a:rPr lang="zh-CN" altLang="en-US" sz="2600" dirty="0" smtClean="0">
                <a:latin typeface="Times New Roman" panose="02020603050405020304" pitchFamily="18" charset="0"/>
              </a:rPr>
              <a:t>查阅资料，说明算法原理，实验目的，实验步骤。</a:t>
            </a:r>
          </a:p>
          <a:p>
            <a:pPr marL="571500" indent="-571500" eaLnBrk="1" hangingPunct="1">
              <a:buClr>
                <a:schemeClr val="tx1"/>
              </a:buClr>
              <a:buFont typeface="Wingdings" panose="05000000000000000000" pitchFamily="2" charset="2"/>
              <a:buAutoNum type="arabicPeriod"/>
            </a:pPr>
            <a:r>
              <a:rPr lang="zh-CN" altLang="en-US" sz="2600" dirty="0" smtClean="0">
                <a:latin typeface="Times New Roman" panose="02020603050405020304" pitchFamily="18" charset="0"/>
              </a:rPr>
              <a:t>实验结果的分析与总结</a:t>
            </a:r>
            <a:endParaRPr lang="en-US" altLang="zh-CN" sz="2600" dirty="0" smtClean="0">
              <a:latin typeface="Times New Roman" panose="02020603050405020304" pitchFamily="18" charset="0"/>
            </a:endParaRPr>
          </a:p>
          <a:p>
            <a:pPr marL="571500" indent="-571500" eaLnBrk="1" hangingPunct="1">
              <a:buClr>
                <a:schemeClr val="tx1"/>
              </a:buClr>
              <a:buFont typeface="Wingdings" panose="05000000000000000000" pitchFamily="2" charset="2"/>
              <a:buAutoNum type="arabicPeriod"/>
            </a:pPr>
            <a:r>
              <a:rPr lang="zh-CN" altLang="en-US" sz="2600" dirty="0" smtClean="0">
                <a:latin typeface="Times New Roman" panose="02020603050405020304" pitchFamily="18" charset="0"/>
              </a:rPr>
              <a:t>经验教训与心得体会</a:t>
            </a:r>
          </a:p>
          <a:p>
            <a:pPr marL="571500" indent="-571500" eaLnBrk="1" hangingPunct="1">
              <a:buClr>
                <a:schemeClr val="tx1"/>
              </a:buClr>
              <a:buFont typeface="Wingdings" panose="05000000000000000000" pitchFamily="2" charset="2"/>
              <a:buAutoNum type="arabicPeriod"/>
            </a:pPr>
            <a:r>
              <a:rPr lang="zh-CN" altLang="en-US" sz="2600" dirty="0" smtClean="0">
                <a:latin typeface="Times New Roman" panose="02020603050405020304" pitchFamily="18" charset="0"/>
              </a:rPr>
              <a:t>建议和意见</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684213" y="765175"/>
            <a:ext cx="2157412" cy="685800"/>
          </a:xfrm>
        </p:spPr>
        <p:txBody>
          <a:bodyPr lIns="92075" tIns="46038" rIns="92075" bIns="46038" anchor="ctr"/>
          <a:lstStyle/>
          <a:p>
            <a:pPr eaLnBrk="1" hangingPunct="1"/>
            <a:r>
              <a:rPr lang="zh-CN" altLang="en-US" sz="3200" b="1" dirty="0" smtClean="0"/>
              <a:t>时间安排</a:t>
            </a:r>
          </a:p>
        </p:txBody>
      </p:sp>
      <p:sp>
        <p:nvSpPr>
          <p:cNvPr id="10243" name="Rectangle 3"/>
          <p:cNvSpPr>
            <a:spLocks noGrp="1" noChangeArrowheads="1"/>
          </p:cNvSpPr>
          <p:nvPr>
            <p:ph type="body" idx="4294967295"/>
          </p:nvPr>
        </p:nvSpPr>
        <p:spPr>
          <a:xfrm>
            <a:off x="684213" y="1916113"/>
            <a:ext cx="7848600" cy="3960812"/>
          </a:xfrm>
        </p:spPr>
        <p:txBody>
          <a:bodyPr/>
          <a:lstStyle/>
          <a:p>
            <a:pPr algn="just" eaLnBrk="1" hangingPunct="1">
              <a:lnSpc>
                <a:spcPct val="90000"/>
              </a:lnSpc>
              <a:buFont typeface="Wingdings" panose="05000000000000000000" pitchFamily="2" charset="2"/>
              <a:buNone/>
              <a:defRPr/>
            </a:pPr>
            <a:r>
              <a:rPr lang="zh-CN" altLang="en-US" sz="2600" dirty="0" smtClean="0">
                <a:latin typeface="Times New Roman" panose="02020603050405020304" pitchFamily="18" charset="0"/>
              </a:rPr>
              <a:t>一共</a:t>
            </a:r>
            <a:r>
              <a:rPr lang="en-US" altLang="zh-CN" sz="2600" dirty="0" smtClean="0">
                <a:latin typeface="Times New Roman" panose="02020603050405020304" pitchFamily="18" charset="0"/>
              </a:rPr>
              <a:t>10</a:t>
            </a:r>
            <a:r>
              <a:rPr lang="zh-CN" altLang="en-US" sz="2600" dirty="0" smtClean="0">
                <a:latin typeface="Times New Roman" panose="02020603050405020304" pitchFamily="18" charset="0"/>
              </a:rPr>
              <a:t>次课，分</a:t>
            </a:r>
            <a:r>
              <a:rPr lang="en-US" altLang="zh-CN" sz="2600" dirty="0" smtClean="0">
                <a:latin typeface="Times New Roman" panose="02020603050405020304" pitchFamily="18" charset="0"/>
              </a:rPr>
              <a:t>5</a:t>
            </a:r>
            <a:r>
              <a:rPr lang="zh-CN" altLang="en-US" sz="2600" dirty="0" smtClean="0">
                <a:latin typeface="Times New Roman" panose="02020603050405020304" pitchFamily="18" charset="0"/>
              </a:rPr>
              <a:t>次验收，安排如下：</a:t>
            </a:r>
          </a:p>
          <a:p>
            <a:pPr marL="571500" indent="-571500" eaLnBrk="1" hangingPunct="1">
              <a:lnSpc>
                <a:spcPct val="90000"/>
              </a:lnSpc>
              <a:buClr>
                <a:schemeClr val="tx1"/>
              </a:buClr>
              <a:buFont typeface="Wingdings" panose="05000000000000000000" pitchFamily="2" charset="2"/>
              <a:buAutoNum type="arabicPeriod"/>
              <a:defRPr/>
            </a:pPr>
            <a:r>
              <a:rPr lang="zh-CN" altLang="en-US" sz="2600" dirty="0" smtClean="0">
                <a:latin typeface="Times New Roman" panose="02020603050405020304" pitchFamily="18" charset="0"/>
              </a:rPr>
              <a:t>认识手写数字数据集；</a:t>
            </a:r>
            <a:endParaRPr lang="en-US" altLang="zh-CN" sz="2600" dirty="0">
              <a:latin typeface="Times New Roman" panose="02020603050405020304" pitchFamily="18" charset="0"/>
            </a:endParaRPr>
          </a:p>
          <a:p>
            <a:pPr marL="571500" indent="-571500" eaLnBrk="1" hangingPunct="1">
              <a:lnSpc>
                <a:spcPct val="90000"/>
              </a:lnSpc>
              <a:buClr>
                <a:schemeClr val="tx1"/>
              </a:buClr>
              <a:buFont typeface="Wingdings" panose="05000000000000000000" pitchFamily="2" charset="2"/>
              <a:buAutoNum type="arabicPeriod"/>
              <a:defRPr/>
            </a:pPr>
            <a:r>
              <a:rPr lang="zh-CN" altLang="en-US" sz="2600" dirty="0" smtClean="0">
                <a:latin typeface="Times New Roman" panose="02020603050405020304" pitchFamily="18" charset="0"/>
              </a:rPr>
              <a:t>基于类中心欧式距离的手写</a:t>
            </a:r>
            <a:r>
              <a:rPr lang="zh-CN" altLang="en-US" sz="2600" dirty="0">
                <a:latin typeface="Times New Roman" panose="02020603050405020304" pitchFamily="18" charset="0"/>
              </a:rPr>
              <a:t>数字识别；</a:t>
            </a:r>
            <a:endParaRPr lang="en-US" altLang="zh-CN" sz="2600" dirty="0">
              <a:latin typeface="Times New Roman" panose="02020603050405020304" pitchFamily="18" charset="0"/>
            </a:endParaRPr>
          </a:p>
          <a:p>
            <a:pPr marL="571500" indent="-571500" eaLnBrk="1" hangingPunct="1">
              <a:lnSpc>
                <a:spcPct val="90000"/>
              </a:lnSpc>
              <a:buClr>
                <a:schemeClr val="tx1"/>
              </a:buClr>
              <a:buFont typeface="Wingdings" panose="05000000000000000000" pitchFamily="2" charset="2"/>
              <a:buAutoNum type="arabicPeriod"/>
              <a:defRPr/>
            </a:pPr>
            <a:r>
              <a:rPr lang="zh-CN" altLang="en-US" sz="2600" dirty="0" smtClean="0">
                <a:latin typeface="Times New Roman" panose="02020603050405020304" pitchFamily="18" charset="0"/>
              </a:rPr>
              <a:t>基于类中心马氏距离的</a:t>
            </a:r>
            <a:r>
              <a:rPr lang="zh-CN" altLang="en-US" sz="2600" dirty="0">
                <a:latin typeface="Times New Roman" panose="02020603050405020304" pitchFamily="18" charset="0"/>
              </a:rPr>
              <a:t>手写数字识别；</a:t>
            </a:r>
            <a:endParaRPr lang="en-US" altLang="zh-CN" sz="2600" dirty="0">
              <a:latin typeface="Times New Roman" panose="02020603050405020304" pitchFamily="18" charset="0"/>
            </a:endParaRPr>
          </a:p>
          <a:p>
            <a:pPr marL="571500" indent="-571500" eaLnBrk="1" hangingPunct="1">
              <a:lnSpc>
                <a:spcPct val="90000"/>
              </a:lnSpc>
              <a:buClr>
                <a:schemeClr val="tx1"/>
              </a:buClr>
              <a:buFont typeface="Wingdings" panose="05000000000000000000" pitchFamily="2" charset="2"/>
              <a:buAutoNum type="arabicPeriod"/>
              <a:defRPr/>
            </a:pPr>
            <a:r>
              <a:rPr lang="zh-CN" altLang="en-US" sz="2600" dirty="0" smtClean="0">
                <a:latin typeface="Times New Roman" panose="02020603050405020304" pitchFamily="18" charset="0"/>
              </a:rPr>
              <a:t>基于</a:t>
            </a:r>
            <a:r>
              <a:rPr lang="en-US" altLang="zh-CN" sz="2600" dirty="0" smtClean="0">
                <a:latin typeface="Times New Roman" panose="02020603050405020304" pitchFamily="18" charset="0"/>
              </a:rPr>
              <a:t>HOG</a:t>
            </a:r>
            <a:r>
              <a:rPr lang="zh-CN" altLang="en-US" sz="2600" dirty="0" smtClean="0">
                <a:latin typeface="Times New Roman" panose="02020603050405020304" pitchFamily="18" charset="0"/>
              </a:rPr>
              <a:t>特征的手写数字识别</a:t>
            </a:r>
            <a:r>
              <a:rPr lang="zh-CN" altLang="en-US" sz="2600" dirty="0">
                <a:latin typeface="Times New Roman" panose="02020603050405020304" pitchFamily="18" charset="0"/>
              </a:rPr>
              <a:t>；</a:t>
            </a:r>
            <a:endParaRPr lang="en-US" altLang="zh-CN" sz="2600" dirty="0">
              <a:latin typeface="Times New Roman" panose="02020603050405020304" pitchFamily="18" charset="0"/>
            </a:endParaRPr>
          </a:p>
          <a:p>
            <a:pPr marL="571500" indent="-571500" eaLnBrk="1" hangingPunct="1">
              <a:lnSpc>
                <a:spcPct val="90000"/>
              </a:lnSpc>
              <a:buClr>
                <a:schemeClr val="tx1"/>
              </a:buClr>
              <a:buFont typeface="Wingdings" panose="05000000000000000000" pitchFamily="2" charset="2"/>
              <a:buAutoNum type="arabicPeriod"/>
              <a:defRPr/>
            </a:pPr>
            <a:r>
              <a:rPr lang="zh-CN" altLang="en-US" sz="2600" dirty="0" smtClean="0">
                <a:latin typeface="Times New Roman" panose="02020603050405020304" pitchFamily="18" charset="0"/>
              </a:rPr>
              <a:t>基于</a:t>
            </a:r>
            <a:r>
              <a:rPr lang="en-US" altLang="zh-CN" sz="2600" dirty="0" smtClean="0">
                <a:latin typeface="Times New Roman" panose="02020603050405020304" pitchFamily="18" charset="0"/>
              </a:rPr>
              <a:t>HOG</a:t>
            </a:r>
            <a:r>
              <a:rPr lang="zh-CN" altLang="en-US" sz="2600" dirty="0" smtClean="0">
                <a:latin typeface="Times New Roman" panose="02020603050405020304" pitchFamily="18" charset="0"/>
              </a:rPr>
              <a:t>特征</a:t>
            </a:r>
            <a:r>
              <a:rPr lang="en-US" altLang="zh-CN" sz="2600" dirty="0" smtClean="0">
                <a:latin typeface="Times New Roman" panose="02020603050405020304" pitchFamily="18" charset="0"/>
              </a:rPr>
              <a:t>+</a:t>
            </a:r>
            <a:r>
              <a:rPr lang="zh-CN" altLang="en-US" sz="2600" dirty="0" smtClean="0">
                <a:latin typeface="Times New Roman" panose="02020603050405020304" pitchFamily="18" charset="0"/>
              </a:rPr>
              <a:t>马氏距离的</a:t>
            </a:r>
            <a:r>
              <a:rPr lang="zh-CN" altLang="en-US" sz="2600" dirty="0">
                <a:latin typeface="Times New Roman" panose="02020603050405020304" pitchFamily="18" charset="0"/>
              </a:rPr>
              <a:t>手写数字识别。</a:t>
            </a:r>
            <a:endParaRPr lang="en-US" altLang="zh-CN" sz="26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Times New Roman" panose="02020603050405020304" pitchFamily="18" charset="0"/>
              </a:rPr>
              <a:t>一、认识</a:t>
            </a:r>
            <a:r>
              <a:rPr lang="zh-CN" altLang="en-US" dirty="0">
                <a:latin typeface="Times New Roman" panose="02020603050405020304" pitchFamily="18" charset="0"/>
              </a:rPr>
              <a:t>手写数字数据</a:t>
            </a:r>
            <a:r>
              <a:rPr lang="zh-CN" altLang="en-US" dirty="0" smtClean="0">
                <a:latin typeface="Times New Roman" panose="02020603050405020304" pitchFamily="18" charset="0"/>
              </a:rPr>
              <a:t>集</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8283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71365" y="2636909"/>
            <a:ext cx="4801270" cy="3600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文本框 5"/>
          <p:cNvSpPr txBox="1">
            <a:spLocks noChangeArrowheads="1"/>
          </p:cNvSpPr>
          <p:nvPr/>
        </p:nvSpPr>
        <p:spPr bwMode="auto">
          <a:xfrm>
            <a:off x="431800" y="367254"/>
            <a:ext cx="38170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r>
              <a:rPr lang="en-US" altLang="zh-CN" dirty="0" smtClean="0"/>
              <a:t>MNIST</a:t>
            </a:r>
            <a:r>
              <a:rPr lang="zh-CN" altLang="en-US" dirty="0" smtClean="0"/>
              <a:t>手写数字数据集</a:t>
            </a:r>
            <a:endParaRPr lang="zh-CN" altLang="en-US" dirty="0"/>
          </a:p>
        </p:txBody>
      </p:sp>
      <p:sp>
        <p:nvSpPr>
          <p:cNvPr id="2" name="文本框 1"/>
          <p:cNvSpPr txBox="1"/>
          <p:nvPr/>
        </p:nvSpPr>
        <p:spPr>
          <a:xfrm>
            <a:off x="431800" y="1019085"/>
            <a:ext cx="8316664" cy="1200329"/>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t>训练集包含</a:t>
            </a:r>
            <a:r>
              <a:rPr lang="en-US" altLang="zh-CN" sz="2400" dirty="0" smtClean="0"/>
              <a:t>60000</a:t>
            </a:r>
            <a:r>
              <a:rPr lang="zh-CN" altLang="en-US" sz="2400" dirty="0" smtClean="0"/>
              <a:t>张图片（</a:t>
            </a:r>
            <a:r>
              <a:rPr lang="en-US" altLang="zh-CN" sz="2400" dirty="0" err="1" smtClean="0"/>
              <a:t>train_images</a:t>
            </a:r>
            <a:r>
              <a:rPr lang="zh-CN" altLang="en-US" sz="2400" dirty="0" smtClean="0"/>
              <a:t>）</a:t>
            </a:r>
            <a:r>
              <a:rPr lang="en-US" altLang="zh-CN" sz="2400" dirty="0" smtClean="0"/>
              <a:t>,</a:t>
            </a:r>
            <a:r>
              <a:rPr lang="zh-CN" altLang="en-US" sz="2400" dirty="0" smtClean="0"/>
              <a:t>与对应的图像标签（</a:t>
            </a:r>
            <a:r>
              <a:rPr lang="en-US" altLang="zh-CN" sz="2400" dirty="0" err="1" smtClean="0"/>
              <a:t>train_labels</a:t>
            </a:r>
            <a:r>
              <a:rPr lang="zh-CN" altLang="en-US" sz="2400" dirty="0" smtClean="0"/>
              <a:t>），测试集包含</a:t>
            </a:r>
            <a:r>
              <a:rPr lang="en-US" altLang="zh-CN" sz="2400" dirty="0" smtClean="0"/>
              <a:t>10000</a:t>
            </a:r>
            <a:r>
              <a:rPr lang="zh-CN" altLang="en-US" sz="2400" dirty="0" smtClean="0"/>
              <a:t>张图片（</a:t>
            </a:r>
            <a:r>
              <a:rPr lang="en-US" altLang="zh-CN" sz="2400" dirty="0" err="1" smtClean="0"/>
              <a:t>test_images</a:t>
            </a:r>
            <a:r>
              <a:rPr lang="zh-CN" altLang="en-US" sz="2400" dirty="0" smtClean="0"/>
              <a:t>）</a:t>
            </a:r>
            <a:r>
              <a:rPr lang="en-US" altLang="zh-CN" sz="2400" dirty="0" smtClean="0"/>
              <a:t>,</a:t>
            </a:r>
            <a:r>
              <a:rPr lang="zh-CN" altLang="en-US" sz="2400" dirty="0" smtClean="0"/>
              <a:t>与对应的图像标签（</a:t>
            </a:r>
            <a:r>
              <a:rPr lang="en-US" altLang="zh-CN" sz="2400" dirty="0" err="1" smtClean="0"/>
              <a:t>test_labels</a:t>
            </a:r>
            <a:r>
              <a:rPr lang="zh-CN" altLang="en-US" sz="2400" dirty="0" smtClean="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8013" y="1700808"/>
            <a:ext cx="2371429" cy="2257143"/>
          </a:xfrm>
          <a:prstGeom prst="rect">
            <a:avLst/>
          </a:prstGeom>
        </p:spPr>
      </p:pic>
      <mc:AlternateContent xmlns:mc="http://schemas.openxmlformats.org/markup-compatibility/2006" xmlns:a14="http://schemas.microsoft.com/office/drawing/2010/main">
        <mc:Choice Requires="a14">
          <p:sp>
            <p:nvSpPr>
              <p:cNvPr id="6" name="文本框 5"/>
              <p:cNvSpPr txBox="1"/>
              <p:nvPr/>
            </p:nvSpPr>
            <p:spPr>
              <a:xfrm>
                <a:off x="431800" y="4869160"/>
                <a:ext cx="8316664" cy="1200329"/>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t>原始图像大小</a:t>
                </a:r>
                <a:r>
                  <a:rPr lang="en-US" altLang="zh-CN" sz="2400" dirty="0" smtClean="0"/>
                  <a:t>28×28</a:t>
                </a:r>
                <a:r>
                  <a:rPr lang="zh-CN" altLang="en-US" sz="2400" dirty="0" smtClean="0"/>
                  <a:t>，</a:t>
                </a:r>
                <a:r>
                  <a:rPr lang="en-US" altLang="zh-CN" sz="2400" dirty="0" smtClean="0"/>
                  <a:t> </a:t>
                </a:r>
                <a:r>
                  <a:rPr lang="zh-CN" altLang="en-US" sz="2400" dirty="0" smtClean="0"/>
                  <a:t>去除边缘填充像素后的图像大小为</a:t>
                </a:r>
                <a:r>
                  <a:rPr lang="en-US" altLang="zh-CN" sz="2400" dirty="0" smtClean="0"/>
                  <a:t>20×20</a:t>
                </a:r>
                <a:r>
                  <a:rPr lang="zh-CN" altLang="en-US" sz="2400" dirty="0" smtClean="0"/>
                  <a:t>。</a:t>
                </a:r>
                <a:endParaRPr lang="en-US" altLang="zh-CN" sz="2400" dirty="0" smtClean="0"/>
              </a:p>
              <a:p>
                <a:pPr marL="342900" indent="-342900">
                  <a:buFont typeface="Arial" panose="020B0604020202020204" pitchFamily="34" charset="0"/>
                  <a:buChar char="•"/>
                </a:pPr>
                <a:r>
                  <a:rPr lang="zh-CN" altLang="en-US" sz="2400" dirty="0" smtClean="0"/>
                  <a:t>图像的数据类型为</a:t>
                </a:r>
                <a:r>
                  <a:rPr lang="en-US" altLang="zh-CN" sz="2400" dirty="0" smtClean="0"/>
                  <a:t>double</a:t>
                </a:r>
                <a14:m>
                  <m:oMath xmlns:m="http://schemas.openxmlformats.org/officeDocument/2006/math">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0" smtClean="0">
                            <a:latin typeface="Cambria Math" panose="02040503050406030204" pitchFamily="18" charset="0"/>
                            <a:ea typeface="Cambria Math" panose="02040503050406030204" pitchFamily="18" charset="0"/>
                          </a:rPr>
                          <m:t>0</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𝐼</m:t>
                        </m:r>
                        <m:r>
                          <a:rPr lang="en-US" altLang="zh-CN" sz="2400" b="0" i="1" smtClean="0">
                            <a:latin typeface="Cambria Math" panose="02040503050406030204" pitchFamily="18" charset="0"/>
                            <a:ea typeface="Cambria Math" panose="02040503050406030204" pitchFamily="18" charset="0"/>
                          </a:rPr>
                          <m:t>≤1</m:t>
                        </m:r>
                        <m:r>
                          <m:rPr>
                            <m:nor/>
                          </m:rPr>
                          <a:rPr lang="zh-CN" altLang="en-US" sz="2400" dirty="0"/>
                          <m:t> </m:t>
                        </m:r>
                      </m:e>
                    </m:d>
                  </m:oMath>
                </a14:m>
                <a:r>
                  <a:rPr lang="zh-CN" altLang="en-US" sz="2400" dirty="0" smtClean="0"/>
                  <a:t>。</a:t>
                </a:r>
                <a:endParaRPr lang="zh-CN" altLang="en-US" sz="2400" dirty="0"/>
              </a:p>
            </p:txBody>
          </p:sp>
        </mc:Choice>
        <mc:Fallback xmlns="">
          <p:sp>
            <p:nvSpPr>
              <p:cNvPr id="6" name="文本框 5"/>
              <p:cNvSpPr txBox="1">
                <a:spLocks noRot="1" noChangeAspect="1" noMove="1" noResize="1" noEditPoints="1" noAdjustHandles="1" noChangeArrowheads="1" noChangeShapeType="1" noTextEdit="1"/>
              </p:cNvSpPr>
              <p:nvPr/>
            </p:nvSpPr>
            <p:spPr>
              <a:xfrm>
                <a:off x="431800" y="4869160"/>
                <a:ext cx="8316664" cy="1200329"/>
              </a:xfrm>
              <a:prstGeom prst="rect">
                <a:avLst/>
              </a:prstGeom>
              <a:blipFill>
                <a:blip r:embed="rId3"/>
                <a:stretch>
                  <a:fillRect l="-1026" t="-5584" b="-11168"/>
                </a:stretch>
              </a:blipFill>
            </p:spPr>
            <p:txBody>
              <a:bodyPr/>
              <a:lstStyle/>
              <a:p>
                <a:r>
                  <a:rPr lang="zh-CN" altLang="en-US">
                    <a:noFill/>
                  </a:rPr>
                  <a:t> </a:t>
                </a:r>
              </a:p>
            </p:txBody>
          </p:sp>
        </mc:Fallback>
      </mc:AlternateContent>
      <p:sp>
        <p:nvSpPr>
          <p:cNvPr id="7" name="文本框 5"/>
          <p:cNvSpPr txBox="1">
            <a:spLocks noChangeArrowheads="1"/>
          </p:cNvSpPr>
          <p:nvPr/>
        </p:nvSpPr>
        <p:spPr bwMode="auto">
          <a:xfrm>
            <a:off x="431800" y="367254"/>
            <a:ext cx="38170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r>
              <a:rPr lang="en-US" altLang="zh-CN" dirty="0" smtClean="0"/>
              <a:t>MNIST</a:t>
            </a:r>
            <a:r>
              <a:rPr lang="zh-CN" altLang="en-US" dirty="0" smtClean="0"/>
              <a:t>手写数字数据集</a:t>
            </a:r>
            <a:endParaRPr lang="zh-CN" altLang="en-US" dirty="0"/>
          </a:p>
        </p:txBody>
      </p:sp>
    </p:spTree>
    <p:extLst>
      <p:ext uri="{BB962C8B-B14F-4D97-AF65-F5344CB8AC3E}">
        <p14:creationId xmlns:p14="http://schemas.microsoft.com/office/powerpoint/2010/main" val="2362271574"/>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2362</TotalTime>
  <Words>1553</Words>
  <Application>Microsoft Office PowerPoint</Application>
  <PresentationFormat>全屏显示(4:3)</PresentationFormat>
  <Paragraphs>113</Paragraphs>
  <Slides>30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宋体</vt:lpstr>
      <vt:lpstr>Arial</vt:lpstr>
      <vt:lpstr>Cambria Math</vt:lpstr>
      <vt:lpstr>Times New Roman</vt:lpstr>
      <vt:lpstr>Verdana</vt:lpstr>
      <vt:lpstr>Wingdings</vt:lpstr>
      <vt:lpstr>Profile</vt:lpstr>
      <vt:lpstr>PowerPoint 演示文稿</vt:lpstr>
      <vt:lpstr>生产实习的任务</vt:lpstr>
      <vt:lpstr>生产实习的基本要求</vt:lpstr>
      <vt:lpstr>程序验收要求</vt:lpstr>
      <vt:lpstr>生产实习报告的要求</vt:lpstr>
      <vt:lpstr>时间安排</vt:lpstr>
      <vt:lpstr>一、认识手写数字数据集</vt:lpstr>
      <vt:lpstr>PowerPoint 演示文稿</vt:lpstr>
      <vt:lpstr>PowerPoint 演示文稿</vt:lpstr>
      <vt:lpstr>PowerPoint 演示文稿</vt:lpstr>
      <vt:lpstr>二、基于类中心欧式距离的手写 数字识别</vt:lpstr>
      <vt:lpstr>PowerPoint 演示文稿</vt:lpstr>
      <vt:lpstr>PowerPoint 演示文稿</vt:lpstr>
      <vt:lpstr>PowerPoint 演示文稿</vt:lpstr>
      <vt:lpstr>三、基于类中心马氏距离的手写 数字识别</vt:lpstr>
      <vt:lpstr>PowerPoint 演示文稿</vt:lpstr>
      <vt:lpstr>PowerPoint 演示文稿</vt:lpstr>
      <vt:lpstr>PowerPoint 演示文稿</vt:lpstr>
      <vt:lpstr>四、基于HOG特征的手写数字 识别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五、基于HOG特征+马氏距离的 手写数字识别</vt:lpstr>
      <vt:lpstr>PowerPoint 演示文稿</vt:lpstr>
    </vt:vector>
  </TitlesOfParts>
  <Company>zb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生产实习项目</dc:title>
  <dc:creator>yxm</dc:creator>
  <cp:lastModifiedBy>王 刚</cp:lastModifiedBy>
  <cp:revision>215</cp:revision>
  <dcterms:created xsi:type="dcterms:W3CDTF">2003-02-23T04:23:56Z</dcterms:created>
  <dcterms:modified xsi:type="dcterms:W3CDTF">2021-03-13T16:00:23Z</dcterms:modified>
</cp:coreProperties>
</file>