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256" r:id="rId2"/>
    <p:sldId id="265" r:id="rId3"/>
    <p:sldId id="276" r:id="rId4"/>
    <p:sldId id="275" r:id="rId5"/>
    <p:sldId id="277" r:id="rId6"/>
    <p:sldId id="273" r:id="rId7"/>
    <p:sldId id="274" r:id="rId8"/>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75"/>
            <p14:sldId id="277"/>
            <p14:sldId id="273"/>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8" autoAdjust="0"/>
    <p:restoredTop sz="92384" autoAdjust="0"/>
  </p:normalViewPr>
  <p:slideViewPr>
    <p:cSldViewPr>
      <p:cViewPr>
        <p:scale>
          <a:sx n="88" d="100"/>
          <a:sy n="88" d="100"/>
        </p:scale>
        <p:origin x="896" y="132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2024. 6. 16.</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화면설계서 양식</a:t>
            </a:r>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0000.00.00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홍길동</a:t>
            </a:r>
          </a:p>
        </p:txBody>
      </p:sp>
    </p:spTree>
    <p:extLst>
      <p:ext uri="{BB962C8B-B14F-4D97-AF65-F5344CB8AC3E}">
        <p14:creationId xmlns:p14="http://schemas.microsoft.com/office/powerpoint/2010/main" val="261276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r>
              <a:rPr lang="ko-KR" altLang="en-US" dirty="0">
                <a:solidFill>
                  <a:schemeClr val="tx1"/>
                </a:solidFill>
              </a:rPr>
              <a:t> </a:t>
            </a:r>
            <a:r>
              <a:rPr lang="en-US" altLang="ko-KR" dirty="0">
                <a:solidFill>
                  <a:schemeClr val="tx1"/>
                </a:solidFill>
              </a:rPr>
              <a:t>(</a:t>
            </a:r>
            <a:r>
              <a:rPr lang="ko-KR" altLang="en-US" dirty="0">
                <a:solidFill>
                  <a:schemeClr val="tx1"/>
                </a:solidFill>
              </a:rPr>
              <a:t>버전</a:t>
            </a:r>
            <a:r>
              <a:rPr lang="en-US" altLang="ko-KR" dirty="0">
                <a:solidFill>
                  <a:schemeClr val="tx1"/>
                </a:solidFill>
              </a:rPr>
              <a:t>,</a:t>
            </a:r>
            <a:r>
              <a:rPr lang="ko-KR" altLang="en-US" dirty="0">
                <a:solidFill>
                  <a:schemeClr val="tx1"/>
                </a:solidFill>
              </a:rPr>
              <a:t> </a:t>
            </a:r>
            <a:r>
              <a:rPr lang="en-US" altLang="ko-KR" dirty="0">
                <a:solidFill>
                  <a:schemeClr val="tx1"/>
                </a:solidFill>
              </a:rPr>
              <a:t>ppt</a:t>
            </a:r>
            <a:r>
              <a:rPr lang="ko-KR" altLang="en-US" dirty="0">
                <a:solidFill>
                  <a:schemeClr val="tx1"/>
                </a:solidFill>
              </a:rPr>
              <a:t>수정할 때 마다</a:t>
            </a:r>
            <a:r>
              <a:rPr lang="en-US" altLang="ko-KR" dirty="0">
                <a:solidFill>
                  <a:schemeClr val="tx1"/>
                </a:solidFill>
              </a:rPr>
              <a:t>)</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317501198"/>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v0.0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2024.06.16</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최초의 버전</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a:solidFill>
                            <a:schemeClr val="tx1"/>
                          </a:solidFill>
                        </a:rPr>
                        <a:t>김예진</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617755192"/>
              </p:ext>
            </p:extLst>
          </p:nvPr>
        </p:nvGraphicFramePr>
        <p:xfrm>
          <a:off x="1197870" y="1268760"/>
          <a:ext cx="9796258" cy="5093768"/>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t>이 프로젝트는 사용자가 간단하고 빠르게 웹을 통해 레시피를 검색하고 확인할 수 있는 웹 입니다</a:t>
                      </a:r>
                      <a:r>
                        <a:rPr lang="en-US" altLang="ko-KR" sz="900" dirty="0"/>
                        <a:t>. </a:t>
                      </a:r>
                      <a:r>
                        <a:rPr lang="ko-KR" altLang="en-US" sz="900" dirty="0"/>
                        <a:t>사용자는 원하는 레시피를 검색하여 재료와 조리법을 확인할 수 있습니다</a:t>
                      </a:r>
                      <a:r>
                        <a:rPr lang="en-US" altLang="ko-KR" sz="900" dirty="0"/>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t>사용자가 필요한 레시피를 빠르게 찾을 수 있도록 한다</a:t>
                      </a:r>
                      <a:r>
                        <a:rPr lang="en-US" altLang="ko-KR" sz="900" dirty="0"/>
                        <a:t>.</a:t>
                      </a:r>
                    </a:p>
                    <a:p>
                      <a:pPr marL="171450" indent="-171450" algn="just" latinLnBrk="1">
                        <a:lnSpc>
                          <a:spcPct val="130000"/>
                        </a:lnSpc>
                        <a:buFont typeface="Arial" panose="020B0604020202020204" pitchFamily="34" charset="0"/>
                        <a:buChar char="•"/>
                      </a:pPr>
                      <a:r>
                        <a:rPr lang="ko-KR" altLang="en-US" sz="900" dirty="0"/>
                        <a:t>간단하고 직관적인 </a:t>
                      </a:r>
                      <a:r>
                        <a:rPr lang="en-US" altLang="ko-KR" sz="900" dirty="0"/>
                        <a:t>UI/UX</a:t>
                      </a:r>
                      <a:r>
                        <a:rPr lang="ko-KR" altLang="en-US" sz="900" dirty="0" err="1"/>
                        <a:t>를</a:t>
                      </a:r>
                      <a:r>
                        <a:rPr lang="ko-KR" altLang="en-US" sz="900" dirty="0"/>
                        <a:t> 제공하여 사용자 편의성을 높인다</a:t>
                      </a:r>
                      <a:r>
                        <a:rPr lang="en-US" altLang="ko-KR" sz="900" dirty="0"/>
                        <a:t>.</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marR="0" lvl="0" indent="-171450" algn="just" defTabSz="914400" rtl="0" eaLnBrk="1" fontAlgn="auto" latinLnBrk="1" hangingPunct="1">
                        <a:lnSpc>
                          <a:spcPct val="130000"/>
                        </a:lnSpc>
                        <a:spcBef>
                          <a:spcPts val="0"/>
                        </a:spcBef>
                        <a:spcAft>
                          <a:spcPts val="0"/>
                        </a:spcAft>
                        <a:buClrTx/>
                        <a:buSzTx/>
                        <a:buFont typeface="Arial" panose="020B0604020202020204" pitchFamily="34" charset="0"/>
                        <a:buChar char="•"/>
                        <a:tabLst/>
                        <a:defRPr/>
                      </a:pPr>
                      <a:r>
                        <a:rPr lang="ko-KR" altLang="en-US" sz="900" dirty="0"/>
                        <a:t>사용자가 쉽게 레시피를 검색하고 결과를 확인할 수 있어 만족도를 높인다</a:t>
                      </a:r>
                      <a:r>
                        <a:rPr lang="en-US" altLang="ko-KR" sz="900" dirty="0"/>
                        <a:t>.</a:t>
                      </a:r>
                    </a:p>
                    <a:p>
                      <a:pPr marL="171450" marR="0" lvl="0" indent="-171450" algn="just" defTabSz="914400" rtl="0" eaLnBrk="1" fontAlgn="auto" latinLnBrk="1" hangingPunct="1">
                        <a:lnSpc>
                          <a:spcPct val="130000"/>
                        </a:lnSpc>
                        <a:spcBef>
                          <a:spcPts val="0"/>
                        </a:spcBef>
                        <a:spcAft>
                          <a:spcPts val="0"/>
                        </a:spcAft>
                        <a:buClrTx/>
                        <a:buSzTx/>
                        <a:buFont typeface="Arial" panose="020B0604020202020204" pitchFamily="34" charset="0"/>
                        <a:buChar char="•"/>
                        <a:tabLst/>
                        <a:defRPr/>
                      </a:pPr>
                      <a:r>
                        <a:rPr lang="ko-KR" altLang="en-US" sz="900" dirty="0"/>
                        <a:t>웹 접근성을 준수하여 장애가 있는 사용자들도 이용할 수 있게 한다</a:t>
                      </a:r>
                      <a:r>
                        <a:rPr lang="en-US" altLang="ko-KR" sz="900" dirty="0"/>
                        <a:t>.</a:t>
                      </a:r>
                    </a:p>
                    <a:p>
                      <a:pPr marL="171450" marR="0" lvl="0" indent="-171450" algn="just" defTabSz="914400" rtl="0" eaLnBrk="1" fontAlgn="auto" latinLnBrk="1" hangingPunct="1">
                        <a:lnSpc>
                          <a:spcPct val="130000"/>
                        </a:lnSpc>
                        <a:spcBef>
                          <a:spcPts val="0"/>
                        </a:spcBef>
                        <a:spcAft>
                          <a:spcPts val="0"/>
                        </a:spcAft>
                        <a:buClrTx/>
                        <a:buSzTx/>
                        <a:buFont typeface="Arial" panose="020B0604020202020204" pitchFamily="34" charset="0"/>
                        <a:buChar char="•"/>
                        <a:tabLst/>
                        <a:defRPr/>
                      </a:pPr>
                      <a:r>
                        <a:rPr lang="ko-KR" altLang="en-US" sz="900" dirty="0"/>
                        <a:t>반응형 디자인을 적용하여 다양한 디바이스에서 최적의 경험을 제공한다</a:t>
                      </a:r>
                      <a:r>
                        <a:rPr lang="en-US" altLang="ko-KR" sz="900" dirty="0"/>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b="1" dirty="0"/>
                        <a:t>레시피 검색 기능</a:t>
                      </a:r>
                      <a:r>
                        <a:rPr lang="en-US" altLang="ko-KR" sz="900" dirty="0"/>
                        <a:t>: </a:t>
                      </a:r>
                      <a:r>
                        <a:rPr lang="ko-KR" altLang="en-US" sz="900" dirty="0"/>
                        <a:t>사용자는 특정 레시피를 검색할 수 있으며</a:t>
                      </a:r>
                      <a:r>
                        <a:rPr lang="en-US" altLang="ko-KR" sz="900" dirty="0"/>
                        <a:t>, </a:t>
                      </a:r>
                      <a:r>
                        <a:rPr lang="ko-KR" altLang="en-US" sz="900" dirty="0"/>
                        <a:t>검색 결과로 해당 레시피 목록을 볼 수 있다</a:t>
                      </a:r>
                      <a:r>
                        <a:rPr lang="en-US" altLang="ko-KR" sz="900" dirty="0"/>
                        <a:t>.</a:t>
                      </a:r>
                    </a:p>
                    <a:p>
                      <a:pPr marL="171450" indent="-171450" algn="just" latinLnBrk="1">
                        <a:lnSpc>
                          <a:spcPct val="130000"/>
                        </a:lnSpc>
                        <a:buFont typeface="Arial" panose="020B0604020202020204" pitchFamily="34" charset="0"/>
                        <a:buChar char="•"/>
                      </a:pPr>
                      <a:r>
                        <a:rPr lang="ko-KR" altLang="en-US" sz="900" b="1" dirty="0"/>
                        <a:t>레시피 상세 보기</a:t>
                      </a:r>
                      <a:r>
                        <a:rPr lang="en-US" altLang="ko-KR" sz="900" dirty="0"/>
                        <a:t>: </a:t>
                      </a:r>
                      <a:r>
                        <a:rPr lang="ko-KR" altLang="en-US" sz="900" dirty="0"/>
                        <a:t>검색된 레시피를 클릭하면 상세 정보</a:t>
                      </a:r>
                      <a:r>
                        <a:rPr lang="en-US" altLang="ko-KR" sz="900" dirty="0"/>
                        <a:t>(</a:t>
                      </a:r>
                      <a:r>
                        <a:rPr lang="ko-KR" altLang="en-US" sz="900" dirty="0"/>
                        <a:t>이미지</a:t>
                      </a:r>
                      <a:r>
                        <a:rPr lang="en-US" altLang="ko-KR" sz="900" dirty="0"/>
                        <a:t>, </a:t>
                      </a:r>
                      <a:r>
                        <a:rPr lang="ko-KR" altLang="en-US" sz="900" dirty="0"/>
                        <a:t>재료 목록</a:t>
                      </a:r>
                      <a:r>
                        <a:rPr lang="en-US" altLang="ko-KR" sz="900" dirty="0"/>
                        <a:t>, </a:t>
                      </a:r>
                      <a:r>
                        <a:rPr lang="ko-KR" altLang="en-US" sz="900" dirty="0"/>
                        <a:t>조리법</a:t>
                      </a:r>
                      <a:r>
                        <a:rPr lang="en-US" altLang="ko-KR" sz="900" dirty="0"/>
                        <a:t>)</a:t>
                      </a:r>
                      <a:r>
                        <a:rPr lang="ko-KR" altLang="en-US" sz="900" dirty="0" err="1"/>
                        <a:t>를</a:t>
                      </a:r>
                      <a:r>
                        <a:rPr lang="ko-KR" altLang="en-US" sz="900" dirty="0"/>
                        <a:t> 볼 수 있다</a:t>
                      </a:r>
                      <a:r>
                        <a:rPr lang="en-US" altLang="ko-KR" sz="900" dirty="0"/>
                        <a:t>.</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t>사용할 기술 스택</a:t>
                      </a:r>
                      <a:r>
                        <a:rPr lang="en-US" altLang="ko-KR" sz="900" dirty="0"/>
                        <a:t>: HTML, CSS, JavaScript</a:t>
                      </a:r>
                      <a:r>
                        <a:rPr lang="ko-KR" altLang="en-US" sz="900" dirty="0" err="1"/>
                        <a:t>를</a:t>
                      </a:r>
                      <a:r>
                        <a:rPr lang="ko-KR" altLang="en-US" sz="900" dirty="0"/>
                        <a:t> 기반으로 한다</a:t>
                      </a:r>
                      <a:endParaRPr lang="en-US" altLang="ko-KR" sz="900" dirty="0"/>
                    </a:p>
                    <a:p>
                      <a:pPr marL="171450" indent="-171450" algn="just" latinLnBrk="1">
                        <a:lnSpc>
                          <a:spcPct val="130000"/>
                        </a:lnSpc>
                        <a:buFont typeface="Arial" panose="020B0604020202020204" pitchFamily="34" charset="0"/>
                        <a:buChar char="•"/>
                      </a:pPr>
                      <a:r>
                        <a:rPr lang="ko-KR" altLang="en-US" sz="900" dirty="0"/>
                        <a:t>데이터 관리</a:t>
                      </a:r>
                      <a:r>
                        <a:rPr lang="en-US" altLang="ko-KR" sz="900" dirty="0"/>
                        <a:t>: </a:t>
                      </a:r>
                      <a:r>
                        <a:rPr lang="ko-KR" altLang="en-US" sz="900" dirty="0"/>
                        <a:t>초기에는 </a:t>
                      </a:r>
                      <a:r>
                        <a:rPr lang="ko-KR" altLang="en-US" sz="900" dirty="0" err="1"/>
                        <a:t>하드코딩된</a:t>
                      </a:r>
                      <a:r>
                        <a:rPr lang="ko-KR" altLang="en-US" sz="900" dirty="0"/>
                        <a:t> 데이터를 사용하고</a:t>
                      </a:r>
                      <a:r>
                        <a:rPr lang="en-US" altLang="ko-KR" sz="900" dirty="0"/>
                        <a:t>, </a:t>
                      </a:r>
                      <a:r>
                        <a:rPr lang="ko-KR" altLang="en-US" sz="900" dirty="0"/>
                        <a:t>추후에는 외부 </a:t>
                      </a:r>
                      <a:r>
                        <a:rPr lang="en-US" altLang="ko-KR" sz="900" dirty="0"/>
                        <a:t>API</a:t>
                      </a:r>
                      <a:r>
                        <a:rPr lang="ko-KR" altLang="en-US" sz="900" dirty="0" err="1"/>
                        <a:t>를</a:t>
                      </a:r>
                      <a:r>
                        <a:rPr lang="ko-KR" altLang="en-US" sz="900" dirty="0"/>
                        <a:t> 통해 실제 레시피 데이터를 동적으로 가져올 수 있다</a:t>
                      </a:r>
                      <a:r>
                        <a:rPr lang="en-US" altLang="ko-KR" sz="900" dirty="0"/>
                        <a:t>.</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
        <p:nvSpPr>
          <p:cNvPr id="4" name="설명선: 선 3">
            <a:extLst>
              <a:ext uri="{FF2B5EF4-FFF2-40B4-BE49-F238E27FC236}">
                <a16:creationId xmlns:a16="http://schemas.microsoft.com/office/drawing/2014/main" id="{F0DC5E84-D4A2-4795-B541-2821EBD1F97F}"/>
              </a:ext>
            </a:extLst>
          </p:cNvPr>
          <p:cNvSpPr/>
          <p:nvPr/>
        </p:nvSpPr>
        <p:spPr>
          <a:xfrm>
            <a:off x="89870" y="3863402"/>
            <a:ext cx="1253602" cy="611352"/>
          </a:xfrm>
          <a:prstGeom prst="borderCallout1">
            <a:avLst>
              <a:gd name="adj1" fmla="val 108769"/>
              <a:gd name="adj2" fmla="val 52808"/>
              <a:gd name="adj3" fmla="val 184515"/>
              <a:gd name="adj4" fmla="val 95708"/>
            </a:avLst>
          </a:prstGeom>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ko-KR" altLang="en-US" sz="1200" b="1" dirty="0">
                <a:effectLst>
                  <a:outerShdw blurRad="38100" dist="38100" dir="2700000" algn="tl">
                    <a:srgbClr val="000000">
                      <a:alpha val="43137"/>
                    </a:srgbClr>
                  </a:outerShdw>
                </a:effectLst>
              </a:rPr>
              <a:t>이건 작성하지 </a:t>
            </a:r>
            <a:r>
              <a:rPr lang="ko-KR" altLang="en-US" sz="1200" b="1" dirty="0" err="1">
                <a:effectLst>
                  <a:outerShdw blurRad="38100" dist="38100" dir="2700000" algn="tl">
                    <a:srgbClr val="000000">
                      <a:alpha val="43137"/>
                    </a:srgbClr>
                  </a:outerShdw>
                </a:effectLst>
              </a:rPr>
              <a:t>마시오</a:t>
            </a:r>
            <a:r>
              <a:rPr lang="en-US" altLang="ko-KR" sz="1200" b="1" dirty="0">
                <a:effectLst>
                  <a:outerShdw blurRad="38100" dist="38100" dir="2700000" algn="tl">
                    <a:srgbClr val="000000">
                      <a:alpha val="43137"/>
                    </a:srgbClr>
                  </a:outerShdw>
                </a:effectLst>
              </a:rPr>
              <a:t>.</a:t>
            </a:r>
            <a:endParaRPr lang="ko-KR" altLang="en-US" sz="1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8282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581640981"/>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ko-KR" altLang="en-US" sz="1000" b="0" dirty="0">
                          <a:solidFill>
                            <a:schemeClr val="tx1"/>
                          </a:solidFill>
                        </a:rPr>
                        <a:t>초기 검색</a:t>
                      </a: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ko-KR" altLang="en-US" sz="1000" b="0" dirty="0">
                          <a:solidFill>
                            <a:schemeClr val="tx1"/>
                          </a:solidFill>
                        </a:rPr>
                        <a:t>검색결과확인</a:t>
                      </a:r>
                      <a:r>
                        <a:rPr lang="en-US" altLang="ko-KR" sz="1000" b="0" dirty="0">
                          <a:solidFill>
                            <a:schemeClr val="tx1"/>
                          </a:solidFill>
                        </a:rPr>
                        <a:t>.</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ko-KR" altLang="en-US" sz="1000" b="0" dirty="0">
                          <a:solidFill>
                            <a:schemeClr val="tx1"/>
                          </a:solidFill>
                        </a:rPr>
                        <a:t>종료</a:t>
                      </a:r>
                      <a:r>
                        <a:rPr lang="en-US" altLang="ko-KR" sz="1000" b="0" dirty="0">
                          <a:solidFill>
                            <a:schemeClr val="tx1"/>
                          </a:solidFill>
                        </a:rPr>
                        <a:t>.</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검색어 입력</a:t>
            </a: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검색 버튼 클릭</a:t>
            </a: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360932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1272448"/>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7312581" y="2751030"/>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레시피 상세 화면</a:t>
            </a: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7269" y="2785958"/>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1325" y="3031306"/>
            <a:ext cx="1510" cy="59567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p:cNvCxnSpPr>
          <p:nvPr/>
        </p:nvCxnSpPr>
        <p:spPr>
          <a:xfrm>
            <a:off x="5622835" y="3872329"/>
            <a:ext cx="1037948" cy="11696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3892893"/>
            <a:ext cx="567784" cy="215444"/>
          </a:xfrm>
          <a:prstGeom prst="rect">
            <a:avLst/>
          </a:prstGeom>
        </p:spPr>
        <p:txBody>
          <a:bodyPr wrap="none">
            <a:spAutoFit/>
          </a:bodyPr>
          <a:lstStyle/>
          <a:p>
            <a:r>
              <a:rPr lang="en-US" altLang="ko-KR" sz="800" dirty="0"/>
              <a:t>Connect</a:t>
            </a:r>
            <a:endParaRPr lang="ko-KR" altLang="en-US" sz="800" dirty="0"/>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5381" y="2452179"/>
            <a:ext cx="1510" cy="456453"/>
          </a:xfrm>
          <a:prstGeom prst="bentConnector3">
            <a:avLst>
              <a:gd name="adj1" fmla="val 15239073"/>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endCxn id="41" idx="0"/>
          </p:cNvCxnSpPr>
          <p:nvPr/>
        </p:nvCxnSpPr>
        <p:spPr>
          <a:xfrm>
            <a:off x="7816637" y="2564330"/>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1146210" y="1458726"/>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352673" y="1935759"/>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730386" y="2013299"/>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Home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730386" y="2999072"/>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Search Results Page</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732325" y="4112172"/>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latin typeface="+mn-ea"/>
              </a:rPr>
              <a:t>결과페이지</a:t>
            </a:r>
          </a:p>
        </p:txBody>
      </p:sp>
      <p:sp>
        <p:nvSpPr>
          <p:cNvPr id="9" name="직사각형 8">
            <a:extLst>
              <a:ext uri="{FF2B5EF4-FFF2-40B4-BE49-F238E27FC236}">
                <a16:creationId xmlns:a16="http://schemas.microsoft.com/office/drawing/2014/main" id="{D419C03A-C743-48B8-88E4-062566973580}"/>
              </a:ext>
            </a:extLst>
          </p:cNvPr>
          <p:cNvSpPr/>
          <p:nvPr/>
        </p:nvSpPr>
        <p:spPr>
          <a:xfrm>
            <a:off x="2728618" y="5215928"/>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a:t>
            </a:r>
            <a:r>
              <a:rPr lang="ko-KR" altLang="en-US" sz="800" dirty="0" err="1">
                <a:solidFill>
                  <a:schemeClr val="tx1"/>
                </a:solidFill>
                <a:latin typeface="+mn-ea"/>
              </a:rPr>
              <a:t>결과없음</a:t>
            </a:r>
            <a:r>
              <a:rPr lang="en-US" altLang="ko-KR" sz="800" dirty="0">
                <a:solidFill>
                  <a:schemeClr val="tx1"/>
                </a:solidFill>
                <a:latin typeface="+mn-ea"/>
              </a:rPr>
              <a:t>”</a:t>
            </a:r>
            <a:r>
              <a:rPr lang="ko-KR" altLang="en-US" sz="800" dirty="0">
                <a:solidFill>
                  <a:schemeClr val="tx1"/>
                </a:solidFill>
                <a:latin typeface="+mn-ea"/>
              </a:rPr>
              <a:t> 표시</a:t>
            </a: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771630" y="1729537"/>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192619" y="2147318"/>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355806" y="2763707"/>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p:cNvCxnSpPr>
          <p:nvPr/>
        </p:nvCxnSpPr>
        <p:spPr>
          <a:xfrm>
            <a:off x="3355806" y="3251979"/>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354038" y="4977616"/>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314562" y="2908458"/>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856142" y="2628302"/>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730386" y="2492896"/>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355806" y="2263752"/>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endCxn id="15" idx="2"/>
          </p:cNvCxnSpPr>
          <p:nvPr/>
        </p:nvCxnSpPr>
        <p:spPr>
          <a:xfrm flipV="1">
            <a:off x="3856142" y="3269884"/>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983165" y="3269884"/>
            <a:ext cx="561327" cy="977694"/>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3882734" y="2354646"/>
            <a:ext cx="1845932" cy="215444"/>
          </a:xfrm>
          <a:prstGeom prst="rect">
            <a:avLst/>
          </a:prstGeom>
        </p:spPr>
        <p:txBody>
          <a:bodyPr wrap="square">
            <a:spAutoFit/>
          </a:bodyPr>
          <a:lstStyle/>
          <a:p>
            <a:pPr marL="171450" indent="-72000">
              <a:buFont typeface="Arial" panose="020B0604020202020204" pitchFamily="34" charset="0"/>
              <a:buChar char="•"/>
            </a:pPr>
            <a:r>
              <a:rPr lang="ko-KR" altLang="en-US" sz="800" dirty="0"/>
              <a:t>사용자가 검색어를 입력합니다</a:t>
            </a:r>
            <a:endParaRPr lang="en-US" altLang="ko-KR" sz="800" dirty="0"/>
          </a:p>
        </p:txBody>
      </p:sp>
      <p:sp>
        <p:nvSpPr>
          <p:cNvPr id="24" name="순서도: 판단 23">
            <a:extLst>
              <a:ext uri="{FF2B5EF4-FFF2-40B4-BE49-F238E27FC236}">
                <a16:creationId xmlns:a16="http://schemas.microsoft.com/office/drawing/2014/main" id="{BFF3DC12-16D0-4852-A918-14BB455A5AA9}"/>
              </a:ext>
            </a:extLst>
          </p:cNvPr>
          <p:cNvSpPr/>
          <p:nvPr/>
        </p:nvSpPr>
        <p:spPr>
          <a:xfrm>
            <a:off x="2728618" y="4607458"/>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354038" y="4382983"/>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728618" y="3474948"/>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endCxn id="26" idx="0"/>
          </p:cNvCxnSpPr>
          <p:nvPr/>
        </p:nvCxnSpPr>
        <p:spPr>
          <a:xfrm flipH="1">
            <a:off x="3354038" y="3239774"/>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357745" y="3836547"/>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9" idx="1"/>
          </p:cNvCxnSpPr>
          <p:nvPr/>
        </p:nvCxnSpPr>
        <p:spPr>
          <a:xfrm rot="10800000" flipV="1">
            <a:off x="2728618" y="4792536"/>
            <a:ext cx="12700" cy="558797"/>
          </a:xfrm>
          <a:prstGeom prst="bentConnector3">
            <a:avLst>
              <a:gd name="adj1" fmla="val 1800000"/>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179432" y="4924763"/>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354038" y="3845106"/>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EF881533-5E05-0BAF-E59F-ABDC49E63E81}"/>
              </a:ext>
            </a:extLst>
          </p:cNvPr>
          <p:cNvSpPr txBox="1"/>
          <p:nvPr/>
        </p:nvSpPr>
        <p:spPr>
          <a:xfrm>
            <a:off x="6451013" y="113969"/>
            <a:ext cx="5381281" cy="3539430"/>
          </a:xfrm>
          <a:prstGeom prst="rect">
            <a:avLst/>
          </a:prstGeom>
          <a:noFill/>
        </p:spPr>
        <p:txBody>
          <a:bodyPr wrap="none" rtlCol="0">
            <a:spAutoFit/>
          </a:bodyPr>
          <a:lstStyle/>
          <a:p>
            <a:r>
              <a:rPr lang="ko-KR" altLang="en-US" sz="1400" b="1" dirty="0"/>
              <a:t>시작 단계</a:t>
            </a:r>
          </a:p>
          <a:p>
            <a:pPr>
              <a:buFont typeface="+mj-lt"/>
              <a:buAutoNum type="arabicPeriod"/>
            </a:pPr>
            <a:r>
              <a:rPr lang="en-US" altLang="ko-KR" sz="1400" b="1" dirty="0"/>
              <a:t>Start</a:t>
            </a:r>
            <a:r>
              <a:rPr lang="en-US" altLang="ko-KR" sz="1400" dirty="0"/>
              <a:t>: </a:t>
            </a:r>
            <a:r>
              <a:rPr lang="ko-KR" altLang="en-US" sz="1400" dirty="0"/>
              <a:t>사용자가 </a:t>
            </a:r>
            <a:r>
              <a:rPr lang="ko-KR" altLang="en-US" sz="1400" dirty="0" err="1"/>
              <a:t>웹앱을</a:t>
            </a:r>
            <a:r>
              <a:rPr lang="ko-KR" altLang="en-US" sz="1400" dirty="0"/>
              <a:t> 엽니다</a:t>
            </a:r>
            <a:r>
              <a:rPr lang="en-US" altLang="ko-KR" sz="1400" dirty="0"/>
              <a:t>.</a:t>
            </a:r>
          </a:p>
          <a:p>
            <a:pPr>
              <a:buFont typeface="+mj-lt"/>
              <a:buAutoNum type="arabicPeriod"/>
            </a:pPr>
            <a:r>
              <a:rPr lang="en-US" altLang="ko-KR" sz="1400" b="1" dirty="0"/>
              <a:t>Connect</a:t>
            </a:r>
            <a:r>
              <a:rPr lang="en-US" altLang="ko-KR" sz="1400" dirty="0"/>
              <a:t>: </a:t>
            </a:r>
            <a:r>
              <a:rPr lang="ko-KR" altLang="en-US" sz="1400" dirty="0"/>
              <a:t>서버나 데이터베이스에 연결합니다</a:t>
            </a:r>
            <a:r>
              <a:rPr lang="en-US" altLang="ko-KR" sz="1400" dirty="0"/>
              <a:t>.</a:t>
            </a:r>
          </a:p>
          <a:p>
            <a:r>
              <a:rPr lang="ko-KR" altLang="en-US" sz="1400" b="1" dirty="0"/>
              <a:t>입력 단계</a:t>
            </a:r>
          </a:p>
          <a:p>
            <a:pPr>
              <a:buFont typeface="+mj-lt"/>
              <a:buAutoNum type="arabicPeriod" startAt="3"/>
            </a:pPr>
            <a:r>
              <a:rPr lang="en-US" altLang="ko-KR" sz="1400" b="1" dirty="0"/>
              <a:t>Home Page</a:t>
            </a:r>
            <a:r>
              <a:rPr lang="en-US" altLang="ko-KR" sz="1400" dirty="0"/>
              <a:t>: </a:t>
            </a:r>
            <a:r>
              <a:rPr lang="ko-KR" altLang="en-US" sz="1400" dirty="0"/>
              <a:t>사용자 검색 입력</a:t>
            </a:r>
          </a:p>
          <a:p>
            <a:pPr marL="742950" lvl="1" indent="-285750">
              <a:buFont typeface="+mj-lt"/>
              <a:buAutoNum type="arabicPeriod" startAt="3"/>
            </a:pPr>
            <a:r>
              <a:rPr lang="en-US" altLang="ko-KR" sz="1400" b="1" dirty="0"/>
              <a:t>Input</a:t>
            </a:r>
            <a:r>
              <a:rPr lang="en-US" altLang="ko-KR" sz="1400" dirty="0"/>
              <a:t>: </a:t>
            </a:r>
            <a:r>
              <a:rPr lang="ko-KR" altLang="en-US" sz="1400" dirty="0"/>
              <a:t>사용자가 검색어를 입력합니다</a:t>
            </a:r>
            <a:r>
              <a:rPr lang="en-US" altLang="ko-KR" sz="1400" dirty="0"/>
              <a:t>.</a:t>
            </a:r>
          </a:p>
          <a:p>
            <a:r>
              <a:rPr lang="ko-KR" altLang="en-US" sz="1400" b="1" dirty="0"/>
              <a:t>검색 및 결과 처리</a:t>
            </a:r>
          </a:p>
          <a:p>
            <a:pPr>
              <a:buFont typeface="+mj-lt"/>
              <a:buAutoNum type="arabicPeriod" startAt="4"/>
            </a:pPr>
            <a:r>
              <a:rPr lang="en-US" altLang="ko-KR" sz="1400" b="1" dirty="0"/>
              <a:t>Search Results Page</a:t>
            </a:r>
            <a:r>
              <a:rPr lang="en-US" altLang="ko-KR" sz="1400" dirty="0"/>
              <a:t>: </a:t>
            </a:r>
            <a:r>
              <a:rPr lang="ko-KR" altLang="en-US" sz="1400" dirty="0"/>
              <a:t>검색 결과를 처리합니다</a:t>
            </a:r>
            <a:r>
              <a:rPr lang="en-US" altLang="ko-KR" sz="1400" dirty="0"/>
              <a:t>.</a:t>
            </a:r>
          </a:p>
          <a:p>
            <a:pPr marL="742950" lvl="1" indent="-285750">
              <a:buFont typeface="+mj-lt"/>
              <a:buAutoNum type="arabicPeriod" startAt="4"/>
            </a:pPr>
            <a:r>
              <a:rPr lang="en-US" altLang="ko-KR" sz="1400" b="1" dirty="0"/>
              <a:t>Judgment</a:t>
            </a:r>
            <a:r>
              <a:rPr lang="en-US" altLang="ko-KR" sz="1400" dirty="0"/>
              <a:t>: </a:t>
            </a:r>
            <a:r>
              <a:rPr lang="ko-KR" altLang="en-US" sz="1400" dirty="0"/>
              <a:t>검색 결과가 있는지 판단합니다</a:t>
            </a:r>
            <a:r>
              <a:rPr lang="en-US" altLang="ko-KR" sz="1400" dirty="0"/>
              <a:t>.</a:t>
            </a:r>
          </a:p>
          <a:p>
            <a:pPr marL="1143000" lvl="2" indent="-228600">
              <a:buFont typeface="+mj-lt"/>
              <a:buAutoNum type="arabicPeriod" startAt="4"/>
            </a:pPr>
            <a:r>
              <a:rPr lang="en-US" altLang="ko-KR" sz="1400" b="1" dirty="0"/>
              <a:t>YES</a:t>
            </a:r>
            <a:r>
              <a:rPr lang="en-US" altLang="ko-KR" sz="1400" dirty="0"/>
              <a:t>: </a:t>
            </a:r>
            <a:r>
              <a:rPr lang="ko-KR" altLang="en-US" sz="1400" dirty="0"/>
              <a:t>결과 페이지로 이동</a:t>
            </a:r>
          </a:p>
          <a:p>
            <a:pPr marL="1143000" lvl="2" indent="-228600">
              <a:buFont typeface="+mj-lt"/>
              <a:buAutoNum type="arabicPeriod" startAt="4"/>
            </a:pPr>
            <a:r>
              <a:rPr lang="en-US" altLang="ko-KR" sz="1400" b="1" dirty="0"/>
              <a:t>NO</a:t>
            </a:r>
            <a:r>
              <a:rPr lang="en-US" altLang="ko-KR" sz="1400" dirty="0"/>
              <a:t>: "</a:t>
            </a:r>
            <a:r>
              <a:rPr lang="ko-KR" altLang="en-US" sz="1400" dirty="0"/>
              <a:t>결과 없음</a:t>
            </a:r>
            <a:r>
              <a:rPr lang="en-US" altLang="ko-KR" sz="1400" dirty="0"/>
              <a:t>" </a:t>
            </a:r>
            <a:r>
              <a:rPr lang="ko-KR" altLang="en-US" sz="1400" dirty="0"/>
              <a:t>메시지 표시</a:t>
            </a:r>
          </a:p>
          <a:p>
            <a:r>
              <a:rPr lang="ko-KR" altLang="en-US" sz="1400" b="1" dirty="0"/>
              <a:t>상세 보기 처리</a:t>
            </a:r>
          </a:p>
          <a:p>
            <a:pPr>
              <a:buFont typeface="+mj-lt"/>
              <a:buAutoNum type="arabicPeriod" startAt="5"/>
            </a:pPr>
            <a:r>
              <a:rPr lang="en-US" altLang="ko-KR" sz="1400" b="1" dirty="0"/>
              <a:t>Recipe Detail Page</a:t>
            </a:r>
            <a:r>
              <a:rPr lang="en-US" altLang="ko-KR" sz="1400" dirty="0"/>
              <a:t>: </a:t>
            </a:r>
            <a:r>
              <a:rPr lang="ko-KR" altLang="en-US" sz="1400" dirty="0"/>
              <a:t>선택된 레시피의 상세 정보를 보여줍니다</a:t>
            </a:r>
            <a:r>
              <a:rPr lang="en-US" altLang="ko-KR" sz="1400" dirty="0"/>
              <a:t>.</a:t>
            </a:r>
          </a:p>
          <a:p>
            <a:r>
              <a:rPr lang="ko-KR" altLang="en-US" sz="1400" b="1" dirty="0"/>
              <a:t>종료 단계</a:t>
            </a:r>
          </a:p>
          <a:p>
            <a:pPr>
              <a:buFont typeface="+mj-lt"/>
              <a:buAutoNum type="arabicPeriod" startAt="6"/>
            </a:pPr>
            <a:r>
              <a:rPr lang="en-US" altLang="ko-KR" sz="1400" b="1" dirty="0"/>
              <a:t>End</a:t>
            </a:r>
            <a:r>
              <a:rPr lang="en-US" altLang="ko-KR" sz="1400" dirty="0"/>
              <a:t>: </a:t>
            </a:r>
            <a:r>
              <a:rPr lang="ko-KR" altLang="en-US" sz="1400" dirty="0"/>
              <a:t>사용자가 </a:t>
            </a:r>
            <a:r>
              <a:rPr lang="ko-KR" altLang="en-US" sz="1400" dirty="0" err="1"/>
              <a:t>웹앱을</a:t>
            </a:r>
            <a:r>
              <a:rPr lang="ko-KR" altLang="en-US" sz="1400" dirty="0"/>
              <a:t> 종료하거나 다른 검색을 수행합니다</a:t>
            </a:r>
            <a:r>
              <a:rPr lang="en-US" altLang="ko-KR" sz="1400" dirty="0"/>
              <a:t>.</a:t>
            </a:r>
          </a:p>
          <a:p>
            <a:endParaRPr kumimoji="1" lang="ko-KR" altLang="en-US" sz="1400" dirty="0"/>
          </a:p>
        </p:txBody>
      </p:sp>
    </p:spTree>
    <p:extLst>
      <p:ext uri="{BB962C8B-B14F-4D97-AF65-F5344CB8AC3E}">
        <p14:creationId xmlns:p14="http://schemas.microsoft.com/office/powerpoint/2010/main" val="94708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endParaRPr lang="ko-KR" altLang="en-US" dirty="0"/>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endParaRPr lang="ko-KR" altLang="en-US"/>
          </a:p>
        </p:txBody>
      </p:sp>
    </p:spTree>
    <p:extLst>
      <p:ext uri="{BB962C8B-B14F-4D97-AF65-F5344CB8AC3E}">
        <p14:creationId xmlns:p14="http://schemas.microsoft.com/office/powerpoint/2010/main" val="261169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63780911"/>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Tree>
    <p:extLst>
      <p:ext uri="{BB962C8B-B14F-4D97-AF65-F5344CB8AC3E}">
        <p14:creationId xmlns:p14="http://schemas.microsoft.com/office/powerpoint/2010/main" val="375987948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3458</TotalTime>
  <Words>420</Words>
  <Application>Microsoft Macintosh PowerPoint</Application>
  <PresentationFormat>와이드스크린</PresentationFormat>
  <Paragraphs>139</Paragraphs>
  <Slides>7</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7</vt:i4>
      </vt:variant>
    </vt:vector>
  </HeadingPairs>
  <TitlesOfParts>
    <vt:vector size="10" baseType="lpstr">
      <vt:lpstr>맑은 고딕</vt:lpstr>
      <vt:lpstr>Arial</vt:lpstr>
      <vt:lpstr>Office 테마</vt:lpstr>
      <vt:lpstr>화면설계서 양식</vt:lpstr>
      <vt:lpstr>History (버전, ppt수정할 때 마다)</vt:lpstr>
      <vt:lpstr>서비스 개요</vt:lpstr>
      <vt:lpstr>User flow</vt:lpstr>
      <vt:lpstr>Logic process</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김예진</cp:lastModifiedBy>
  <cp:revision>106</cp:revision>
  <cp:lastPrinted>2019-05-29T05:54:36Z</cp:lastPrinted>
  <dcterms:created xsi:type="dcterms:W3CDTF">2019-03-11T07:43:12Z</dcterms:created>
  <dcterms:modified xsi:type="dcterms:W3CDTF">2024-06-16T14:38:18Z</dcterms:modified>
</cp:coreProperties>
</file>