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A59AA-744C-4C8F-985E-00AA56D1A9C8}" v="4" dt="2023-08-07T21:28:2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8/7/2023</a:t>
            </a:fld>
            <a:endParaRPr lang="en-US" dirty="0"/>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053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4065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5806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9719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41568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6377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7165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8698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5057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15942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77454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8/7/2023</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79435275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ABE677E-BF6B-F346-0929-2D593B1C3F83}"/>
              </a:ext>
            </a:extLst>
          </p:cNvPr>
          <p:cNvSpPr>
            <a:spLocks noGrp="1"/>
          </p:cNvSpPr>
          <p:nvPr>
            <p:ph type="ctrTitle"/>
          </p:nvPr>
        </p:nvSpPr>
        <p:spPr>
          <a:xfrm>
            <a:off x="996275" y="4098524"/>
            <a:ext cx="5996628" cy="2226076"/>
          </a:xfrm>
        </p:spPr>
        <p:txBody>
          <a:bodyPr anchor="ctr">
            <a:normAutofit/>
          </a:bodyPr>
          <a:lstStyle/>
          <a:p>
            <a:pPr algn="l"/>
            <a:r>
              <a:rPr lang="en-GB" sz="5400" dirty="0"/>
              <a:t>EDA of Unicorn Companies</a:t>
            </a:r>
          </a:p>
        </p:txBody>
      </p:sp>
      <p:grpSp>
        <p:nvGrpSpPr>
          <p:cNvPr id="13" name="Bottom Right">
            <a:extLst>
              <a:ext uri="{FF2B5EF4-FFF2-40B4-BE49-F238E27FC236}">
                <a16:creationId xmlns:a16="http://schemas.microsoft.com/office/drawing/2014/main" id="{FD57FA8A-6F6A-4738-A4C4-A1CA441706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B722FA65-4717-473D-935C-1E9703E213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0481A62F-BE87-4513-97B2-027784C6FB4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 name="Freeform: Shape 16">
                <a:extLst>
                  <a:ext uri="{FF2B5EF4-FFF2-40B4-BE49-F238E27FC236}">
                    <a16:creationId xmlns:a16="http://schemas.microsoft.com/office/drawing/2014/main" id="{F00486A8-7935-4814-A88E-8AB913569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1D5DFA27-8F9C-4DAD-841C-EC15FDFDF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CBD0BA0A-7296-4EF5-8B4C-9644798AB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5F1A67E-7F6A-4D1C-9630-CEA191C72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5E1300E6-8909-46D4-80E7-2122D24D3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E4C708C-5388-41A0-984B-3698E2B9E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95D7DAE6-94E0-4A1D-92A3-7D751872B7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8F513D8C-ECEE-40F4-99D3-6C744A1E9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Subtitle 2">
            <a:extLst>
              <a:ext uri="{FF2B5EF4-FFF2-40B4-BE49-F238E27FC236}">
                <a16:creationId xmlns:a16="http://schemas.microsoft.com/office/drawing/2014/main" id="{F0AA8A76-5656-D0F8-BD91-045241031CF7}"/>
              </a:ext>
            </a:extLst>
          </p:cNvPr>
          <p:cNvSpPr>
            <a:spLocks noGrp="1"/>
          </p:cNvSpPr>
          <p:nvPr>
            <p:ph type="subTitle" idx="1"/>
          </p:nvPr>
        </p:nvSpPr>
        <p:spPr>
          <a:xfrm>
            <a:off x="7185430" y="4085112"/>
            <a:ext cx="3997745" cy="2228758"/>
          </a:xfrm>
        </p:spPr>
        <p:txBody>
          <a:bodyPr anchor="ctr">
            <a:normAutofit/>
          </a:bodyPr>
          <a:lstStyle/>
          <a:p>
            <a:pPr algn="l"/>
            <a:r>
              <a:rPr lang="en-GB" sz="2200" dirty="0"/>
              <a:t>By Yejide Ayeni</a:t>
            </a:r>
          </a:p>
        </p:txBody>
      </p:sp>
      <p:pic>
        <p:nvPicPr>
          <p:cNvPr id="4" name="Picture 3">
            <a:extLst>
              <a:ext uri="{FF2B5EF4-FFF2-40B4-BE49-F238E27FC236}">
                <a16:creationId xmlns:a16="http://schemas.microsoft.com/office/drawing/2014/main" id="{115C86C2-9C78-2881-E08A-B8DC45B78338}"/>
              </a:ext>
            </a:extLst>
          </p:cNvPr>
          <p:cNvPicPr>
            <a:picLocks noChangeAspect="1"/>
          </p:cNvPicPr>
          <p:nvPr/>
        </p:nvPicPr>
        <p:blipFill rotWithShape="1">
          <a:blip r:embed="rId2"/>
          <a:srcRect t="23209" r="-2" b="24700"/>
          <a:stretch/>
        </p:blipFill>
        <p:spPr>
          <a:xfrm>
            <a:off x="619841" y="10"/>
            <a:ext cx="11084189" cy="3854020"/>
          </a:xfrm>
          <a:custGeom>
            <a:avLst/>
            <a:gdLst/>
            <a:ahLst/>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pic>
      <p:grpSp>
        <p:nvGrpSpPr>
          <p:cNvPr id="25" name="Top Left">
            <a:extLst>
              <a:ext uri="{FF2B5EF4-FFF2-40B4-BE49-F238E27FC236}">
                <a16:creationId xmlns:a16="http://schemas.microsoft.com/office/drawing/2014/main" id="{FA83938A-824D-4A58-A16F-424E25498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10849" y="15178"/>
            <a:chExt cx="2198951" cy="3331254"/>
          </a:xfrm>
        </p:grpSpPr>
        <p:sp>
          <p:nvSpPr>
            <p:cNvPr id="26" name="Freeform: Shape 25">
              <a:extLst>
                <a:ext uri="{FF2B5EF4-FFF2-40B4-BE49-F238E27FC236}">
                  <a16:creationId xmlns:a16="http://schemas.microsoft.com/office/drawing/2014/main" id="{8B7029D1-A024-479E-8B61-B6C59454B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5D14A3F6-E603-4A77-BE8B-52A8CC119F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3BABB92-B7C9-439B-A407-C26CAC92F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3806CE1-04AF-4087-986A-DBEB74501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73482B9-3ACD-4DBF-BF7A-865B7BBD10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BF72E41-C373-4050-A899-B9FDE5113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4B521439-93BF-4D49-9EB4-9FA7981865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34" name="Cross">
            <a:extLst>
              <a:ext uri="{FF2B5EF4-FFF2-40B4-BE49-F238E27FC236}">
                <a16:creationId xmlns:a16="http://schemas.microsoft.com/office/drawing/2014/main" id="{8593C7C3-23A8-4377-B2A6-0AA4120CF0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 y="553414"/>
            <a:ext cx="118872" cy="118872"/>
            <a:chOff x="1175347" y="3733800"/>
            <a:chExt cx="118872" cy="118872"/>
          </a:xfrm>
        </p:grpSpPr>
        <p:cxnSp>
          <p:nvCxnSpPr>
            <p:cNvPr id="35" name="Straight Connector 34">
              <a:extLst>
                <a:ext uri="{FF2B5EF4-FFF2-40B4-BE49-F238E27FC236}">
                  <a16:creationId xmlns:a16="http://schemas.microsoft.com/office/drawing/2014/main" id="{9DF09466-D21B-48B6-B71E-2E3DC70680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6" name="Straight Connector 35">
              <a:extLst>
                <a:ext uri="{FF2B5EF4-FFF2-40B4-BE49-F238E27FC236}">
                  <a16:creationId xmlns:a16="http://schemas.microsoft.com/office/drawing/2014/main" id="{5E19A168-D974-4872-8F82-BDB7121D1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38" name="Cross">
            <a:extLst>
              <a:ext uri="{FF2B5EF4-FFF2-40B4-BE49-F238E27FC236}">
                <a16:creationId xmlns:a16="http://schemas.microsoft.com/office/drawing/2014/main" id="{B531CCBB-545A-412B-89AF-AEB3068A7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4400" y="705814"/>
            <a:ext cx="118872" cy="118872"/>
            <a:chOff x="1175347" y="3733800"/>
            <a:chExt cx="118872" cy="118872"/>
          </a:xfrm>
        </p:grpSpPr>
        <p:cxnSp>
          <p:nvCxnSpPr>
            <p:cNvPr id="39" name="Straight Connector 38">
              <a:extLst>
                <a:ext uri="{FF2B5EF4-FFF2-40B4-BE49-F238E27FC236}">
                  <a16:creationId xmlns:a16="http://schemas.microsoft.com/office/drawing/2014/main" id="{D48FD4C8-4A36-4CB1-9391-65AA566FF6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0" name="Straight Connector 39">
              <a:extLst>
                <a:ext uri="{FF2B5EF4-FFF2-40B4-BE49-F238E27FC236}">
                  <a16:creationId xmlns:a16="http://schemas.microsoft.com/office/drawing/2014/main" id="{75FC3684-0929-46EE-A97F-3BEE86C8F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75058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89" name="Rectangle 8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91"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92" name="Freeform: Shape 91">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3" name="Freeform: Shape 92">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94" name="Freeform: Shape 93">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95" name="Freeform: Shape 94">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6" name="Freeform: Shape 95">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97" name="Freeform: Shape 96">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8" name="Freeform: Shape 97">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99" name="Freeform: Shape 98">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D3C21B8-EEBB-B962-B576-27ED6EBB027F}"/>
              </a:ext>
            </a:extLst>
          </p:cNvPr>
          <p:cNvSpPr>
            <a:spLocks noGrp="1"/>
          </p:cNvSpPr>
          <p:nvPr>
            <p:ph type="title"/>
          </p:nvPr>
        </p:nvSpPr>
        <p:spPr>
          <a:xfrm>
            <a:off x="1198182" y="559813"/>
            <a:ext cx="10246090" cy="1471193"/>
          </a:xfrm>
        </p:spPr>
        <p:txBody>
          <a:bodyPr>
            <a:normAutofit/>
          </a:bodyPr>
          <a:lstStyle/>
          <a:p>
            <a:r>
              <a:rPr lang="en-GB" dirty="0"/>
              <a:t>High Growth Industries</a:t>
            </a:r>
          </a:p>
        </p:txBody>
      </p:sp>
      <p:sp>
        <p:nvSpPr>
          <p:cNvPr id="3" name="Content Placeholder 2">
            <a:extLst>
              <a:ext uri="{FF2B5EF4-FFF2-40B4-BE49-F238E27FC236}">
                <a16:creationId xmlns:a16="http://schemas.microsoft.com/office/drawing/2014/main" id="{FA3476D6-FB95-D9DA-2A33-5ACF6E59CFBF}"/>
              </a:ext>
            </a:extLst>
          </p:cNvPr>
          <p:cNvSpPr>
            <a:spLocks noGrp="1"/>
          </p:cNvSpPr>
          <p:nvPr>
            <p:ph idx="1"/>
          </p:nvPr>
        </p:nvSpPr>
        <p:spPr>
          <a:xfrm>
            <a:off x="1185756" y="2384474"/>
            <a:ext cx="4810872" cy="3728613"/>
          </a:xfrm>
        </p:spPr>
        <p:txBody>
          <a:bodyPr>
            <a:normAutofit/>
          </a:bodyPr>
          <a:lstStyle/>
          <a:p>
            <a:r>
              <a:rPr lang="en-GB" sz="1800" b="0" i="0">
                <a:effectLst/>
                <a:latin typeface="Helvetica Neue"/>
              </a:rPr>
              <a:t>Certain industries like Artificial Intelligence, E-commerce &amp; direct-to-consumer had been seen to harbour a high valuation for Unicorn companies. Thus, investors should consider focusing on these high-growth potential industries when making investment decisions. It was also observed that a continent like Africa has no artificial intelligence but Fintech.</a:t>
            </a:r>
          </a:p>
          <a:p>
            <a:endParaRPr lang="en-GB" sz="1800"/>
          </a:p>
        </p:txBody>
      </p:sp>
      <p:pic>
        <p:nvPicPr>
          <p:cNvPr id="4" name="Content Placeholder 4" descr="A graph of blue and white bars&#10;&#10;Description automatically generated">
            <a:extLst>
              <a:ext uri="{FF2B5EF4-FFF2-40B4-BE49-F238E27FC236}">
                <a16:creationId xmlns:a16="http://schemas.microsoft.com/office/drawing/2014/main" id="{870DA0B2-BBE6-530D-21A1-33809F331549}"/>
              </a:ext>
            </a:extLst>
          </p:cNvPr>
          <p:cNvPicPr>
            <a:picLocks noChangeAspect="1"/>
          </p:cNvPicPr>
          <p:nvPr/>
        </p:nvPicPr>
        <p:blipFill>
          <a:blip r:embed="rId2"/>
          <a:stretch>
            <a:fillRect/>
          </a:stretch>
        </p:blipFill>
        <p:spPr>
          <a:xfrm>
            <a:off x="6638595" y="2304938"/>
            <a:ext cx="4644084" cy="3808150"/>
          </a:xfrm>
          <a:prstGeom prst="rect">
            <a:avLst/>
          </a:prstGeom>
        </p:spPr>
      </p:pic>
      <p:grpSp>
        <p:nvGrpSpPr>
          <p:cNvPr id="101"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02" name="Freeform: Shape 101">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03"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05" name="Freeform: Shape 104">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6" name="Freeform: Shape 105">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7" name="Freeform: Shape 106">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8" name="Freeform: Shape 107">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09" name="Freeform: Shape 108">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0" name="Freeform: Shape 109">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1" name="Freeform: Shape 110">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04" name="Freeform: Shape 103">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6882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6"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7"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38" name="Freeform: Shape 13">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14">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15">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16">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17">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18">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19">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20">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5DA08CB-F7A9-F032-D0D4-3D88FE8CA664}"/>
              </a:ext>
            </a:extLst>
          </p:cNvPr>
          <p:cNvSpPr>
            <a:spLocks noGrp="1"/>
          </p:cNvSpPr>
          <p:nvPr>
            <p:ph type="title"/>
          </p:nvPr>
        </p:nvSpPr>
        <p:spPr>
          <a:xfrm>
            <a:off x="1198182" y="559813"/>
            <a:ext cx="3988369" cy="2236864"/>
          </a:xfrm>
        </p:spPr>
        <p:txBody>
          <a:bodyPr>
            <a:normAutofit/>
          </a:bodyPr>
          <a:lstStyle/>
          <a:p>
            <a:r>
              <a:rPr lang="en-GB" dirty="0"/>
              <a:t>Geographical Diversification</a:t>
            </a:r>
          </a:p>
        </p:txBody>
      </p:sp>
      <p:sp>
        <p:nvSpPr>
          <p:cNvPr id="3" name="Content Placeholder 2">
            <a:extLst>
              <a:ext uri="{FF2B5EF4-FFF2-40B4-BE49-F238E27FC236}">
                <a16:creationId xmlns:a16="http://schemas.microsoft.com/office/drawing/2014/main" id="{ABD916E6-071E-9C43-E794-0C4957AA9656}"/>
              </a:ext>
            </a:extLst>
          </p:cNvPr>
          <p:cNvSpPr>
            <a:spLocks noGrp="1"/>
          </p:cNvSpPr>
          <p:nvPr>
            <p:ph idx="1"/>
          </p:nvPr>
        </p:nvSpPr>
        <p:spPr>
          <a:xfrm>
            <a:off x="1185756" y="2955401"/>
            <a:ext cx="3988112" cy="3157686"/>
          </a:xfrm>
        </p:spPr>
        <p:txBody>
          <a:bodyPr>
            <a:normAutofit/>
          </a:bodyPr>
          <a:lstStyle/>
          <a:p>
            <a:r>
              <a:rPr lang="en-GB" sz="1800" b="0" i="0">
                <a:effectLst/>
                <a:latin typeface="Helvetica Neue"/>
              </a:rPr>
              <a:t>The data shows that most of the Unicorn companies are based in countries like the United States and China, and cities like San Francisco and Beijing. Investors can diversify their portfolios by also investing in Unicorn companies in other promising locations.</a:t>
            </a:r>
            <a:endParaRPr lang="en-GB" sz="1800"/>
          </a:p>
        </p:txBody>
      </p:sp>
      <p:pic>
        <p:nvPicPr>
          <p:cNvPr id="4" name="Content Placeholder 4">
            <a:extLst>
              <a:ext uri="{FF2B5EF4-FFF2-40B4-BE49-F238E27FC236}">
                <a16:creationId xmlns:a16="http://schemas.microsoft.com/office/drawing/2014/main" id="{B956E95E-5CDC-A305-9D3B-2BD611C9C785}"/>
              </a:ext>
            </a:extLst>
          </p:cNvPr>
          <p:cNvPicPr>
            <a:picLocks noChangeAspect="1"/>
          </p:cNvPicPr>
          <p:nvPr/>
        </p:nvPicPr>
        <p:blipFill>
          <a:blip r:embed="rId2"/>
          <a:stretch>
            <a:fillRect/>
          </a:stretch>
        </p:blipFill>
        <p:spPr>
          <a:xfrm>
            <a:off x="5602903" y="1518200"/>
            <a:ext cx="6387190" cy="3816346"/>
          </a:xfrm>
          <a:prstGeom prst="rect">
            <a:avLst/>
          </a:prstGeom>
        </p:spPr>
      </p:pic>
      <p:grpSp>
        <p:nvGrpSpPr>
          <p:cNvPr id="46"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7" name="Freeform: Shape 23">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8" name="Freeform: Shape 26">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27">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28">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29">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30">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31">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32">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5" name="Freeform: Shape 25">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686860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B5DA08CB-F7A9-F032-D0D4-3D88FE8CA664}"/>
              </a:ext>
            </a:extLst>
          </p:cNvPr>
          <p:cNvSpPr>
            <a:spLocks noGrp="1"/>
          </p:cNvSpPr>
          <p:nvPr>
            <p:ph type="title"/>
          </p:nvPr>
        </p:nvSpPr>
        <p:spPr>
          <a:xfrm>
            <a:off x="6179406" y="559813"/>
            <a:ext cx="4814412" cy="1664573"/>
          </a:xfrm>
        </p:spPr>
        <p:txBody>
          <a:bodyPr>
            <a:normAutofit/>
          </a:bodyPr>
          <a:lstStyle/>
          <a:p>
            <a:r>
              <a:rPr lang="en-GB" dirty="0"/>
              <a:t>Age of Company Consideration</a:t>
            </a:r>
          </a:p>
        </p:txBody>
      </p:sp>
      <p:pic>
        <p:nvPicPr>
          <p:cNvPr id="4" name="Content Placeholder 4">
            <a:extLst>
              <a:ext uri="{FF2B5EF4-FFF2-40B4-BE49-F238E27FC236}">
                <a16:creationId xmlns:a16="http://schemas.microsoft.com/office/drawing/2014/main" id="{4B305150-0581-DF2A-51E9-D2AED9206D45}"/>
              </a:ext>
            </a:extLst>
          </p:cNvPr>
          <p:cNvPicPr>
            <a:picLocks noChangeAspect="1"/>
          </p:cNvPicPr>
          <p:nvPr/>
        </p:nvPicPr>
        <p:blipFill rotWithShape="1">
          <a:blip r:embed="rId2"/>
          <a:srcRect t="9735" b="370"/>
          <a:stretch/>
        </p:blipFill>
        <p:spPr>
          <a:xfrm>
            <a:off x="758737" y="1961989"/>
            <a:ext cx="4817466" cy="2934022"/>
          </a:xfrm>
          <a:prstGeom prst="rect">
            <a:avLst/>
          </a:prstGeom>
        </p:spPr>
      </p:pic>
      <p:grpSp>
        <p:nvGrpSpPr>
          <p:cNvPr id="13" name="Top left">
            <a:extLst>
              <a:ext uri="{FF2B5EF4-FFF2-40B4-BE49-F238E27FC236}">
                <a16:creationId xmlns:a16="http://schemas.microsoft.com/office/drawing/2014/main" id="{49EBBDF7-403B-404C-AE65-6529C47977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B45E4DDE-DABB-4541-B044-FC38949EB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22D357AD-5163-45F3-A5C7-FD3351A90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8886A53D-82B1-4C65-9DED-59358265BC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B6200E88-1288-40E7-9A66-D513E6CA5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B4E4D96-95D8-43F4-90B2-25AC6F6A0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951A656-8684-49D3-8C63-5513CD7BF0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248A156-06F4-42AE-871D-4535FF097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01FD1AA9-14F8-45A8-88C0-28DC94ED4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3" name="Bottom Right">
            <a:extLst>
              <a:ext uri="{FF2B5EF4-FFF2-40B4-BE49-F238E27FC236}">
                <a16:creationId xmlns:a16="http://schemas.microsoft.com/office/drawing/2014/main" id="{1C0BEBF8-7FFB-422A-98F0-90FF9E7F3C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F1B94AB3-A0D6-4DB5-9006-C7F2ABD8A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C59F5611-23BC-435A-A5C0-D4DD8912772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713287DA-BE38-4656-B32C-F10B005F0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BBFD07E-A2BD-4A54-B194-B784DF265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719B4517-9BB8-4C32-B87D-F5E8CD477E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BA9DD75-9D79-4D26-8A36-B5D9BBA74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4EFBFDC-6A43-4413-AC75-13861B0D4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236E5D8-45CC-41FA-A68C-608422971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4BED8DA-C8A2-4323-A230-5D354066C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A700AC1-CD4C-4962-B47B-92CDE218AB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ABD916E6-071E-9C43-E794-0C4957AA9656}"/>
              </a:ext>
            </a:extLst>
          </p:cNvPr>
          <p:cNvSpPr>
            <a:spLocks noGrp="1"/>
          </p:cNvSpPr>
          <p:nvPr>
            <p:ph idx="1"/>
          </p:nvPr>
        </p:nvSpPr>
        <p:spPr>
          <a:xfrm>
            <a:off x="6192142" y="2384474"/>
            <a:ext cx="4814102" cy="3728613"/>
          </a:xfrm>
        </p:spPr>
        <p:txBody>
          <a:bodyPr>
            <a:normAutofit/>
          </a:bodyPr>
          <a:lstStyle/>
          <a:p>
            <a:r>
              <a:rPr lang="en-GB" sz="1800" b="0" i="0" dirty="0">
                <a:effectLst/>
                <a:latin typeface="Helvetica Neue"/>
              </a:rPr>
              <a:t>The ages of the companies, when they joined the Unicorn list, varies. Thus, investors should not rule out younger or older companies when considering investment opportunities. Each comes with its own risks and opportunities: younger companies might offer high growth and innovation, while older companies might provide stability and steady growth. However, it shows that it takes an average of 10 years to become a unicorn. </a:t>
            </a:r>
            <a:endParaRPr lang="en-GB" sz="1800" dirty="0"/>
          </a:p>
        </p:txBody>
      </p:sp>
    </p:spTree>
    <p:extLst>
      <p:ext uri="{BB962C8B-B14F-4D97-AF65-F5344CB8AC3E}">
        <p14:creationId xmlns:p14="http://schemas.microsoft.com/office/powerpoint/2010/main" val="193796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5" name="Freeform: Shape 1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 name="Freeform: Shape 1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5DA08CB-F7A9-F032-D0D4-3D88FE8CA664}"/>
              </a:ext>
            </a:extLst>
          </p:cNvPr>
          <p:cNvSpPr>
            <a:spLocks noGrp="1"/>
          </p:cNvSpPr>
          <p:nvPr>
            <p:ph type="title"/>
          </p:nvPr>
        </p:nvSpPr>
        <p:spPr>
          <a:xfrm>
            <a:off x="1198182" y="559813"/>
            <a:ext cx="10246090" cy="1471193"/>
          </a:xfrm>
        </p:spPr>
        <p:txBody>
          <a:bodyPr>
            <a:normAutofit/>
          </a:bodyPr>
          <a:lstStyle/>
          <a:p>
            <a:r>
              <a:rPr lang="en-GB" dirty="0"/>
              <a:t>Funding and Valuation Correlation</a:t>
            </a:r>
          </a:p>
        </p:txBody>
      </p:sp>
      <p:sp>
        <p:nvSpPr>
          <p:cNvPr id="3" name="Content Placeholder 2">
            <a:extLst>
              <a:ext uri="{FF2B5EF4-FFF2-40B4-BE49-F238E27FC236}">
                <a16:creationId xmlns:a16="http://schemas.microsoft.com/office/drawing/2014/main" id="{ABD916E6-071E-9C43-E794-0C4957AA9656}"/>
              </a:ext>
            </a:extLst>
          </p:cNvPr>
          <p:cNvSpPr>
            <a:spLocks noGrp="1"/>
          </p:cNvSpPr>
          <p:nvPr>
            <p:ph idx="1"/>
          </p:nvPr>
        </p:nvSpPr>
        <p:spPr>
          <a:xfrm>
            <a:off x="1185756" y="2384474"/>
            <a:ext cx="4810872" cy="3728613"/>
          </a:xfrm>
        </p:spPr>
        <p:txBody>
          <a:bodyPr>
            <a:normAutofit/>
          </a:bodyPr>
          <a:lstStyle/>
          <a:p>
            <a:r>
              <a:rPr lang="en-GB" sz="1800"/>
              <a:t>No relationship between funding and valuation was observed. While higher funding doesn't guarantee a higher valuation, it can be one of the factors to consider. Companies that have attracted more funding might have done so because they have convincing business models or growth potential.</a:t>
            </a:r>
          </a:p>
          <a:p>
            <a:endParaRPr lang="en-GB" sz="1800"/>
          </a:p>
        </p:txBody>
      </p:sp>
      <p:pic>
        <p:nvPicPr>
          <p:cNvPr id="5" name="Picture 4">
            <a:extLst>
              <a:ext uri="{FF2B5EF4-FFF2-40B4-BE49-F238E27FC236}">
                <a16:creationId xmlns:a16="http://schemas.microsoft.com/office/drawing/2014/main" id="{0F3D00C3-D888-EBE7-FDD7-763A95EEAC50}"/>
              </a:ext>
            </a:extLst>
          </p:cNvPr>
          <p:cNvPicPr>
            <a:picLocks noChangeAspect="1"/>
          </p:cNvPicPr>
          <p:nvPr/>
        </p:nvPicPr>
        <p:blipFill>
          <a:blip r:embed="rId2"/>
          <a:stretch>
            <a:fillRect/>
          </a:stretch>
        </p:blipFill>
        <p:spPr>
          <a:xfrm>
            <a:off x="6477002" y="2718832"/>
            <a:ext cx="4967270" cy="2980361"/>
          </a:xfrm>
          <a:prstGeom prst="rect">
            <a:avLst/>
          </a:prstGeom>
        </p:spPr>
      </p:pic>
      <p:grpSp>
        <p:nvGrpSpPr>
          <p:cNvPr id="24"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5" name="Freeform: Shape 2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8" name="Freeform: Shape 2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7" name="Freeform: Shape 2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196256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8"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9"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B5DA08CB-F7A9-F032-D0D4-3D88FE8CA664}"/>
              </a:ext>
            </a:extLst>
          </p:cNvPr>
          <p:cNvSpPr>
            <a:spLocks noGrp="1"/>
          </p:cNvSpPr>
          <p:nvPr>
            <p:ph type="title"/>
          </p:nvPr>
        </p:nvSpPr>
        <p:spPr>
          <a:xfrm>
            <a:off x="1198182" y="559813"/>
            <a:ext cx="4814412" cy="1664573"/>
          </a:xfrm>
        </p:spPr>
        <p:txBody>
          <a:bodyPr>
            <a:normAutofit/>
          </a:bodyPr>
          <a:lstStyle/>
          <a:p>
            <a:pPr>
              <a:lnSpc>
                <a:spcPct val="90000"/>
              </a:lnSpc>
            </a:pPr>
            <a:r>
              <a:rPr lang="en-GB" sz="3700" dirty="0"/>
              <a:t>Top companies to seek funding from.</a:t>
            </a:r>
          </a:p>
        </p:txBody>
      </p:sp>
      <p:sp>
        <p:nvSpPr>
          <p:cNvPr id="3" name="Content Placeholder 2">
            <a:extLst>
              <a:ext uri="{FF2B5EF4-FFF2-40B4-BE49-F238E27FC236}">
                <a16:creationId xmlns:a16="http://schemas.microsoft.com/office/drawing/2014/main" id="{ABD916E6-071E-9C43-E794-0C4957AA9656}"/>
              </a:ext>
            </a:extLst>
          </p:cNvPr>
          <p:cNvSpPr>
            <a:spLocks noGrp="1"/>
          </p:cNvSpPr>
          <p:nvPr>
            <p:ph idx="1"/>
          </p:nvPr>
        </p:nvSpPr>
        <p:spPr>
          <a:xfrm>
            <a:off x="1185756" y="2384475"/>
            <a:ext cx="4257649" cy="3331192"/>
          </a:xfrm>
        </p:spPr>
        <p:txBody>
          <a:bodyPr>
            <a:normAutofit/>
          </a:bodyPr>
          <a:lstStyle/>
          <a:p>
            <a:pPr marL="0" indent="0">
              <a:buNone/>
            </a:pPr>
            <a:r>
              <a:rPr lang="en-GB" sz="1800" b="0" i="0" dirty="0">
                <a:effectLst/>
                <a:latin typeface="Helvetica Neue"/>
              </a:rPr>
              <a:t>Here are the top 10 companies that have provided funding for the most unicorns.</a:t>
            </a:r>
            <a:endParaRPr lang="en-GB" sz="1800" dirty="0"/>
          </a:p>
        </p:txBody>
      </p:sp>
      <p:grpSp>
        <p:nvGrpSpPr>
          <p:cNvPr id="60"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 name="Picture 5">
            <a:extLst>
              <a:ext uri="{FF2B5EF4-FFF2-40B4-BE49-F238E27FC236}">
                <a16:creationId xmlns:a16="http://schemas.microsoft.com/office/drawing/2014/main" id="{1DAFE836-2E31-72DD-6662-3B1992CE827D}"/>
              </a:ext>
            </a:extLst>
          </p:cNvPr>
          <p:cNvPicPr>
            <a:picLocks noChangeAspect="1"/>
          </p:cNvPicPr>
          <p:nvPr/>
        </p:nvPicPr>
        <p:blipFill>
          <a:blip r:embed="rId2"/>
          <a:stretch>
            <a:fillRect/>
          </a:stretch>
        </p:blipFill>
        <p:spPr>
          <a:xfrm>
            <a:off x="5987664" y="630521"/>
            <a:ext cx="5845047" cy="5006774"/>
          </a:xfrm>
          <a:prstGeom prst="rect">
            <a:avLst/>
          </a:prstGeom>
        </p:spPr>
      </p:pic>
    </p:spTree>
    <p:extLst>
      <p:ext uri="{BB962C8B-B14F-4D97-AF65-F5344CB8AC3E}">
        <p14:creationId xmlns:p14="http://schemas.microsoft.com/office/powerpoint/2010/main" val="2992493759"/>
      </p:ext>
    </p:extLst>
  </p:cSld>
  <p:clrMapOvr>
    <a:masterClrMapping/>
  </p:clrMapOvr>
</p:sld>
</file>

<file path=ppt/theme/theme1.xml><?xml version="1.0" encoding="utf-8"?>
<a:theme xmlns:a="http://schemas.openxmlformats.org/drawingml/2006/main" name="ExploreVTI">
  <a:themeElements>
    <a:clrScheme name="AnalogousFromRegularSeed_2SEEDS">
      <a:dk1>
        <a:srgbClr val="000000"/>
      </a:dk1>
      <a:lt1>
        <a:srgbClr val="FFFFFF"/>
      </a:lt1>
      <a:dk2>
        <a:srgbClr val="213B35"/>
      </a:dk2>
      <a:lt2>
        <a:srgbClr val="E2E8E2"/>
      </a:lt2>
      <a:accent1>
        <a:srgbClr val="CA1FCD"/>
      </a:accent1>
      <a:accent2>
        <a:srgbClr val="9431DF"/>
      </a:accent2>
      <a:accent3>
        <a:srgbClr val="DF3199"/>
      </a:accent3>
      <a:accent4>
        <a:srgbClr val="38BB1C"/>
      </a:accent4>
      <a:accent5>
        <a:srgbClr val="29BA4C"/>
      </a:accent5>
      <a:accent6>
        <a:srgbClr val="1CB983"/>
      </a:accent6>
      <a:hlink>
        <a:srgbClr val="339632"/>
      </a:hlink>
      <a:folHlink>
        <a:srgbClr val="7F7F7F"/>
      </a:folHlink>
    </a:clrScheme>
    <a:fontScheme name="Custom 23">
      <a:majorFont>
        <a:latin typeface="Rockwell"/>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docProps/app.xml><?xml version="1.0" encoding="utf-8"?>
<Properties xmlns="http://schemas.openxmlformats.org/officeDocument/2006/extended-properties" xmlns:vt="http://schemas.openxmlformats.org/officeDocument/2006/docPropsVTypes">
  <TotalTime>35</TotalTime>
  <Words>263</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Avenir Next LT Pro</vt:lpstr>
      <vt:lpstr>AvenirNext LT Pro Medium</vt:lpstr>
      <vt:lpstr>Helvetica Neue</vt:lpstr>
      <vt:lpstr>Rockwell</vt:lpstr>
      <vt:lpstr>Segoe UI</vt:lpstr>
      <vt:lpstr>ExploreVTI</vt:lpstr>
      <vt:lpstr>EDA of Unicorn Companies</vt:lpstr>
      <vt:lpstr>High Growth Industries</vt:lpstr>
      <vt:lpstr>Geographical Diversification</vt:lpstr>
      <vt:lpstr>Age of Company Consideration</vt:lpstr>
      <vt:lpstr>Funding and Valuation Correlation</vt:lpstr>
      <vt:lpstr>Top companies to seek funding from.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of Unicorn Companies</dc:title>
  <dc:creator>Yejide Ayeni</dc:creator>
  <cp:lastModifiedBy>Yejide Ayeni</cp:lastModifiedBy>
  <cp:revision>2</cp:revision>
  <dcterms:created xsi:type="dcterms:W3CDTF">2023-08-07T17:07:58Z</dcterms:created>
  <dcterms:modified xsi:type="dcterms:W3CDTF">2023-08-07T21:35:52Z</dcterms:modified>
</cp:coreProperties>
</file>