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7" r:id="rId4"/>
    <p:sldId id="262" r:id="rId5"/>
    <p:sldId id="258" r:id="rId6"/>
    <p:sldId id="263" r:id="rId7"/>
    <p:sldId id="259" r:id="rId8"/>
    <p:sldId id="268" r:id="rId9"/>
    <p:sldId id="264" r:id="rId10"/>
    <p:sldId id="260" r:id="rId11"/>
    <p:sldId id="274" r:id="rId12"/>
    <p:sldId id="265" r:id="rId13"/>
    <p:sldId id="261" r:id="rId14"/>
    <p:sldId id="269" r:id="rId15"/>
    <p:sldId id="270" r:id="rId16"/>
    <p:sldId id="271" r:id="rId17"/>
    <p:sldId id="273" r:id="rId18"/>
    <p:sldId id="272" r:id="rId19"/>
    <p:sldId id="26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748"/>
    <a:srgbClr val="C3B9A6"/>
    <a:srgbClr val="FFFF00"/>
    <a:srgbClr val="A09580"/>
    <a:srgbClr val="EBEBEB"/>
    <a:srgbClr val="F8F8F8"/>
    <a:srgbClr val="A5A5A5"/>
    <a:srgbClr val="B5AC9C"/>
    <a:srgbClr val="525252"/>
    <a:srgbClr val="9689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856" autoAdjust="0"/>
  </p:normalViewPr>
  <p:slideViewPr>
    <p:cSldViewPr snapToGrid="0">
      <p:cViewPr varScale="1">
        <p:scale>
          <a:sx n="61" d="100"/>
          <a:sy n="61" d="100"/>
        </p:scale>
        <p:origin x="8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B0B7B-84FB-40FB-8D0C-F9B45BEB0B12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4AD99-0D42-4FE3-8F0F-B87F05737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4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MICE </a:t>
            </a:r>
            <a:r>
              <a:rPr lang="ko-KR" altLang="en-US" dirty="0" smtClean="0"/>
              <a:t>패키지는 </a:t>
            </a:r>
            <a:r>
              <a:rPr lang="en-US" altLang="ko-KR" dirty="0" smtClean="0"/>
              <a:t>MI(</a:t>
            </a:r>
            <a:r>
              <a:rPr lang="en-US" altLang="ko-KR" dirty="0" err="1" smtClean="0"/>
              <a:t>multipe</a:t>
            </a:r>
            <a:r>
              <a:rPr lang="en-US" altLang="ko-KR" dirty="0" smtClean="0"/>
              <a:t> imputation) </a:t>
            </a:r>
            <a:r>
              <a:rPr lang="ko-KR" altLang="en-US" dirty="0" smtClean="0"/>
              <a:t>방식으로 미싱 데이터를 </a:t>
            </a:r>
            <a:r>
              <a:rPr lang="ko-KR" altLang="en-US" dirty="0" err="1" smtClean="0"/>
              <a:t>채워넣는</a:t>
            </a:r>
            <a:r>
              <a:rPr lang="ko-KR" altLang="en-US" dirty="0" smtClean="0"/>
              <a:t> 방식이다</a:t>
            </a:r>
            <a:r>
              <a:rPr lang="en-US" altLang="ko-KR" dirty="0" smtClean="0"/>
              <a:t>. Monte Carlo </a:t>
            </a:r>
            <a:r>
              <a:rPr lang="ko-KR" altLang="en-US" dirty="0" smtClean="0"/>
              <a:t>방법을 통해 채워놓은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complete dataset</a:t>
            </a:r>
            <a:r>
              <a:rPr lang="ko-KR" altLang="en-US" dirty="0" smtClean="0"/>
              <a:t>을 만들고 그 결과를 합쳐 최종 결과물을 내놓는다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53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outlier</a:t>
            </a:r>
            <a:r>
              <a:rPr lang="ko-KR" altLang="en-US" sz="12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제거는 곧 데이터의 제거</a:t>
            </a:r>
            <a:r>
              <a:rPr lang="en-US" altLang="ko-KR" sz="12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-&gt; </a:t>
            </a:r>
            <a:r>
              <a:rPr lang="ko-KR" altLang="en-US" sz="12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최대한 적게 삭제</a:t>
            </a:r>
            <a:endParaRPr lang="en-US" altLang="ko-KR" sz="1200" spc="-150" dirty="0" smtClean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71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outlier</a:t>
            </a:r>
            <a:r>
              <a:rPr lang="ko-KR" altLang="en-US" sz="12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제거는 곧 데이터의 제거</a:t>
            </a:r>
            <a:r>
              <a:rPr lang="en-US" altLang="ko-KR" sz="12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-&gt; </a:t>
            </a:r>
            <a:r>
              <a:rPr lang="ko-KR" altLang="en-US" sz="12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최대한 적게 삭제</a:t>
            </a:r>
            <a:endParaRPr lang="en-US" altLang="ko-KR" sz="1200" spc="-150" dirty="0" smtClean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234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마지막에 만들어진 데이터를 바탕으로 </a:t>
            </a:r>
            <a:r>
              <a:rPr lang="en-US" altLang="ko-KR" dirty="0" smtClean="0"/>
              <a:t>Prototype Model(logistic regression, random forest, </a:t>
            </a:r>
            <a:r>
              <a:rPr lang="en-US" altLang="ko-KR" dirty="0" err="1" smtClean="0"/>
              <a:t>xgboost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만들어봤는데 </a:t>
            </a:r>
            <a:r>
              <a:rPr lang="en-US" altLang="ko-KR" dirty="0" err="1" smtClean="0"/>
              <a:t>Catboost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AUROC, F1 score</a:t>
            </a:r>
            <a:r>
              <a:rPr lang="ko-KR" altLang="en-US" dirty="0" smtClean="0"/>
              <a:t>가 가장 높게 나왔다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</a:t>
            </a:r>
            <a:r>
              <a:rPr lang="en-US" altLang="ko-KR" dirty="0" smtClean="0"/>
              <a:t>AUROC</a:t>
            </a:r>
            <a:r>
              <a:rPr lang="ko-KR" altLang="en-US" dirty="0" smtClean="0"/>
              <a:t>가 대략 </a:t>
            </a:r>
            <a:r>
              <a:rPr lang="en-US" altLang="ko-KR" dirty="0" smtClean="0"/>
              <a:t>0.69</a:t>
            </a:r>
            <a:r>
              <a:rPr lang="ko-KR" altLang="en-US" dirty="0" smtClean="0"/>
              <a:t>로 아직 만족할 수준이 아니라 좀 더 향상된 모델을 만들 예정이다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방법으로 </a:t>
            </a:r>
            <a:r>
              <a:rPr lang="en-US" altLang="ko-KR" dirty="0" smtClean="0"/>
              <a:t>PCA, FA, </a:t>
            </a:r>
            <a:r>
              <a:rPr lang="ko-KR" altLang="en-US" dirty="0" smtClean="0"/>
              <a:t>파생변수 추가 등을 계획하고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B5B764D-E79E-4631-8002-0B6B3025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CEEFD14-837D-4AAE-9F5A-36D96C6BC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6466BEF-B830-49B3-BC56-38901AFC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6521DF5-E5B1-4FF6-8A79-E1CDF5A1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F13DC66-2D5F-4916-BAF2-87A74670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3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360912-F129-4810-9377-64990A79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36FA065-DA72-47B5-A53C-22D3DB0A2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9B445C0-7101-46FC-9B23-6B463B63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5A78CC6-BE53-423B-B850-07B484E2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28ACC70-6B14-4315-9649-5F79486F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34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F88601F-7A3A-4EB2-9D4F-1F0DFC1CE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84097C8-9606-4232-A9DA-389696C99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4F487CF-0996-4D06-85E8-56761F44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4EDA448-5134-4049-AD61-33178F3E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3529A50-D0AB-446A-AF4E-C2BA8D54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2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A770579-597A-40E0-9056-DE2A3864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154B3BB-5C1B-4774-8CE0-B93FAFB7C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31755D8-BD86-41CE-94CC-C58F57B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3875015-A823-4D2A-A13F-E74C24EF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B6C5F6A-449A-4742-8F6D-D5D3CED5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9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45C11F1-8968-431B-936D-3CB45F28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DCC0F92-50A3-466E-BED4-8C0E56A45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BB9A98A-299E-41B4-A712-D74EB340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C630BD-4629-4119-A259-58EF5274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CCED4CA-149F-413C-859C-03ACD2D0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8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D99D46-E602-4DA0-8AA7-34BAD81B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34BCD66-CB30-4956-AD8D-E670B82F2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727F7D0-8EE2-4F78-825D-CFFB3DFE3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1351E3E-50AC-49E8-85A3-21363678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536B777-DFC5-42E7-BCBF-FD903C94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969C0CD-D4E6-4F91-ADBC-2AA48978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6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5045E2B-93BD-4D0D-8314-8BA9634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89784A1-E6BA-48B2-A91B-22B6F53EF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F7E5301-44B4-4463-B7A8-73DD9FBEA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E36D6346-91F7-439D-97C7-7466C6A56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6FEFD6C-B67F-4126-B2B2-16B9CB5DB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0C3F878B-EA91-4E33-AE12-2762524A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9BEBEEB-7AA2-4244-B522-4B28E1DC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43B08BE-EBC3-4E0E-BC7F-338D5DE7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61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E5F3A7-D128-45DE-8BFF-A2B7F54B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77911A2-F622-4C16-A7D5-E1DD06B9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91BDA9-2011-47D0-B3C2-30F3CFCB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88F8539-B895-4355-9E1F-5C4C00F9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4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A175C55-3AE5-42EC-96D9-63190ABD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7BFD54B-B357-4349-8315-513AC9125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1EEB8C4-A532-48C1-AB97-ED16F10E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9DA3E6-2A6A-4492-B7FD-5245725E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61D404-3937-409D-984A-49A95089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B3588FC-001D-4302-9B95-2928AE267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9455F8B-7E15-4FB7-AD1C-126AD0FD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0D143C2-54AB-4F63-8BDB-F2A22A8F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568180-6BD0-4536-A89D-F9C8D66B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F2BE5E-6E97-44DE-B66C-697CE2EE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B65D510-382A-4C88-BC01-14FD5EC88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DD90711-8FEA-4327-9D9A-57CE385EF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C986216-56EB-4168-8E10-57D6F948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90C8D4E-A4F9-444F-9BD0-C89767B2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C5106BB-CA83-4487-8102-77769FA2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250ED0F-6D50-409D-9B53-B0C193A0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D5E5090-3387-4FE0-8CE6-67BE968F5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35C0500-103C-488F-B01E-2FE81E913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F1213-B34E-426D-831B-06B9E36DEC6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AE90A51-438E-4AB6-948D-D540B1B22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2A53E64-8098-47AF-B3DB-7AAE69B70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3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13757" y="1613535"/>
            <a:ext cx="8164487" cy="942975"/>
            <a:chOff x="2013757" y="1476375"/>
            <a:chExt cx="8164487" cy="9429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97070B46-48AA-4B48-9D5C-5E08123A4421}"/>
                </a:ext>
              </a:extLst>
            </p:cNvPr>
            <p:cNvSpPr txBox="1"/>
            <p:nvPr/>
          </p:nvSpPr>
          <p:spPr>
            <a:xfrm>
              <a:off x="2013757" y="1694503"/>
              <a:ext cx="816448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500" dirty="0" smtClean="0">
                  <a:solidFill>
                    <a:srgbClr val="C3B9A6"/>
                  </a:solidFill>
                  <a:latin typeface="KoPub돋움체 Bold" panose="00000800000000000000" pitchFamily="2" charset="-127"/>
                  <a:ea typeface="KoPub돋움체 Light" panose="00000300000000000000" pitchFamily="2" charset="-127"/>
                </a:rPr>
                <a:t>Classification</a:t>
              </a:r>
              <a:endParaRPr lang="en-US" altLang="ko-KR" sz="35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33091F15-36E2-44E0-BCF7-1030B4432C2E}"/>
                </a:ext>
              </a:extLst>
            </p:cNvPr>
            <p:cNvGrpSpPr/>
            <p:nvPr/>
          </p:nvGrpSpPr>
          <p:grpSpPr>
            <a:xfrm>
              <a:off x="2843784" y="1476375"/>
              <a:ext cx="6711695" cy="942975"/>
              <a:chOff x="5448300" y="2638425"/>
              <a:chExt cx="3857625" cy="942975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xmlns="" id="{EAF8A31D-88BE-4BFE-9AB7-DDF48C740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8300" y="2886075"/>
                <a:ext cx="3857625" cy="0"/>
              </a:xfrm>
              <a:prstGeom prst="line">
                <a:avLst/>
              </a:prstGeom>
              <a:ln>
                <a:solidFill>
                  <a:srgbClr val="C3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xmlns="" id="{391CF251-26EB-4F0E-94F9-D38BBEAFE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8300" y="3429000"/>
                <a:ext cx="3857625" cy="0"/>
              </a:xfrm>
              <a:prstGeom prst="line">
                <a:avLst/>
              </a:prstGeom>
              <a:ln>
                <a:solidFill>
                  <a:srgbClr val="C3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xmlns="" id="{2E509401-9FFB-4247-B832-8E10841100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81650" y="2728752"/>
                <a:ext cx="0" cy="833551"/>
              </a:xfrm>
              <a:prstGeom prst="line">
                <a:avLst/>
              </a:prstGeom>
              <a:ln>
                <a:solidFill>
                  <a:srgbClr val="C3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xmlns="" id="{0A686302-5A25-486A-9330-39C7A42F6F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9700" y="2638425"/>
                <a:ext cx="0" cy="942975"/>
              </a:xfrm>
              <a:prstGeom prst="line">
                <a:avLst/>
              </a:prstGeom>
              <a:ln>
                <a:solidFill>
                  <a:srgbClr val="C3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xmlns="" id="{AD9C0D8B-FB2B-4D67-ABEF-6211FCA164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72550" y="2638425"/>
                <a:ext cx="0" cy="942975"/>
              </a:xfrm>
              <a:prstGeom prst="line">
                <a:avLst/>
              </a:prstGeom>
              <a:ln>
                <a:solidFill>
                  <a:srgbClr val="C3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xmlns="" id="{67C59271-70CE-4F02-AD0C-61CE8B7A97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8300" y="3476578"/>
                <a:ext cx="3857625" cy="0"/>
              </a:xfrm>
              <a:prstGeom prst="line">
                <a:avLst/>
              </a:prstGeom>
              <a:ln>
                <a:solidFill>
                  <a:srgbClr val="C3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xmlns="" id="{D7C5980A-3E76-4CCD-95DD-59CD22695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8300" y="2834027"/>
                <a:ext cx="3857625" cy="0"/>
              </a:xfrm>
              <a:prstGeom prst="line">
                <a:avLst/>
              </a:prstGeom>
              <a:ln>
                <a:solidFill>
                  <a:srgbClr val="C3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xmlns="" id="{472C8920-95F1-4485-B85E-B48A212E43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4025" y="2638425"/>
                <a:ext cx="0" cy="942975"/>
              </a:xfrm>
              <a:prstGeom prst="line">
                <a:avLst/>
              </a:prstGeom>
              <a:ln>
                <a:solidFill>
                  <a:srgbClr val="C3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4"/>
          <p:cNvGrpSpPr/>
          <p:nvPr/>
        </p:nvGrpSpPr>
        <p:grpSpPr>
          <a:xfrm>
            <a:off x="2843784" y="4921013"/>
            <a:ext cx="6574536" cy="446515"/>
            <a:chOff x="2843784" y="4619261"/>
            <a:chExt cx="6574536" cy="44651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E7BA6A3E-F216-430F-BA34-E96BDF5C12AA}"/>
                </a:ext>
              </a:extLst>
            </p:cNvPr>
            <p:cNvSpPr txBox="1"/>
            <p:nvPr/>
          </p:nvSpPr>
          <p:spPr>
            <a:xfrm>
              <a:off x="3277783" y="4619261"/>
              <a:ext cx="5619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</a:t>
              </a:r>
              <a:r>
                <a:rPr lang="ko-KR" altLang="en-US" b="1" dirty="0" smtClean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조</a:t>
              </a:r>
              <a:r>
                <a:rPr lang="ko-KR" altLang="en-US" dirty="0" smtClean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김민회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남승지</a:t>
              </a:r>
              <a:r>
                <a:rPr lang="ko-KR" altLang="en-US" dirty="0" smtClean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신예진 오태환 조민주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주일찬</a:t>
              </a:r>
              <a:endPara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2843784" y="5065776"/>
              <a:ext cx="65745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070B46-48AA-4B48-9D5C-5E08123A4421}"/>
              </a:ext>
            </a:extLst>
          </p:cNvPr>
          <p:cNvSpPr txBox="1"/>
          <p:nvPr/>
        </p:nvSpPr>
        <p:spPr>
          <a:xfrm>
            <a:off x="2048807" y="2955164"/>
            <a:ext cx="813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600" dirty="0" err="1" smtClean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재무상태표와</a:t>
            </a:r>
            <a:r>
              <a:rPr lang="ko-KR" altLang="en-US" sz="4000" b="1" spc="600" dirty="0" smtClean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b="1" spc="600" dirty="0" smtClean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4000" b="1" spc="600" dirty="0" smtClean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년 후 파산 여부</a:t>
            </a:r>
            <a:endParaRPr lang="ko-KR" altLang="en-US" sz="4000" b="1" spc="600" dirty="0">
              <a:solidFill>
                <a:srgbClr val="C3B9A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90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E6F014F-21DA-46DA-A199-3CE546A2CDFF}"/>
              </a:ext>
            </a:extLst>
          </p:cNvPr>
          <p:cNvSpPr txBox="1"/>
          <p:nvPr/>
        </p:nvSpPr>
        <p:spPr>
          <a:xfrm>
            <a:off x="129310" y="268545"/>
            <a:ext cx="3032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NA Imputation</a:t>
            </a:r>
            <a:endParaRPr lang="ko-KR" altLang="en-US" sz="3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3380784" y="774144"/>
            <a:ext cx="4988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결측치 제거</a:t>
            </a:r>
            <a:r>
              <a:rPr lang="en-US" altLang="ko-KR" sz="20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&amp; </a:t>
            </a:r>
            <a:r>
              <a:rPr lang="ko-KR" altLang="en-US" sz="20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채우기</a:t>
            </a:r>
            <a:endParaRPr lang="ko-KR" altLang="en-US" sz="200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69974" y="1477127"/>
            <a:ext cx="6348726" cy="7793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1700" dirty="0" smtClean="0">
              <a:solidFill>
                <a:srgbClr val="464748"/>
              </a:solidFill>
            </a:endParaRPr>
          </a:p>
          <a:p>
            <a:pPr algn="just"/>
            <a:r>
              <a:rPr lang="en-US" altLang="ko-KR" sz="1500" dirty="0" smtClean="0">
                <a:solidFill>
                  <a:srgbClr val="464748"/>
                </a:solidFill>
              </a:rPr>
              <a:t>Attr 33</a:t>
            </a:r>
            <a:r>
              <a:rPr lang="en-US" altLang="ko-KR" sz="1500" dirty="0">
                <a:solidFill>
                  <a:srgbClr val="464748"/>
                </a:solidFill>
              </a:rPr>
              <a:t>: 28   </a:t>
            </a:r>
            <a:r>
              <a:rPr lang="en-US" altLang="ko-KR" sz="1500" dirty="0" smtClean="0">
                <a:solidFill>
                  <a:srgbClr val="464748"/>
                </a:solidFill>
              </a:rPr>
              <a:t> Attr 32: </a:t>
            </a:r>
            <a:r>
              <a:rPr lang="en-US" altLang="ko-KR" sz="1500" dirty="0">
                <a:solidFill>
                  <a:srgbClr val="464748"/>
                </a:solidFill>
              </a:rPr>
              <a:t>72 </a:t>
            </a:r>
            <a:r>
              <a:rPr lang="en-US" altLang="ko-KR" sz="1500" dirty="0" smtClean="0">
                <a:solidFill>
                  <a:srgbClr val="464748"/>
                </a:solidFill>
              </a:rPr>
              <a:t>     Attr 24</a:t>
            </a:r>
            <a:r>
              <a:rPr lang="en-US" altLang="ko-KR" sz="1500" dirty="0">
                <a:solidFill>
                  <a:srgbClr val="464748"/>
                </a:solidFill>
              </a:rPr>
              <a:t>: 149    Attr </a:t>
            </a:r>
            <a:r>
              <a:rPr lang="en-US" altLang="ko-KR" sz="1500" dirty="0" smtClean="0">
                <a:solidFill>
                  <a:srgbClr val="464748"/>
                </a:solidFill>
              </a:rPr>
              <a:t>28</a:t>
            </a:r>
            <a:r>
              <a:rPr lang="en-US" altLang="ko-KR" sz="1500" dirty="0">
                <a:solidFill>
                  <a:srgbClr val="464748"/>
                </a:solidFill>
              </a:rPr>
              <a:t>: 162    Attr </a:t>
            </a:r>
            <a:r>
              <a:rPr lang="en-US" altLang="ko-KR" sz="1500" dirty="0" smtClean="0">
                <a:solidFill>
                  <a:srgbClr val="464748"/>
                </a:solidFill>
              </a:rPr>
              <a:t>60: 420</a:t>
            </a:r>
          </a:p>
          <a:p>
            <a:pPr algn="just"/>
            <a:r>
              <a:rPr lang="en-US" altLang="ko-KR" sz="1500" dirty="0" smtClean="0">
                <a:solidFill>
                  <a:srgbClr val="464748"/>
                </a:solidFill>
              </a:rPr>
              <a:t>Attr 47</a:t>
            </a:r>
            <a:r>
              <a:rPr lang="en-US" altLang="ko-KR" sz="1500" dirty="0">
                <a:solidFill>
                  <a:srgbClr val="464748"/>
                </a:solidFill>
              </a:rPr>
              <a:t>: 57    Attr </a:t>
            </a:r>
            <a:r>
              <a:rPr lang="en-US" altLang="ko-KR" sz="1500" dirty="0" smtClean="0">
                <a:solidFill>
                  <a:srgbClr val="464748"/>
                </a:solidFill>
              </a:rPr>
              <a:t>21: </a:t>
            </a:r>
            <a:r>
              <a:rPr lang="en-US" altLang="ko-KR" sz="1500" dirty="0">
                <a:solidFill>
                  <a:srgbClr val="464748"/>
                </a:solidFill>
              </a:rPr>
              <a:t>112    Attr </a:t>
            </a:r>
            <a:r>
              <a:rPr lang="en-US" altLang="ko-KR" sz="1500" dirty="0" smtClean="0">
                <a:solidFill>
                  <a:srgbClr val="464748"/>
                </a:solidFill>
              </a:rPr>
              <a:t>53</a:t>
            </a:r>
            <a:r>
              <a:rPr lang="en-US" altLang="ko-KR" sz="1500" dirty="0">
                <a:solidFill>
                  <a:srgbClr val="464748"/>
                </a:solidFill>
              </a:rPr>
              <a:t>: 162   </a:t>
            </a:r>
            <a:r>
              <a:rPr lang="en-US" altLang="ko-KR" sz="1500" dirty="0" smtClean="0">
                <a:solidFill>
                  <a:srgbClr val="464748"/>
                </a:solidFill>
              </a:rPr>
              <a:t> </a:t>
            </a:r>
            <a:r>
              <a:rPr lang="en-US" altLang="ko-KR" sz="1500" dirty="0">
                <a:solidFill>
                  <a:srgbClr val="464748"/>
                </a:solidFill>
              </a:rPr>
              <a:t>Attr </a:t>
            </a:r>
            <a:r>
              <a:rPr lang="en-US" altLang="ko-KR" sz="1500" dirty="0" smtClean="0">
                <a:solidFill>
                  <a:srgbClr val="464748"/>
                </a:solidFill>
              </a:rPr>
              <a:t>64</a:t>
            </a:r>
            <a:r>
              <a:rPr lang="en-US" altLang="ko-KR" sz="1500" dirty="0">
                <a:solidFill>
                  <a:srgbClr val="464748"/>
                </a:solidFill>
              </a:rPr>
              <a:t>: 162    Attr </a:t>
            </a:r>
            <a:r>
              <a:rPr lang="en-US" altLang="ko-KR" sz="1500" dirty="0" smtClean="0">
                <a:solidFill>
                  <a:srgbClr val="464748"/>
                </a:solidFill>
              </a:rPr>
              <a:t>27: </a:t>
            </a:r>
            <a:r>
              <a:rPr lang="en-US" altLang="ko-KR" sz="1500" dirty="0">
                <a:solidFill>
                  <a:srgbClr val="464748"/>
                </a:solidFill>
              </a:rPr>
              <a:t>462</a:t>
            </a:r>
            <a:endParaRPr lang="en-US" altLang="ko-KR" sz="1500" dirty="0" smtClean="0">
              <a:solidFill>
                <a:srgbClr val="464748"/>
              </a:solidFill>
            </a:endParaRPr>
          </a:p>
          <a:p>
            <a:pPr algn="just"/>
            <a:r>
              <a:rPr lang="en-US" altLang="ko-KR" sz="1500" dirty="0" smtClean="0">
                <a:solidFill>
                  <a:srgbClr val="464748"/>
                </a:solidFill>
              </a:rPr>
              <a:t>Attr 52</a:t>
            </a:r>
            <a:r>
              <a:rPr lang="en-US" altLang="ko-KR" sz="1500" dirty="0">
                <a:solidFill>
                  <a:srgbClr val="464748"/>
                </a:solidFill>
              </a:rPr>
              <a:t>: 60    Attr </a:t>
            </a:r>
            <a:r>
              <a:rPr lang="en-US" altLang="ko-KR" sz="1500" dirty="0" smtClean="0">
                <a:solidFill>
                  <a:srgbClr val="464748"/>
                </a:solidFill>
              </a:rPr>
              <a:t>41</a:t>
            </a:r>
            <a:r>
              <a:rPr lang="en-US" altLang="ko-KR" sz="1500" dirty="0">
                <a:solidFill>
                  <a:srgbClr val="464748"/>
                </a:solidFill>
              </a:rPr>
              <a:t>: 142    Attr </a:t>
            </a:r>
            <a:r>
              <a:rPr lang="en-US" altLang="ko-KR" sz="1500" dirty="0" smtClean="0">
                <a:solidFill>
                  <a:srgbClr val="464748"/>
                </a:solidFill>
              </a:rPr>
              <a:t>54</a:t>
            </a:r>
            <a:r>
              <a:rPr lang="en-US" altLang="ko-KR" sz="1500" dirty="0">
                <a:solidFill>
                  <a:srgbClr val="464748"/>
                </a:solidFill>
              </a:rPr>
              <a:t>: </a:t>
            </a:r>
            <a:r>
              <a:rPr lang="en-US" altLang="ko-KR" sz="1500" dirty="0" smtClean="0">
                <a:solidFill>
                  <a:srgbClr val="464748"/>
                </a:solidFill>
              </a:rPr>
              <a:t>162    Attr 45</a:t>
            </a:r>
            <a:r>
              <a:rPr lang="en-US" altLang="ko-KR" sz="1500" dirty="0">
                <a:solidFill>
                  <a:srgbClr val="464748"/>
                </a:solidFill>
              </a:rPr>
              <a:t>: 418    Attr </a:t>
            </a:r>
            <a:r>
              <a:rPr lang="en-US" altLang="ko-KR" sz="1500" dirty="0" smtClean="0">
                <a:solidFill>
                  <a:srgbClr val="464748"/>
                </a:solidFill>
              </a:rPr>
              <a:t>37: 3100</a:t>
            </a:r>
            <a:endParaRPr lang="en-US" altLang="ko-KR" sz="1500" dirty="0">
              <a:solidFill>
                <a:srgbClr val="464748"/>
              </a:solidFill>
            </a:endParaRPr>
          </a:p>
          <a:p>
            <a:pPr algn="just"/>
            <a:endParaRPr lang="en-US" altLang="ko-KR" sz="1700" dirty="0" smtClean="0">
              <a:solidFill>
                <a:srgbClr val="464748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-899229" y="1413627"/>
            <a:ext cx="4988349" cy="844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NA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자료의 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50%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가까운</a:t>
            </a:r>
            <a:endParaRPr lang="en-US" altLang="ko-KR" sz="1700" spc="-150" dirty="0" smtClean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X37 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제거</a:t>
            </a:r>
            <a:endParaRPr lang="ko-KR" altLang="en-US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8623300" y="2094944"/>
            <a:ext cx="125730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977393" y="2913500"/>
            <a:ext cx="4293834" cy="3574552"/>
            <a:chOff x="3844334" y="2349500"/>
            <a:chExt cx="4188416" cy="3073400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13" t="-1" r="53192" b="-268"/>
            <a:stretch/>
          </p:blipFill>
          <p:spPr>
            <a:xfrm>
              <a:off x="3844334" y="2349500"/>
              <a:ext cx="645116" cy="3073400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94" t="-1" r="-833" b="-268"/>
            <a:stretch/>
          </p:blipFill>
          <p:spPr>
            <a:xfrm>
              <a:off x="4540250" y="2349500"/>
              <a:ext cx="3492500" cy="3073400"/>
            </a:xfrm>
            <a:prstGeom prst="rect">
              <a:avLst/>
            </a:prstGeom>
          </p:spPr>
        </p:pic>
      </p:grpSp>
      <p:grpSp>
        <p:nvGrpSpPr>
          <p:cNvPr id="59" name="그룹 58"/>
          <p:cNvGrpSpPr/>
          <p:nvPr/>
        </p:nvGrpSpPr>
        <p:grpSpPr>
          <a:xfrm>
            <a:off x="7429499" y="2638209"/>
            <a:ext cx="4516147" cy="3977741"/>
            <a:chOff x="8185066" y="2130165"/>
            <a:chExt cx="4449707" cy="3413385"/>
          </a:xfrm>
        </p:grpSpPr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42" t="-7200" r="52948" b="180"/>
            <a:stretch/>
          </p:blipFill>
          <p:spPr>
            <a:xfrm>
              <a:off x="8185066" y="2130165"/>
              <a:ext cx="709641" cy="3292735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32" t="-1310" r="-257" b="-3948"/>
            <a:stretch/>
          </p:blipFill>
          <p:spPr>
            <a:xfrm>
              <a:off x="8945507" y="2305050"/>
              <a:ext cx="3689266" cy="3238500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243772" y="3719568"/>
            <a:ext cx="239754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NA Imputation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 mice package</a:t>
            </a:r>
          </a:p>
          <a:p>
            <a:pPr algn="ctr">
              <a:lnSpc>
                <a:spcPct val="150000"/>
              </a:lnSpc>
            </a:pPr>
            <a:r>
              <a:rPr lang="en-US" altLang="ko-KR" sz="1700" spc="-150" dirty="0" err="1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pmm</a:t>
            </a:r>
            <a:endParaRPr lang="en-US" altLang="ko-KR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(predictive mean matching)</a:t>
            </a:r>
            <a:endParaRPr lang="ko-KR" altLang="en-US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977393" y="3551722"/>
            <a:ext cx="661353" cy="33688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697058" y="3560192"/>
            <a:ext cx="2119542" cy="33688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478636" y="3551126"/>
            <a:ext cx="688397" cy="33688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478635" y="4213680"/>
            <a:ext cx="688397" cy="33688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469109" y="4876234"/>
            <a:ext cx="688397" cy="61651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469109" y="6138468"/>
            <a:ext cx="688397" cy="33688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419853" y="3518702"/>
            <a:ext cx="714528" cy="3368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201294" y="3527172"/>
            <a:ext cx="2327006" cy="3368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1165569" y="3518106"/>
            <a:ext cx="744325" cy="3368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1180809" y="4876234"/>
            <a:ext cx="729085" cy="6609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1165569" y="6217920"/>
            <a:ext cx="744326" cy="2574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1165569" y="4180660"/>
            <a:ext cx="744325" cy="3368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66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778330" y="2044557"/>
            <a:ext cx="5338308" cy="335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ㅇ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E6F014F-21DA-46DA-A199-3CE546A2CDFF}"/>
              </a:ext>
            </a:extLst>
          </p:cNvPr>
          <p:cNvSpPr txBox="1"/>
          <p:nvPr/>
        </p:nvSpPr>
        <p:spPr>
          <a:xfrm>
            <a:off x="129310" y="268545"/>
            <a:ext cx="3032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NA Imputation</a:t>
            </a:r>
            <a:endParaRPr lang="ko-KR" altLang="en-US" sz="3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3586264" y="774144"/>
            <a:ext cx="4988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결측치 제거</a:t>
            </a:r>
            <a:r>
              <a:rPr lang="en-US" altLang="ko-KR" sz="20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&amp; </a:t>
            </a:r>
            <a:r>
              <a:rPr lang="ko-KR" altLang="en-US" sz="20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채우기</a:t>
            </a:r>
            <a:endParaRPr lang="ko-KR" altLang="en-US" sz="200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3176585" y="1284593"/>
            <a:ext cx="5766610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 mice package: </a:t>
            </a:r>
            <a:r>
              <a:rPr lang="en-US" altLang="ko-KR" sz="1700" spc="-150" dirty="0" err="1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pmm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(predictive mean matching)</a:t>
            </a:r>
            <a:endParaRPr lang="ko-KR" altLang="en-US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47" y="2192108"/>
            <a:ext cx="4410075" cy="36480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78330" y="5555546"/>
            <a:ext cx="5592566" cy="284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https://statisticsglobe.com/predictive-mean-matching-imputation-method/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013" y="2274386"/>
            <a:ext cx="2609600" cy="28999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43195" y="2445249"/>
            <a:ext cx="1793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항목 정리해서 쓰기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11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E561D4F-0B8C-4181-85EB-1CC59AAC7135}"/>
              </a:ext>
            </a:extLst>
          </p:cNvPr>
          <p:cNvSpPr txBox="1"/>
          <p:nvPr/>
        </p:nvSpPr>
        <p:spPr>
          <a:xfrm>
            <a:off x="9676405" y="2240801"/>
            <a:ext cx="15134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endParaRPr lang="ko-KR" altLang="en-US" sz="115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A1628A2-6696-4884-BA79-BDFFC7BCA474}"/>
              </a:ext>
            </a:extLst>
          </p:cNvPr>
          <p:cNvSpPr/>
          <p:nvPr/>
        </p:nvSpPr>
        <p:spPr>
          <a:xfrm>
            <a:off x="0" y="0"/>
            <a:ext cx="352425" cy="6858000"/>
          </a:xfrm>
          <a:prstGeom prst="rect">
            <a:avLst/>
          </a:prstGeom>
          <a:solidFill>
            <a:srgbClr val="C3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BE54E67-B228-4658-B4A1-406A8C11FA4F}"/>
              </a:ext>
            </a:extLst>
          </p:cNvPr>
          <p:cNvSpPr txBox="1"/>
          <p:nvPr/>
        </p:nvSpPr>
        <p:spPr>
          <a:xfrm>
            <a:off x="6934200" y="4102849"/>
            <a:ext cx="4255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 smtClean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Preprocessing</a:t>
            </a:r>
          </a:p>
          <a:p>
            <a:pPr algn="r"/>
            <a:r>
              <a:rPr lang="en-US" altLang="ko-KR" sz="3600" dirty="0" smtClean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skewed </a:t>
            </a:r>
            <a:r>
              <a:rPr lang="ko-KR" altLang="en-US" sz="3600" dirty="0" smtClean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자료처리</a:t>
            </a:r>
            <a:endParaRPr lang="ko-KR" altLang="en-US" sz="3600" dirty="0">
              <a:solidFill>
                <a:srgbClr val="C3B9A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55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E6F014F-21DA-46DA-A199-3CE546A2CDFF}"/>
              </a:ext>
            </a:extLst>
          </p:cNvPr>
          <p:cNvSpPr txBox="1"/>
          <p:nvPr/>
        </p:nvSpPr>
        <p:spPr>
          <a:xfrm>
            <a:off x="191095" y="268545"/>
            <a:ext cx="3032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skewed </a:t>
            </a:r>
            <a:r>
              <a:rPr lang="ko-KR" altLang="en-US" sz="3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자료처리</a:t>
            </a:r>
            <a:endParaRPr lang="ko-KR" altLang="en-US" sz="3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3380784" y="718542"/>
            <a:ext cx="4988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Log transformation</a:t>
            </a:r>
            <a:endParaRPr lang="ko-KR" altLang="en-US" sz="200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0" y="1598979"/>
            <a:ext cx="4988349" cy="844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64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항목 그래프</a:t>
            </a:r>
            <a:endParaRPr lang="en-US" altLang="ko-KR" sz="1700" spc="-150" dirty="0" smtClean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Skewed to the right</a:t>
            </a:r>
            <a:endParaRPr lang="ko-KR" altLang="en-US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99005" y="2310714"/>
            <a:ext cx="4238368" cy="353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Skewed </a:t>
            </a:r>
            <a:r>
              <a:rPr lang="ko-KR" altLang="en-US" dirty="0" smtClean="0"/>
              <a:t>잘된 전</a:t>
            </a:r>
            <a:r>
              <a:rPr lang="en-US" altLang="ko-KR" dirty="0" smtClean="0"/>
              <a:t>/</a:t>
            </a:r>
            <a:r>
              <a:rPr lang="ko-KR" altLang="en-US" dirty="0" smtClean="0"/>
              <a:t>후 그래프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쌍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일찬님이</a:t>
            </a:r>
            <a:r>
              <a:rPr lang="ko-KR" altLang="en-US" dirty="0" smtClean="0"/>
              <a:t> 한글파일로 보내주신 그래프의 </a:t>
            </a:r>
            <a:r>
              <a:rPr lang="en-US" altLang="ko-KR" dirty="0" smtClean="0"/>
              <a:t>x </a:t>
            </a:r>
            <a:r>
              <a:rPr lang="ko-KR" altLang="en-US" dirty="0" smtClean="0"/>
              <a:t>범위가 넓어서 그래프 모양이 너무 뾰족하게 </a:t>
            </a:r>
            <a:r>
              <a:rPr lang="ko-KR" altLang="en-US" dirty="0" err="1" smtClean="0"/>
              <a:t>보여욤ㅠㅠ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죄송하지만 </a:t>
            </a:r>
            <a:r>
              <a:rPr lang="en-US" altLang="ko-KR" dirty="0"/>
              <a:t>2, 4, 14, 16, 19, 21, 26, 33, 35, 36, 38, 39, 40, 46, 47, 48, 49, 51, 52, 56, 60, 61, 62, 63, </a:t>
            </a:r>
            <a:r>
              <a:rPr lang="en-US" altLang="ko-KR" dirty="0" smtClean="0"/>
              <a:t>64</a:t>
            </a:r>
            <a:r>
              <a:rPr lang="ko-KR" altLang="en-US" dirty="0"/>
              <a:t> </a:t>
            </a:r>
            <a:r>
              <a:rPr lang="ko-KR" altLang="en-US" dirty="0" smtClean="0"/>
              <a:t>항목들 </a:t>
            </a:r>
            <a:r>
              <a:rPr lang="en-US" altLang="ko-KR" dirty="0" smtClean="0"/>
              <a:t>skewed</a:t>
            </a:r>
            <a:r>
              <a:rPr lang="ko-KR" altLang="en-US" dirty="0" smtClean="0"/>
              <a:t>된 이후의 상태에서  </a:t>
            </a:r>
            <a:r>
              <a:rPr lang="en-US" altLang="ko-KR" dirty="0" err="1" smtClean="0"/>
              <a:t>xlim</a:t>
            </a:r>
            <a:r>
              <a:rPr lang="ko-KR" altLang="en-US" dirty="0" smtClean="0"/>
              <a:t>을 좀 줄인  그래프를 받을 수 </a:t>
            </a:r>
            <a:r>
              <a:rPr lang="ko-KR" altLang="en-US" dirty="0" err="1" smtClean="0"/>
              <a:t>있을까요ㅠㅠ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40121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E561D4F-0B8C-4181-85EB-1CC59AAC7135}"/>
              </a:ext>
            </a:extLst>
          </p:cNvPr>
          <p:cNvSpPr txBox="1"/>
          <p:nvPr/>
        </p:nvSpPr>
        <p:spPr>
          <a:xfrm>
            <a:off x="9676405" y="2240801"/>
            <a:ext cx="15134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endParaRPr lang="ko-KR" altLang="en-US" sz="115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A1628A2-6696-4884-BA79-BDFFC7BCA474}"/>
              </a:ext>
            </a:extLst>
          </p:cNvPr>
          <p:cNvSpPr/>
          <p:nvPr/>
        </p:nvSpPr>
        <p:spPr>
          <a:xfrm>
            <a:off x="0" y="0"/>
            <a:ext cx="352425" cy="6858000"/>
          </a:xfrm>
          <a:prstGeom prst="rect">
            <a:avLst/>
          </a:prstGeom>
          <a:solidFill>
            <a:srgbClr val="C3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BE54E67-B228-4658-B4A1-406A8C11FA4F}"/>
              </a:ext>
            </a:extLst>
          </p:cNvPr>
          <p:cNvSpPr txBox="1"/>
          <p:nvPr/>
        </p:nvSpPr>
        <p:spPr>
          <a:xfrm>
            <a:off x="6934200" y="4102849"/>
            <a:ext cx="4255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 smtClean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Preprocessing</a:t>
            </a:r>
          </a:p>
          <a:p>
            <a:pPr algn="r"/>
            <a:r>
              <a:rPr lang="en-US" altLang="ko-KR" sz="3600" dirty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</a:t>
            </a:r>
            <a:r>
              <a:rPr lang="en-US" altLang="ko-KR" sz="3600" dirty="0" smtClean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caling</a:t>
            </a:r>
            <a:endParaRPr lang="ko-KR" altLang="en-US" sz="3600" dirty="0">
              <a:solidFill>
                <a:srgbClr val="C3B9A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529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6F014F-21DA-46DA-A199-3CE546A2CDFF}"/>
              </a:ext>
            </a:extLst>
          </p:cNvPr>
          <p:cNvSpPr txBox="1"/>
          <p:nvPr/>
        </p:nvSpPr>
        <p:spPr>
          <a:xfrm>
            <a:off x="-426743" y="268545"/>
            <a:ext cx="3032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Scaling</a:t>
            </a:r>
            <a:endParaRPr lang="ko-KR" altLang="en-US" sz="3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3380784" y="718542"/>
            <a:ext cx="4988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MinMaxScaler</a:t>
            </a:r>
            <a:r>
              <a:rPr lang="en-US" altLang="ko-KR" sz="20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20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이용</a:t>
            </a:r>
            <a:endParaRPr lang="ko-KR" altLang="en-US" sz="200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938736" y="1890350"/>
            <a:ext cx="4988349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모든 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 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사이에 위치</a:t>
            </a:r>
            <a:endParaRPr lang="ko-KR" altLang="en-US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06" y="2688167"/>
            <a:ext cx="3050208" cy="6957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143" y="1455707"/>
            <a:ext cx="3668485" cy="504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82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E561D4F-0B8C-4181-85EB-1CC59AAC7135}"/>
              </a:ext>
            </a:extLst>
          </p:cNvPr>
          <p:cNvSpPr txBox="1"/>
          <p:nvPr/>
        </p:nvSpPr>
        <p:spPr>
          <a:xfrm>
            <a:off x="9676405" y="2240801"/>
            <a:ext cx="15134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  <a:endParaRPr lang="ko-KR" altLang="en-US" sz="115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A1628A2-6696-4884-BA79-BDFFC7BCA474}"/>
              </a:ext>
            </a:extLst>
          </p:cNvPr>
          <p:cNvSpPr/>
          <p:nvPr/>
        </p:nvSpPr>
        <p:spPr>
          <a:xfrm>
            <a:off x="0" y="0"/>
            <a:ext cx="352425" cy="6858000"/>
          </a:xfrm>
          <a:prstGeom prst="rect">
            <a:avLst/>
          </a:prstGeom>
          <a:solidFill>
            <a:srgbClr val="C3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BE54E67-B228-4658-B4A1-406A8C11FA4F}"/>
              </a:ext>
            </a:extLst>
          </p:cNvPr>
          <p:cNvSpPr txBox="1"/>
          <p:nvPr/>
        </p:nvSpPr>
        <p:spPr>
          <a:xfrm>
            <a:off x="6934200" y="4102849"/>
            <a:ext cx="4255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 smtClean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Preprocessing</a:t>
            </a:r>
          </a:p>
          <a:p>
            <a:pPr algn="r"/>
            <a:r>
              <a:rPr lang="en-US" altLang="ko-KR" sz="3600" dirty="0" smtClean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Outlier</a:t>
            </a:r>
            <a:endParaRPr lang="ko-KR" altLang="en-US" sz="3600" dirty="0">
              <a:solidFill>
                <a:srgbClr val="C3B9A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765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6F014F-21DA-46DA-A199-3CE546A2CDFF}"/>
              </a:ext>
            </a:extLst>
          </p:cNvPr>
          <p:cNvSpPr txBox="1"/>
          <p:nvPr/>
        </p:nvSpPr>
        <p:spPr>
          <a:xfrm>
            <a:off x="-417772" y="278101"/>
            <a:ext cx="3032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Outlier</a:t>
            </a:r>
            <a:endParaRPr lang="ko-KR" altLang="en-US" sz="3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3380784" y="718542"/>
            <a:ext cx="4988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Outlier </a:t>
            </a:r>
            <a:r>
              <a:rPr lang="ko-KR" altLang="en-US" sz="20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제거</a:t>
            </a:r>
            <a:endParaRPr lang="ko-KR" altLang="en-US" sz="200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556895" y="3411948"/>
            <a:ext cx="4548505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outlier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공통적인 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data 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조사</a:t>
            </a:r>
            <a:endParaRPr lang="en-US" altLang="ko-KR" sz="1700" spc="-150" dirty="0" smtClean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 개 이상의 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Attr 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outlier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가지는 회사 총 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</a:t>
            </a:r>
            <a:endParaRPr lang="en-US" altLang="ko-KR" sz="1700" spc="-150" dirty="0" smtClean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i="1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(R</a:t>
            </a:r>
            <a:r>
              <a:rPr lang="ko-KR" altLang="en-US" sz="1500" i="1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표기</a:t>
            </a:r>
            <a:r>
              <a:rPr lang="en-US" altLang="ko-KR" sz="1500" i="1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006855"/>
              </p:ext>
            </p:extLst>
          </p:nvPr>
        </p:nvGraphicFramePr>
        <p:xfrm>
          <a:off x="6027358" y="2102429"/>
          <a:ext cx="5389942" cy="4373364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776025"/>
                <a:gridCol w="4613917"/>
              </a:tblGrid>
              <a:tr h="373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회사</a:t>
                      </a:r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Attr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640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6818</a:t>
                      </a:r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sv-SE" altLang="ko-KR" sz="1500" dirty="0" smtClean="0"/>
                        <a:t>'Attr17', 'Attr18', 'Attr29', 'Attr42', 'Attr46', 'Attr47'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1594</a:t>
                      </a:r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sv-SE" altLang="ko-KR" sz="1500" dirty="0" smtClean="0"/>
                        <a:t>'Attr21', 'Attr42', 'Attr61', 'Attr63', 'Attr64'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2100</a:t>
                      </a:r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'Attr17', 'Attr19', 'Attr26', 'Attr46'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4680</a:t>
                      </a:r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'Attr17', 'Attr26', 'Attr46', 'Attr63'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4995</a:t>
                      </a:r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'Attr18', 'Attr29', 'Attr60', 'Attr63'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2556</a:t>
                      </a:r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'Attr19', 'Attr42', 'Attr60'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4120</a:t>
                      </a:r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'Attr5', 'Attr45', 'Attr60'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5305</a:t>
                      </a:r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'Attr19', 'Attr21', 'Attr45'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5936</a:t>
                      </a:r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'Attr10', 'Attr19', 'Attr42'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5811</a:t>
                      </a:r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'Attr19', 'Attr26', 'Attr42'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4034480" y="1194621"/>
            <a:ext cx="4988349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outlier 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기준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변수에서 가장 작은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큰 값 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</a:t>
            </a:r>
            <a:endParaRPr lang="en-US" altLang="ko-KR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6F014F-21DA-46DA-A199-3CE546A2CDFF}"/>
              </a:ext>
            </a:extLst>
          </p:cNvPr>
          <p:cNvSpPr txBox="1"/>
          <p:nvPr/>
        </p:nvSpPr>
        <p:spPr>
          <a:xfrm>
            <a:off x="-417772" y="278101"/>
            <a:ext cx="3032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Outlier</a:t>
            </a:r>
            <a:endParaRPr lang="ko-KR" altLang="en-US" sz="3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3551024" y="490925"/>
            <a:ext cx="4988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Outlier </a:t>
            </a:r>
            <a:r>
              <a:rPr lang="ko-KR" altLang="en-US" sz="20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제거</a:t>
            </a:r>
            <a:endParaRPr lang="ko-KR" altLang="en-US" sz="200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3770945" y="1029461"/>
            <a:ext cx="4548505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700" spc="-150" dirty="0" err="1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Atrr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그래프에서 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 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outlier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되는 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data 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제거</a:t>
            </a:r>
            <a:endParaRPr lang="en-US" altLang="ko-KR" sz="1700" spc="-150" dirty="0" smtClean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99" y="1838916"/>
            <a:ext cx="5260702" cy="317758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654" y="1838917"/>
            <a:ext cx="5219375" cy="31775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2615217" y="5016499"/>
            <a:ext cx="992535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spc="-15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제거 전</a:t>
            </a:r>
            <a:endParaRPr lang="en-US" altLang="ko-KR" sz="1700" spc="-150" dirty="0" smtClean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8788369" y="5016499"/>
            <a:ext cx="992535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제거 후</a:t>
            </a:r>
            <a:endParaRPr lang="en-US" altLang="ko-KR" sz="1700" spc="-150" dirty="0" smtClean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5931295"/>
            <a:ext cx="8940800" cy="532884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sv-SE" altLang="ko-KR" sz="1700" dirty="0">
                <a:solidFill>
                  <a:srgbClr val="464748"/>
                </a:solidFill>
              </a:rPr>
              <a:t>Attr5 : [999], Attr6 : [3134], Attr15 : [3528], Attr19 : [2556], Attr26 : [2655], Attr41 : [6425], Attr42 [2556], Attr45 [6233], Attr54 [4942], Attr55 [4612], Attr57 [1935], Attr59 [2064]</a:t>
            </a:r>
            <a:endParaRPr lang="en-US" altLang="ko-KR" sz="1700" dirty="0" smtClean="0">
              <a:solidFill>
                <a:srgbClr val="464748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209800" y="4343400"/>
            <a:ext cx="405417" cy="368300"/>
          </a:xfrm>
          <a:prstGeom prst="ellipse">
            <a:avLst/>
          </a:prstGeom>
          <a:solidFill>
            <a:srgbClr val="FFFF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7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7BA6A3E-F216-430F-BA34-E96BDF5C12AA}"/>
              </a:ext>
            </a:extLst>
          </p:cNvPr>
          <p:cNvSpPr txBox="1"/>
          <p:nvPr/>
        </p:nvSpPr>
        <p:spPr>
          <a:xfrm>
            <a:off x="3561248" y="3633579"/>
            <a:ext cx="506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THANK YOU</a:t>
            </a:r>
            <a:endParaRPr lang="ko-KR" altLang="en-US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4A9FCF8-2E6D-4663-A04E-3ABEF394D325}"/>
              </a:ext>
            </a:extLst>
          </p:cNvPr>
          <p:cNvSpPr txBox="1"/>
          <p:nvPr/>
        </p:nvSpPr>
        <p:spPr>
          <a:xfrm>
            <a:off x="4665198" y="6587550"/>
            <a:ext cx="28616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50E3BE8-F9BE-44CC-893E-334C66F4098E}"/>
              </a:ext>
            </a:extLst>
          </p:cNvPr>
          <p:cNvSpPr txBox="1"/>
          <p:nvPr/>
        </p:nvSpPr>
        <p:spPr>
          <a:xfrm>
            <a:off x="2013757" y="2691199"/>
            <a:ext cx="8164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C3B9A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SLUG’S</a:t>
            </a:r>
            <a:r>
              <a:rPr lang="en-US" altLang="ko-KR" sz="54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TEMPLATE</a:t>
            </a:r>
            <a:endParaRPr lang="ko-KR" altLang="en-US" sz="54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29C0B6A-85EF-4D1C-9440-DFFE71CB338A}"/>
              </a:ext>
            </a:extLst>
          </p:cNvPr>
          <p:cNvGrpSpPr/>
          <p:nvPr/>
        </p:nvGrpSpPr>
        <p:grpSpPr>
          <a:xfrm>
            <a:off x="5514975" y="2619375"/>
            <a:ext cx="3857625" cy="942975"/>
            <a:chOff x="5448300" y="2638425"/>
            <a:chExt cx="3857625" cy="942975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118C826F-7C1B-421F-AF77-0D44D993C675}"/>
                </a:ext>
              </a:extLst>
            </p:cNvPr>
            <p:cNvCxnSpPr>
              <a:cxnSpLocks/>
            </p:cNvCxnSpPr>
            <p:nvPr/>
          </p:nvCxnSpPr>
          <p:spPr>
            <a:xfrm>
              <a:off x="5448300" y="2886075"/>
              <a:ext cx="3857625" cy="0"/>
            </a:xfrm>
            <a:prstGeom prst="line">
              <a:avLst/>
            </a:prstGeom>
            <a:ln>
              <a:solidFill>
                <a:srgbClr val="C3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F1EFC5B8-3283-4B3D-8118-F178A5CB9255}"/>
                </a:ext>
              </a:extLst>
            </p:cNvPr>
            <p:cNvCxnSpPr>
              <a:cxnSpLocks/>
            </p:cNvCxnSpPr>
            <p:nvPr/>
          </p:nvCxnSpPr>
          <p:spPr>
            <a:xfrm>
              <a:off x="5448300" y="3429000"/>
              <a:ext cx="3857625" cy="0"/>
            </a:xfrm>
            <a:prstGeom prst="line">
              <a:avLst/>
            </a:prstGeom>
            <a:ln>
              <a:solidFill>
                <a:srgbClr val="C3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0E99A6F4-C225-4534-9C5F-6F993F560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1650" y="2728752"/>
              <a:ext cx="0" cy="833551"/>
            </a:xfrm>
            <a:prstGeom prst="line">
              <a:avLst/>
            </a:prstGeom>
            <a:ln>
              <a:solidFill>
                <a:srgbClr val="C3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6BE236E4-C381-45E4-B46C-589AFA4DA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9700" y="2638425"/>
              <a:ext cx="0" cy="942975"/>
            </a:xfrm>
            <a:prstGeom prst="line">
              <a:avLst/>
            </a:prstGeom>
            <a:ln>
              <a:solidFill>
                <a:srgbClr val="C3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F56221AE-FC44-4E83-BC51-7ECC6C1D7E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2550" y="2638425"/>
              <a:ext cx="0" cy="942975"/>
            </a:xfrm>
            <a:prstGeom prst="line">
              <a:avLst/>
            </a:prstGeom>
            <a:ln>
              <a:solidFill>
                <a:srgbClr val="C3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AB90F604-AD88-48F5-A280-C3AE3285F3F2}"/>
                </a:ext>
              </a:extLst>
            </p:cNvPr>
            <p:cNvCxnSpPr>
              <a:cxnSpLocks/>
            </p:cNvCxnSpPr>
            <p:nvPr/>
          </p:nvCxnSpPr>
          <p:spPr>
            <a:xfrm>
              <a:off x="5448300" y="3476578"/>
              <a:ext cx="3857625" cy="0"/>
            </a:xfrm>
            <a:prstGeom prst="line">
              <a:avLst/>
            </a:prstGeom>
            <a:ln>
              <a:solidFill>
                <a:srgbClr val="C3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B0F5623D-17E5-4A2B-BFB9-80B0F32C98CC}"/>
                </a:ext>
              </a:extLst>
            </p:cNvPr>
            <p:cNvCxnSpPr>
              <a:cxnSpLocks/>
            </p:cNvCxnSpPr>
            <p:nvPr/>
          </p:nvCxnSpPr>
          <p:spPr>
            <a:xfrm>
              <a:off x="5448300" y="2834027"/>
              <a:ext cx="3857625" cy="0"/>
            </a:xfrm>
            <a:prstGeom prst="line">
              <a:avLst/>
            </a:prstGeom>
            <a:ln>
              <a:solidFill>
                <a:srgbClr val="C3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5655296C-D09B-4FD0-AE8F-43AA790776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4025" y="2638425"/>
              <a:ext cx="0" cy="942975"/>
            </a:xfrm>
            <a:prstGeom prst="line">
              <a:avLst/>
            </a:prstGeom>
            <a:ln>
              <a:solidFill>
                <a:srgbClr val="C3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502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9907A79-AD3E-4AC1-93AC-62B0F89C3F32}"/>
              </a:ext>
            </a:extLst>
          </p:cNvPr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C3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1656C03-300E-4C7C-A45E-A1C40BF79B9B}"/>
              </a:ext>
            </a:extLst>
          </p:cNvPr>
          <p:cNvSpPr txBox="1"/>
          <p:nvPr/>
        </p:nvSpPr>
        <p:spPr>
          <a:xfrm>
            <a:off x="916391" y="3514708"/>
            <a:ext cx="2815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목차</a:t>
            </a:r>
            <a:endParaRPr lang="ko-KR" altLang="en-US" sz="54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927D80A-51B0-481C-9188-D6D1705195BA}"/>
              </a:ext>
            </a:extLst>
          </p:cNvPr>
          <p:cNvSpPr txBox="1"/>
          <p:nvPr/>
        </p:nvSpPr>
        <p:spPr>
          <a:xfrm>
            <a:off x="1191620" y="1814599"/>
            <a:ext cx="22649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>
                <a:solidFill>
                  <a:srgbClr val="46474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</a:t>
            </a:r>
            <a:endParaRPr lang="ko-KR" altLang="en-US" sz="11500" dirty="0">
              <a:solidFill>
                <a:srgbClr val="46474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6E1F5F5-BFEC-4C35-B7BF-3927F25AC311}"/>
              </a:ext>
            </a:extLst>
          </p:cNvPr>
          <p:cNvSpPr txBox="1"/>
          <p:nvPr/>
        </p:nvSpPr>
        <p:spPr>
          <a:xfrm>
            <a:off x="5413736" y="589761"/>
            <a:ext cx="2614209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0.</a:t>
            </a:r>
            <a:r>
              <a:rPr lang="ko-KR" altLang="en-US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조원소개</a:t>
            </a:r>
            <a:endParaRPr lang="en-US" altLang="ko-KR" sz="2000" dirty="0" smtClean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5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sz="15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</a:t>
            </a:r>
            <a:r>
              <a:rPr lang="ko-KR" altLang="en-US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도입</a:t>
            </a:r>
            <a:endParaRPr lang="en-US" altLang="ko-KR" sz="2000" dirty="0" smtClean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3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</a:p>
          <a:p>
            <a:endParaRPr lang="en-US" altLang="ko-KR" sz="30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000" b="1" u="sng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&lt;Preprocessing&gt;</a:t>
            </a:r>
          </a:p>
          <a:p>
            <a:endParaRPr lang="en-US" altLang="ko-KR" sz="2000" dirty="0" smtClean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설명 변수 선택</a:t>
            </a:r>
            <a:endParaRPr lang="en-US" altLang="ko-KR" sz="2000" dirty="0" smtClean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20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NA Imputation</a:t>
            </a:r>
          </a:p>
          <a:p>
            <a:endParaRPr lang="en-US" altLang="ko-KR" sz="20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Skewed </a:t>
            </a:r>
            <a:r>
              <a:rPr lang="ko-KR" altLang="en-US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자료 처리</a:t>
            </a:r>
            <a:endParaRPr lang="en-US" altLang="ko-KR" sz="2000" dirty="0" smtClean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20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5. Scaling</a:t>
            </a:r>
          </a:p>
          <a:p>
            <a:endParaRPr lang="en-US" altLang="ko-KR" sz="20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6. Outlier</a:t>
            </a:r>
          </a:p>
          <a:p>
            <a:endParaRPr lang="ko-KR" altLang="en-US" sz="28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8442960" y="419209"/>
            <a:ext cx="0" cy="567847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6E1F5F5-BFEC-4C35-B7BF-3927F25AC311}"/>
              </a:ext>
            </a:extLst>
          </p:cNvPr>
          <p:cNvSpPr txBox="1"/>
          <p:nvPr/>
        </p:nvSpPr>
        <p:spPr>
          <a:xfrm>
            <a:off x="9069790" y="589761"/>
            <a:ext cx="26142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u="sng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&lt;Feature Extraction&gt;</a:t>
            </a:r>
          </a:p>
          <a:p>
            <a:endParaRPr lang="en-US" altLang="ko-KR" sz="20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2000" dirty="0" smtClean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3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</a:p>
          <a:p>
            <a:endParaRPr lang="en-US" altLang="ko-KR" sz="30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000" b="1" u="sng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&lt;Visualization&gt;</a:t>
            </a:r>
            <a:endParaRPr lang="ko-KR" altLang="en-US" sz="28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7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D4EC3DF-AE86-431C-8015-AC1056308DCA}"/>
              </a:ext>
            </a:extLst>
          </p:cNvPr>
          <p:cNvSpPr txBox="1"/>
          <p:nvPr/>
        </p:nvSpPr>
        <p:spPr>
          <a:xfrm>
            <a:off x="6934200" y="4102849"/>
            <a:ext cx="425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조원 소개</a:t>
            </a:r>
            <a:endParaRPr lang="ko-KR" altLang="en-US" sz="36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E561D4F-0B8C-4181-85EB-1CC59AAC7135}"/>
              </a:ext>
            </a:extLst>
          </p:cNvPr>
          <p:cNvSpPr txBox="1"/>
          <p:nvPr/>
        </p:nvSpPr>
        <p:spPr>
          <a:xfrm>
            <a:off x="9676405" y="2243227"/>
            <a:ext cx="15134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</a:t>
            </a:r>
            <a:endParaRPr lang="ko-KR" altLang="en-US" sz="115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A1628A2-6696-4884-BA79-BDFFC7BCA474}"/>
              </a:ext>
            </a:extLst>
          </p:cNvPr>
          <p:cNvSpPr/>
          <p:nvPr/>
        </p:nvSpPr>
        <p:spPr>
          <a:xfrm>
            <a:off x="0" y="0"/>
            <a:ext cx="352425" cy="6858000"/>
          </a:xfrm>
          <a:prstGeom prst="rect">
            <a:avLst/>
          </a:prstGeom>
          <a:solidFill>
            <a:srgbClr val="C3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52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D4EC3DF-AE86-431C-8015-AC1056308DCA}"/>
              </a:ext>
            </a:extLst>
          </p:cNvPr>
          <p:cNvSpPr txBox="1"/>
          <p:nvPr/>
        </p:nvSpPr>
        <p:spPr>
          <a:xfrm>
            <a:off x="6934200" y="4102849"/>
            <a:ext cx="4255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 smtClean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도입</a:t>
            </a:r>
            <a:endParaRPr lang="en-US" altLang="ko-KR" sz="3600" dirty="0" smtClean="0">
              <a:solidFill>
                <a:srgbClr val="C3B9A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sz="36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설명</a:t>
            </a:r>
            <a:endParaRPr lang="ko-KR" altLang="en-US" sz="36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E561D4F-0B8C-4181-85EB-1CC59AAC7135}"/>
              </a:ext>
            </a:extLst>
          </p:cNvPr>
          <p:cNvSpPr txBox="1"/>
          <p:nvPr/>
        </p:nvSpPr>
        <p:spPr>
          <a:xfrm>
            <a:off x="9676405" y="2243227"/>
            <a:ext cx="15134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115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A1628A2-6696-4884-BA79-BDFFC7BCA474}"/>
              </a:ext>
            </a:extLst>
          </p:cNvPr>
          <p:cNvSpPr/>
          <p:nvPr/>
        </p:nvSpPr>
        <p:spPr>
          <a:xfrm>
            <a:off x="0" y="0"/>
            <a:ext cx="352425" cy="6858000"/>
          </a:xfrm>
          <a:prstGeom prst="rect">
            <a:avLst/>
          </a:prstGeom>
          <a:solidFill>
            <a:srgbClr val="C3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90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360160" y="3878733"/>
            <a:ext cx="5191760" cy="2776067"/>
          </a:xfrm>
          <a:prstGeom prst="rect">
            <a:avLst/>
          </a:prstGeom>
          <a:solidFill>
            <a:srgbClr val="B5A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1500" dirty="0">
              <a:solidFill>
                <a:srgbClr val="46474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8640" y="1219200"/>
            <a:ext cx="5354320" cy="5435600"/>
          </a:xfrm>
          <a:prstGeom prst="rect">
            <a:avLst/>
          </a:prstGeom>
          <a:solidFill>
            <a:srgbClr val="B5A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2921211" y="316482"/>
            <a:ext cx="612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rgbClr val="59595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</a:t>
            </a:r>
            <a:r>
              <a:rPr lang="en-US" altLang="ko-KR" sz="2000" dirty="0" smtClean="0">
                <a:solidFill>
                  <a:srgbClr val="59595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6855</a:t>
            </a:r>
            <a:r>
              <a:rPr lang="ko-KR" altLang="en-US" sz="2000" dirty="0" smtClean="0">
                <a:solidFill>
                  <a:srgbClr val="59595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 회사의 </a:t>
            </a:r>
            <a:r>
              <a:rPr lang="en-US" altLang="ko-KR" sz="2000" dirty="0" smtClean="0">
                <a:solidFill>
                  <a:srgbClr val="59595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64</a:t>
            </a:r>
            <a:r>
              <a:rPr lang="ko-KR" altLang="en-US" sz="2000" dirty="0" smtClean="0">
                <a:solidFill>
                  <a:srgbClr val="59595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 변수</a:t>
            </a:r>
            <a:r>
              <a:rPr lang="en-US" altLang="ko-KR" sz="2000" dirty="0" smtClean="0">
                <a:solidFill>
                  <a:srgbClr val="59595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(Attr)+class </a:t>
            </a:r>
            <a:r>
              <a:rPr lang="en-US" altLang="ko-KR" sz="3000" b="1" dirty="0" smtClean="0">
                <a:solidFill>
                  <a:srgbClr val="59595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]</a:t>
            </a:r>
            <a:endParaRPr lang="ko-KR" altLang="en-US" sz="3000" b="1" dirty="0">
              <a:solidFill>
                <a:srgbClr val="59595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0C11D98-C828-467E-B811-550D7ABF2E57}"/>
              </a:ext>
            </a:extLst>
          </p:cNvPr>
          <p:cNvSpPr txBox="1"/>
          <p:nvPr/>
        </p:nvSpPr>
        <p:spPr>
          <a:xfrm>
            <a:off x="78510" y="282793"/>
            <a:ext cx="1589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도입</a:t>
            </a:r>
            <a:endParaRPr lang="ko-KR" altLang="en-US" sz="3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73" y="1541037"/>
            <a:ext cx="4693231" cy="39517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1491203" y="5904007"/>
            <a:ext cx="34705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Class: </a:t>
            </a:r>
            <a:r>
              <a:rPr lang="ko-KR" altLang="en-US" sz="1500" dirty="0" smtClean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파산기업 </a:t>
            </a:r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en-US" altLang="ko-KR" sz="1500" dirty="0" smtClean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500" dirty="0" smtClean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정상기업 </a:t>
            </a:r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</a:t>
            </a:r>
            <a:r>
              <a:rPr lang="en-US" altLang="ko-KR" sz="1500" dirty="0" smtClean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ko-KR" altLang="en-US" sz="1500" dirty="0">
              <a:solidFill>
                <a:srgbClr val="46474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6845523" y="5607367"/>
            <a:ext cx="2766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총 </a:t>
            </a:r>
            <a:r>
              <a:rPr lang="en-US" altLang="ko-KR" sz="20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6132</a:t>
            </a:r>
            <a:r>
              <a:rPr lang="ko-KR" altLang="en-US" sz="20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</a:t>
            </a:r>
            <a:endParaRPr lang="en-US" altLang="ko-KR" sz="2000" dirty="0" smtClean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20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이걸 쓸 수 있을까</a:t>
            </a:r>
            <a:r>
              <a:rPr lang="en-US" altLang="ko-KR" sz="20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?</a:t>
            </a:r>
            <a:endParaRPr lang="ko-KR" altLang="en-US" sz="200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6604998" y="4152936"/>
            <a:ext cx="3247278" cy="1113830"/>
            <a:chOff x="6747447" y="3789749"/>
            <a:chExt cx="3247278" cy="1113830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7447" y="3789749"/>
              <a:ext cx="3226265" cy="1113830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>
            <a:xfrm>
              <a:off x="7391400" y="4237567"/>
              <a:ext cx="656167" cy="431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338558" y="4237567"/>
              <a:ext cx="656167" cy="20743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155997" y="4033535"/>
            <a:ext cx="1097240" cy="2518836"/>
            <a:chOff x="10251480" y="3789749"/>
            <a:chExt cx="1120812" cy="2681327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51480" y="3789749"/>
              <a:ext cx="1120812" cy="2681327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>
            <a:xfrm>
              <a:off x="10251480" y="6257924"/>
              <a:ext cx="1083270" cy="213151"/>
            </a:xfrm>
            <a:prstGeom prst="rect">
              <a:avLst/>
            </a:prstGeom>
            <a:solidFill>
              <a:srgbClr val="FFFF0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360160" y="1219200"/>
            <a:ext cx="5191760" cy="2465615"/>
          </a:xfrm>
          <a:prstGeom prst="rect">
            <a:avLst/>
          </a:prstGeom>
          <a:solidFill>
            <a:srgbClr val="B5A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X1 net profit / total assets</a:t>
            </a:r>
          </a:p>
          <a:p>
            <a:pPr algn="just"/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X2 total liabilities / total assets</a:t>
            </a:r>
          </a:p>
          <a:p>
            <a:pPr algn="just"/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X3 working capital / total assets</a:t>
            </a:r>
          </a:p>
          <a:p>
            <a:pPr algn="just"/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X4 current assets / short-term liabilities</a:t>
            </a:r>
          </a:p>
          <a:p>
            <a:pPr algn="just"/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just"/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just"/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just"/>
            <a:endParaRPr lang="en-US" altLang="ko-KR" sz="1500" dirty="0">
              <a:solidFill>
                <a:srgbClr val="46474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X63 sales / short-term liabilities</a:t>
            </a:r>
          </a:p>
          <a:p>
            <a:pPr algn="just"/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X64 sales / fixed assets</a:t>
            </a:r>
            <a:endParaRPr lang="ko-KR" altLang="en-US" sz="1500" dirty="0">
              <a:solidFill>
                <a:srgbClr val="46474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62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E561D4F-0B8C-4181-85EB-1CC59AAC7135}"/>
              </a:ext>
            </a:extLst>
          </p:cNvPr>
          <p:cNvSpPr txBox="1"/>
          <p:nvPr/>
        </p:nvSpPr>
        <p:spPr>
          <a:xfrm>
            <a:off x="9676405" y="2243227"/>
            <a:ext cx="15134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115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A1628A2-6696-4884-BA79-BDFFC7BCA474}"/>
              </a:ext>
            </a:extLst>
          </p:cNvPr>
          <p:cNvSpPr/>
          <p:nvPr/>
        </p:nvSpPr>
        <p:spPr>
          <a:xfrm>
            <a:off x="0" y="0"/>
            <a:ext cx="352425" cy="6858000"/>
          </a:xfrm>
          <a:prstGeom prst="rect">
            <a:avLst/>
          </a:prstGeom>
          <a:solidFill>
            <a:srgbClr val="C3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813D87-3582-45E6-B767-45E730E926BD}"/>
              </a:ext>
            </a:extLst>
          </p:cNvPr>
          <p:cNvSpPr txBox="1"/>
          <p:nvPr/>
        </p:nvSpPr>
        <p:spPr>
          <a:xfrm>
            <a:off x="6934200" y="4102849"/>
            <a:ext cx="4255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 smtClean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Preprocessing</a:t>
            </a:r>
          </a:p>
          <a:p>
            <a:pPr algn="r"/>
            <a:r>
              <a:rPr lang="ko-KR" altLang="en-US" sz="36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설명변수 선택</a:t>
            </a:r>
            <a:endParaRPr lang="ko-KR" altLang="en-US" sz="36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694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E6F014F-21DA-46DA-A199-3CE546A2CDFF}"/>
              </a:ext>
            </a:extLst>
          </p:cNvPr>
          <p:cNvSpPr txBox="1"/>
          <p:nvPr/>
        </p:nvSpPr>
        <p:spPr>
          <a:xfrm>
            <a:off x="129309" y="268545"/>
            <a:ext cx="22962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설명변수 선택</a:t>
            </a:r>
            <a:endParaRPr lang="ko-KR" altLang="en-US" sz="3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3380784" y="545544"/>
            <a:ext cx="4988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Correlation</a:t>
            </a:r>
            <a:r>
              <a:rPr lang="ko-KR" altLang="en-US" sz="20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높은 변수 제거 </a:t>
            </a:r>
            <a:r>
              <a:rPr lang="en-US" altLang="ko-KR" sz="20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20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기준</a:t>
            </a:r>
            <a:r>
              <a:rPr lang="en-US" altLang="ko-KR" sz="20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0.7</a:t>
            </a:r>
            <a:endParaRPr lang="ko-KR" altLang="en-US" sz="200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33049"/>
              </p:ext>
            </p:extLst>
          </p:nvPr>
        </p:nvGraphicFramePr>
        <p:xfrm>
          <a:off x="1413659" y="2609208"/>
          <a:ext cx="3197650" cy="3403601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598825"/>
                <a:gridCol w="1598825"/>
              </a:tblGrid>
              <a:tr h="695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/>
                        <a:t>Atrr</a:t>
                      </a:r>
                      <a:r>
                        <a:rPr lang="en-US" altLang="ko-KR" b="0" dirty="0" smtClean="0"/>
                        <a:t> 1</a:t>
                      </a:r>
                      <a:endParaRPr lang="ko-KR" alt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1 ,7, 11, 14, 22, 35</a:t>
                      </a:r>
                      <a:endParaRPr lang="ko-KR" alt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</a:tr>
              <a:tr h="695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Atrr</a:t>
                      </a:r>
                      <a:r>
                        <a:rPr lang="en-US" altLang="ko-KR" dirty="0" smtClean="0"/>
                        <a:t> 2</a:t>
                      </a:r>
                      <a:endParaRPr lang="ko-KR" altLang="en-US" dirty="0"/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2,</a:t>
                      </a:r>
                      <a:r>
                        <a:rPr lang="en-US" altLang="ko-KR" baseline="0" dirty="0" smtClean="0"/>
                        <a:t> 10, 25, 38, 51</a:t>
                      </a:r>
                      <a:endParaRPr lang="ko-KR" altLang="en-US" dirty="0"/>
                    </a:p>
                  </a:txBody>
                  <a:tcPr>
                    <a:lnT w="25400" cmpd="sng">
                      <a:noFill/>
                    </a:lnT>
                  </a:tcPr>
                </a:tc>
              </a:tr>
              <a:tr h="402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Atrr</a:t>
                      </a:r>
                      <a:r>
                        <a:rPr lang="en-US" altLang="ko-KR" baseline="0" dirty="0" smtClean="0"/>
                        <a:t>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402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Atrr</a:t>
                      </a:r>
                      <a:r>
                        <a:rPr lang="en-US" altLang="ko-KR" dirty="0" smtClean="0"/>
                        <a:t>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4, 40,</a:t>
                      </a:r>
                      <a:r>
                        <a:rPr lang="en-US" altLang="ko-KR" baseline="0" dirty="0" smtClean="0"/>
                        <a:t> 46</a:t>
                      </a:r>
                      <a:endParaRPr lang="ko-KR" altLang="en-US" dirty="0"/>
                    </a:p>
                  </a:txBody>
                  <a:tcPr/>
                </a:tc>
              </a:tr>
              <a:tr h="402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402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Atrr</a:t>
                      </a:r>
                      <a:r>
                        <a:rPr lang="en-US" altLang="ko-KR" dirty="0" smtClean="0"/>
                        <a:t> 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33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en-US" altLang="ko-KR" dirty="0" smtClean="0"/>
                        <a:t> 63</a:t>
                      </a:r>
                      <a:endParaRPr lang="ko-KR" altLang="en-US" dirty="0"/>
                    </a:p>
                  </a:txBody>
                  <a:tcPr/>
                </a:tc>
              </a:tr>
              <a:tr h="402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Atrr</a:t>
                      </a:r>
                      <a:r>
                        <a:rPr lang="en-US" altLang="ko-KR" dirty="0" smtClean="0"/>
                        <a:t> 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28,</a:t>
                      </a:r>
                      <a:r>
                        <a:rPr lang="en-US" altLang="ko-KR" baseline="0" dirty="0" smtClean="0"/>
                        <a:t> 53, 54, 64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518309" y="1608934"/>
            <a:ext cx="498834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Attr</a:t>
            </a: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별 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Correlation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높은  다른 </a:t>
            </a:r>
            <a:r>
              <a:rPr lang="en-US" altLang="ko-KR" sz="1700" spc="-150" dirty="0" err="1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Atrr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추출</a:t>
            </a:r>
            <a:endParaRPr lang="en-US" altLang="ko-KR" sz="1700" spc="-150" dirty="0" smtClean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기준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0.7</a:t>
            </a:r>
            <a:endParaRPr lang="ko-KR" altLang="en-US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871409" y="2609208"/>
            <a:ext cx="0" cy="3403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17588"/>
              </p:ext>
            </p:extLst>
          </p:nvPr>
        </p:nvGraphicFramePr>
        <p:xfrm>
          <a:off x="8086463" y="2635138"/>
          <a:ext cx="1959237" cy="33668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959237"/>
              </a:tblGrid>
              <a:tr h="444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8, 17, 50</a:t>
                      </a:r>
                      <a:endParaRPr lang="ko-KR" alt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T w="25400" cmpd="sng">
                      <a:noFill/>
                    </a:lnT>
                  </a:tcPr>
                </a:tc>
              </a:tr>
              <a:tr h="453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2, 10,</a:t>
                      </a:r>
                      <a:r>
                        <a:rPr lang="en-US" altLang="ko-KR" baseline="0" dirty="0" smtClean="0"/>
                        <a:t> 25, 38, 51</a:t>
                      </a:r>
                      <a:endParaRPr lang="ko-KR" altLang="en-US" dirty="0"/>
                    </a:p>
                  </a:txBody>
                  <a:tcPr/>
                </a:tc>
              </a:tr>
              <a:tr h="453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1, 7, 11, 14, 22, 35, 48</a:t>
                      </a:r>
                      <a:endParaRPr lang="ko-KR" altLang="en-US" dirty="0"/>
                    </a:p>
                  </a:txBody>
                  <a:tcPr/>
                </a:tc>
              </a:tr>
              <a:tr h="453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453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32, 47, 52</a:t>
                      </a:r>
                      <a:endParaRPr lang="ko-KR" altLang="en-US" dirty="0"/>
                    </a:p>
                  </a:txBody>
                  <a:tcPr/>
                </a:tc>
              </a:tr>
              <a:tr h="453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33, 63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8089901" y="1608934"/>
            <a:ext cx="186754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추출 결과 토대로</a:t>
            </a:r>
            <a:endParaRPr lang="en-US" altLang="ko-KR" sz="1700" spc="-150" dirty="0" smtClean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Attr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분류</a:t>
            </a:r>
            <a:endParaRPr lang="ko-KR" altLang="en-US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0" name="오른쪽 화살표 39"/>
          <p:cNvSpPr/>
          <p:nvPr/>
        </p:nvSpPr>
        <p:spPr>
          <a:xfrm>
            <a:off x="5753443" y="3917308"/>
            <a:ext cx="1186242" cy="787400"/>
          </a:xfrm>
          <a:prstGeom prst="rightArrow">
            <a:avLst/>
          </a:prstGeom>
          <a:solidFill>
            <a:srgbClr val="464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1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E6F014F-21DA-46DA-A199-3CE546A2CDFF}"/>
              </a:ext>
            </a:extLst>
          </p:cNvPr>
          <p:cNvSpPr txBox="1"/>
          <p:nvPr/>
        </p:nvSpPr>
        <p:spPr>
          <a:xfrm>
            <a:off x="129310" y="268545"/>
            <a:ext cx="23058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설명변수 선택</a:t>
            </a:r>
            <a:endParaRPr lang="ko-KR" altLang="en-US" sz="3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3380784" y="545544"/>
            <a:ext cx="4988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Correlation</a:t>
            </a:r>
            <a:r>
              <a:rPr lang="ko-KR" altLang="en-US" sz="20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높은 변수 제거 </a:t>
            </a:r>
            <a:r>
              <a:rPr lang="en-US" altLang="ko-KR" sz="20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20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기준</a:t>
            </a:r>
            <a:r>
              <a:rPr lang="en-US" altLang="ko-KR" sz="20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0.7</a:t>
            </a:r>
            <a:endParaRPr lang="ko-KR" altLang="en-US" sz="200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319205" y="6050638"/>
            <a:ext cx="4231973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1, 7, 11, 14, 22, 35, 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48 -&gt; 47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</a:t>
            </a:r>
            <a:endParaRPr lang="ko-KR" altLang="en-US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7703468" y="1543456"/>
            <a:ext cx="4988349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Correlation </a:t>
            </a:r>
            <a:r>
              <a:rPr lang="ko-KR" altLang="en-US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바탕으로</a:t>
            </a:r>
            <a:endParaRPr lang="en-US" altLang="ko-KR" spc="-150" dirty="0" smtClean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그룹에서 대표 항목 선정</a:t>
            </a:r>
            <a:endParaRPr lang="ko-KR" altLang="en-US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676" y="2527903"/>
            <a:ext cx="3339529" cy="34269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4426078" y="6050638"/>
            <a:ext cx="498834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4, 40, 46, 50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46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</a:t>
            </a:r>
            <a:endParaRPr lang="ko-KR" altLang="en-US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267139" y="2875646"/>
            <a:ext cx="1861005" cy="254002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464748"/>
                </a:solidFill>
              </a:rPr>
              <a:t>X1, X5, X6, X9, X10, X15, X17, X18, X19, X20, X21, X26, X27, X29, X41, X42, X45, X46, X47, X54, X55, X57, X59, X60, X61, X63, X64</a:t>
            </a:r>
            <a:endParaRPr lang="ko-KR" altLang="en-US" dirty="0">
              <a:solidFill>
                <a:srgbClr val="464748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2717501" y="1122103"/>
            <a:ext cx="4988349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Example</a:t>
            </a:r>
            <a:endParaRPr lang="ko-KR" altLang="en-US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53" y="1943989"/>
            <a:ext cx="4144307" cy="40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7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E561D4F-0B8C-4181-85EB-1CC59AAC7135}"/>
              </a:ext>
            </a:extLst>
          </p:cNvPr>
          <p:cNvSpPr txBox="1"/>
          <p:nvPr/>
        </p:nvSpPr>
        <p:spPr>
          <a:xfrm>
            <a:off x="9676405" y="2243227"/>
            <a:ext cx="15134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115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A1628A2-6696-4884-BA79-BDFFC7BCA474}"/>
              </a:ext>
            </a:extLst>
          </p:cNvPr>
          <p:cNvSpPr/>
          <p:nvPr/>
        </p:nvSpPr>
        <p:spPr>
          <a:xfrm>
            <a:off x="0" y="0"/>
            <a:ext cx="352425" cy="6858000"/>
          </a:xfrm>
          <a:prstGeom prst="rect">
            <a:avLst/>
          </a:prstGeom>
          <a:solidFill>
            <a:srgbClr val="C3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18AE2C8-02D1-4C09-9244-A055C6DFF8E7}"/>
              </a:ext>
            </a:extLst>
          </p:cNvPr>
          <p:cNvSpPr txBox="1"/>
          <p:nvPr/>
        </p:nvSpPr>
        <p:spPr>
          <a:xfrm>
            <a:off x="6934200" y="4102849"/>
            <a:ext cx="4255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 smtClean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Preprocessing</a:t>
            </a:r>
            <a:endParaRPr lang="en-US" altLang="ko-KR" sz="36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r"/>
            <a:r>
              <a:rPr lang="en-US" altLang="ko-KR" sz="3600" dirty="0" smtClean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NA Imputation</a:t>
            </a:r>
          </a:p>
        </p:txBody>
      </p:sp>
    </p:spTree>
    <p:extLst>
      <p:ext uri="{BB962C8B-B14F-4D97-AF65-F5344CB8AC3E}">
        <p14:creationId xmlns:p14="http://schemas.microsoft.com/office/powerpoint/2010/main" val="59455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890</Words>
  <Application>Microsoft Office PowerPoint</Application>
  <PresentationFormat>와이드스크린</PresentationFormat>
  <Paragraphs>172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KoPubWorld돋움체 Bold</vt:lpstr>
      <vt:lpstr>KoPubWorld돋움체 Medium</vt:lpstr>
      <vt:lpstr>KoPub돋움체 Bold</vt:lpstr>
      <vt:lpstr>KoPub돋움체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Shin Yejin</cp:lastModifiedBy>
  <cp:revision>31</cp:revision>
  <dcterms:created xsi:type="dcterms:W3CDTF">2019-03-22T05:00:27Z</dcterms:created>
  <dcterms:modified xsi:type="dcterms:W3CDTF">2020-05-25T05:17:01Z</dcterms:modified>
</cp:coreProperties>
</file>