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328" r:id="rId5"/>
    <p:sldId id="329" r:id="rId6"/>
    <p:sldId id="330" r:id="rId7"/>
    <p:sldId id="332" r:id="rId8"/>
    <p:sldId id="333" r:id="rId9"/>
    <p:sldId id="334" r:id="rId10"/>
    <p:sldId id="348" r:id="rId11"/>
    <p:sldId id="335" r:id="rId12"/>
    <p:sldId id="336" r:id="rId13"/>
    <p:sldId id="337" r:id="rId14"/>
    <p:sldId id="338" r:id="rId15"/>
    <p:sldId id="339" r:id="rId16"/>
    <p:sldId id="340" r:id="rId17"/>
    <p:sldId id="362" r:id="rId18"/>
    <p:sldId id="347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61" r:id="rId30"/>
    <p:sldId id="359" r:id="rId31"/>
    <p:sldId id="360" r:id="rId32"/>
  </p:sldIdLst>
  <p:sldSz cx="9144000" cy="6858000" type="screen4x3"/>
  <p:notesSz cx="6858000" cy="9144000"/>
  <p:embeddedFontLst>
    <p:embeddedFont>
      <p:font typeface="맑은 고딕" pitchFamily="50" charset="-127"/>
      <p:regular r:id="rId35"/>
      <p:bold r:id="rId36"/>
    </p:embeddedFont>
    <p:embeddedFont>
      <p:font typeface="210 하얀바람 L" pitchFamily="18" charset="-127"/>
      <p:regular r:id="rId37"/>
    </p:embeddedFont>
    <p:embeddedFont>
      <p:font typeface="나눔바른고딕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A44"/>
    <a:srgbClr val="F37423"/>
    <a:srgbClr val="BFBFBF"/>
    <a:srgbClr val="4D7FB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723" autoAdjust="0"/>
  </p:normalViewPr>
  <p:slideViewPr>
    <p:cSldViewPr>
      <p:cViewPr>
        <p:scale>
          <a:sx n="75" d="100"/>
          <a:sy n="75" d="100"/>
        </p:scale>
        <p:origin x="-1008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47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E2ED0-CDEA-4C92-969C-2719FDC48892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1441E-0A41-47E8-978E-38EDC82DB2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78945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F7B61-5749-4D68-B8B2-59C6596B5C5C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33C10-C922-41C0-9A29-ADA2BC1599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886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흡광도를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측정하기 위한 장치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물체에 의하여 흡수되는 빛의 양은 그 농도에 따라 다르다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그러므로 이와 같은 빛의 흡수현상을 이용하면 시료용액 중의 빛을 흡수하는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화학물질의 양을 </a:t>
            </a:r>
            <a:r>
              <a:rPr lang="ko-KR" alt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정량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33C10-C922-41C0-9A29-ADA2BC1599E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693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※ LB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배지 제작에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Tryptone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Yeast extract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이용되는 이유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외부와의 농도 조절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Tryptone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Yeast extract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미생물들이 살기 위해 필요한 최소한의 영양조건을 충족시켜 준다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참고로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Yeast extract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아미노산이나 비타민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군 등이 풍부하여 많은 배지에의 첨가물로서 사용하고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33C10-C922-41C0-9A29-ADA2BC1599E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97054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33C10-C922-41C0-9A29-ADA2BC1599E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825E-D57D-4549-88FB-3F7682FE9341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2C96-9204-46B1-A18E-4E0012AD0D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825E-D57D-4549-88FB-3F7682FE9341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2C96-9204-46B1-A18E-4E0012AD0D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825E-D57D-4549-88FB-3F7682FE9341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2C96-9204-46B1-A18E-4E0012AD0D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6A9E-86FA-423E-AACE-80FE2D23477F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F746-505D-4A6E-BD46-7AEBFEE32D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6A9E-86FA-423E-AACE-80FE2D23477F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F746-505D-4A6E-BD46-7AEBFEE32D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6A9E-86FA-423E-AACE-80FE2D23477F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F746-505D-4A6E-BD46-7AEBFEE32D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6A9E-86FA-423E-AACE-80FE2D23477F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F746-505D-4A6E-BD46-7AEBFEE32D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6A9E-86FA-423E-AACE-80FE2D23477F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F746-505D-4A6E-BD46-7AEBFEE32D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6A9E-86FA-423E-AACE-80FE2D23477F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F746-505D-4A6E-BD46-7AEBFEE32D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6A9E-86FA-423E-AACE-80FE2D23477F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F746-505D-4A6E-BD46-7AEBFEE32D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6A9E-86FA-423E-AACE-80FE2D23477F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F746-505D-4A6E-BD46-7AEBFEE32D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825E-D57D-4549-88FB-3F7682FE9341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2C96-9204-46B1-A18E-4E0012AD0D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6A9E-86FA-423E-AACE-80FE2D23477F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F746-505D-4A6E-BD46-7AEBFEE32D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6A9E-86FA-423E-AACE-80FE2D23477F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F746-505D-4A6E-BD46-7AEBFEE32D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6A9E-86FA-423E-AACE-80FE2D23477F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F746-505D-4A6E-BD46-7AEBFEE32D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825E-D57D-4549-88FB-3F7682FE9341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2C96-9204-46B1-A18E-4E0012AD0D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825E-D57D-4549-88FB-3F7682FE9341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2C96-9204-46B1-A18E-4E0012AD0D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825E-D57D-4549-88FB-3F7682FE9341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2C96-9204-46B1-A18E-4E0012AD0D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825E-D57D-4549-88FB-3F7682FE9341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2C96-9204-46B1-A18E-4E0012AD0D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825E-D57D-4549-88FB-3F7682FE9341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2C96-9204-46B1-A18E-4E0012AD0D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825E-D57D-4549-88FB-3F7682FE9341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2C96-9204-46B1-A18E-4E0012AD0D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825E-D57D-4549-88FB-3F7682FE9341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2C96-9204-46B1-A18E-4E0012AD0D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2825E-D57D-4549-88FB-3F7682FE9341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82C96-9204-46B1-A18E-4E0012AD0D0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0" y="-24"/>
            <a:ext cx="9144032" cy="6858024"/>
            <a:chOff x="0" y="-24"/>
            <a:chExt cx="9144032" cy="6858024"/>
          </a:xfrm>
        </p:grpSpPr>
        <p:grpSp>
          <p:nvGrpSpPr>
            <p:cNvPr id="8" name="그룹 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0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9001156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6200000">
                <a:off x="4500578" y="2214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 rot="16200000">
                <a:off x="4500578" y="-4500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이등변 삼각형 8"/>
            <p:cNvSpPr/>
            <p:nvPr/>
          </p:nvSpPr>
          <p:spPr>
            <a:xfrm rot="16200000">
              <a:off x="6965171" y="-535784"/>
              <a:ext cx="1643050" cy="2714615"/>
            </a:xfrm>
            <a:prstGeom prst="triangle">
              <a:avLst>
                <a:gd name="adj" fmla="val 100000"/>
              </a:avLst>
            </a:prstGeom>
            <a:solidFill>
              <a:srgbClr val="F374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471779" y="-24"/>
              <a:ext cx="1672253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000" dirty="0" err="1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itchFamily="18" charset="-127"/>
                  <a:ea typeface="a파도소리" pitchFamily="18" charset="-127"/>
                </a:rPr>
                <a:t>열정있는</a:t>
              </a:r>
              <a:r>
                <a:rPr lang="ko-KR" altLang="en-US" sz="20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itchFamily="18" charset="-127"/>
                  <a:ea typeface="a파도소리" pitchFamily="18" charset="-127"/>
                </a:rPr>
                <a:t> </a:t>
              </a:r>
              <a:endPara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itchFamily="18" charset="-127"/>
                <a:ea typeface="a파도소리" pitchFamily="18" charset="-127"/>
              </a:endParaRPr>
            </a:p>
            <a:p>
              <a:pPr algn="r"/>
              <a:r>
                <a:rPr lang="ko-KR" altLang="en-US" sz="20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itchFamily="18" charset="-127"/>
                  <a:ea typeface="a파도소리" pitchFamily="18" charset="-127"/>
                </a:rPr>
                <a:t>청춘 대학생 </a:t>
              </a:r>
              <a:endPara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itchFamily="18" charset="-127"/>
                <a:ea typeface="a파도소리" pitchFamily="18" charset="-127"/>
              </a:endParaRPr>
            </a:p>
            <a:p>
              <a:pPr algn="r"/>
              <a:r>
                <a:rPr lang="ko-KR" altLang="en-US" sz="20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itchFamily="18" charset="-127"/>
                  <a:ea typeface="a파도소리" pitchFamily="18" charset="-127"/>
                </a:rPr>
                <a:t>모여라</a:t>
              </a:r>
              <a:r>
                <a:rPr lang="en-US" altLang="ko-KR" sz="20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itchFamily="18" charset="-127"/>
                  <a:ea typeface="a파도소리" pitchFamily="18" charset="-127"/>
                </a:rPr>
                <a:t>!</a:t>
              </a:r>
              <a:endPara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itchFamily="18" charset="-127"/>
                <a:ea typeface="a파도소리" pitchFamily="18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26A9E-86FA-423E-AACE-80FE2D23477F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EF746-505D-4A6E-BD46-7AEBFEE32D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gif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500430" y="6286520"/>
            <a:ext cx="2357454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 rot="10800000">
            <a:off x="6429388" y="0"/>
            <a:ext cx="2643206" cy="1785926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14"/>
          <p:cNvGrpSpPr/>
          <p:nvPr/>
        </p:nvGrpSpPr>
        <p:grpSpPr>
          <a:xfrm>
            <a:off x="-32" y="-24"/>
            <a:ext cx="9144000" cy="6858000"/>
            <a:chOff x="0" y="0"/>
            <a:chExt cx="9144000" cy="6858000"/>
          </a:xfrm>
          <a:solidFill>
            <a:srgbClr val="F37423"/>
          </a:solidFill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142844" cy="6858000"/>
            </a:xfrm>
            <a:prstGeom prst="rect">
              <a:avLst/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001156" y="0"/>
              <a:ext cx="142844" cy="6858000"/>
            </a:xfrm>
            <a:prstGeom prst="rect">
              <a:avLst/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6200000">
              <a:off x="4500578" y="2214578"/>
              <a:ext cx="142844" cy="9144000"/>
            </a:xfrm>
            <a:prstGeom prst="rect">
              <a:avLst/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6200000">
              <a:off x="4500578" y="-4500578"/>
              <a:ext cx="142844" cy="9144000"/>
            </a:xfrm>
            <a:prstGeom prst="rect">
              <a:avLst/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갈매기형 수장 28"/>
          <p:cNvSpPr/>
          <p:nvPr/>
        </p:nvSpPr>
        <p:spPr>
          <a:xfrm>
            <a:off x="6536545" y="2928934"/>
            <a:ext cx="321471" cy="428628"/>
          </a:xfrm>
          <a:prstGeom prst="chevron">
            <a:avLst/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이등변 삼각형 15"/>
          <p:cNvSpPr/>
          <p:nvPr/>
        </p:nvSpPr>
        <p:spPr>
          <a:xfrm rot="16200000">
            <a:off x="1071548" y="-1214459"/>
            <a:ext cx="6858002" cy="9286913"/>
          </a:xfrm>
          <a:prstGeom prst="triangle">
            <a:avLst>
              <a:gd name="adj" fmla="val 100000"/>
            </a:avLst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837901" y="922509"/>
            <a:ext cx="5040226" cy="2662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45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Escherichia coli </a:t>
            </a:r>
            <a:r>
              <a:rPr lang="ko-KR" altLang="en-US" sz="4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</a:t>
            </a:r>
            <a:endParaRPr lang="en-US" altLang="ko-KR" sz="4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ko-KR" altLang="en-US" sz="4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 속도 측정</a:t>
            </a:r>
            <a:endParaRPr lang="en-US" altLang="ko-KR" sz="4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endParaRPr lang="en-US" altLang="ko-KR" sz="45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altLang="ko-KR" sz="1600" b="1" dirty="0" smtClean="0">
                <a:solidFill>
                  <a:schemeClr val="bg1">
                    <a:lumMod val="85000"/>
                  </a:schemeClr>
                </a:solidFill>
              </a:rPr>
              <a:t>Test 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of microbial growth rate : </a:t>
            </a:r>
            <a:endParaRPr lang="en-US" altLang="ko-KR" sz="1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altLang="ko-KR" sz="1600" b="1" dirty="0" smtClean="0">
                <a:solidFill>
                  <a:schemeClr val="bg1">
                    <a:lumMod val="85000"/>
                  </a:schemeClr>
                </a:solidFill>
              </a:rPr>
              <a:t>Growth 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rate measurement of </a:t>
            </a:r>
            <a:r>
              <a:rPr lang="en-US" altLang="ko-KR" sz="1600" b="1" dirty="0" err="1" smtClean="0">
                <a:solidFill>
                  <a:schemeClr val="bg1">
                    <a:lumMod val="85000"/>
                  </a:schemeClr>
                </a:solidFill>
              </a:rPr>
              <a:t>E.coli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5692" y="3857464"/>
            <a:ext cx="1116075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6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자료조사 </a:t>
            </a:r>
            <a:r>
              <a:rPr lang="en-US" altLang="ko-KR" sz="16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:</a:t>
            </a:r>
          </a:p>
          <a:p>
            <a:pPr algn="r"/>
            <a:endParaRPr lang="en-US" altLang="ko-KR" sz="1600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endParaRPr lang="en-US" altLang="ko-KR" sz="1600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en-US" altLang="ko-KR" sz="16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</a:t>
            </a:r>
          </a:p>
          <a:p>
            <a:pPr algn="r"/>
            <a:r>
              <a:rPr lang="en-US" altLang="ko-KR" sz="16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PPT </a:t>
            </a:r>
            <a:r>
              <a:rPr lang="ko-KR" altLang="en-US" sz="16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제작</a:t>
            </a:r>
            <a:r>
              <a:rPr lang="en-US" altLang="ko-KR" sz="16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</a:t>
            </a:r>
            <a:r>
              <a:rPr lang="en-US" altLang="ko-KR" sz="16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:</a:t>
            </a:r>
          </a:p>
          <a:p>
            <a:pPr algn="r"/>
            <a:endParaRPr lang="en-US" altLang="ko-KR" sz="1600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endParaRPr lang="en-US" altLang="ko-KR" sz="1600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en-US" altLang="ko-KR" sz="16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</a:t>
            </a:r>
          </a:p>
          <a:p>
            <a:pPr algn="r"/>
            <a:r>
              <a:rPr lang="ko-KR" altLang="en-US" sz="16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발표 </a:t>
            </a:r>
            <a:r>
              <a:rPr lang="en-US" altLang="ko-KR" sz="16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:</a:t>
            </a:r>
          </a:p>
          <a:p>
            <a:pPr algn="r"/>
            <a:r>
              <a:rPr lang="en-US" altLang="ko-KR" sz="16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621768" y="3857464"/>
            <a:ext cx="18618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201522614 </a:t>
            </a:r>
            <a:r>
              <a:rPr lang="ko-KR" altLang="en-US" sz="16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김윤지</a:t>
            </a:r>
            <a:endParaRPr lang="en-US" altLang="ko-KR" sz="16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en-US" altLang="ko-KR" sz="16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201322516 </a:t>
            </a:r>
            <a:r>
              <a:rPr lang="ko-KR" altLang="en-US" sz="16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김준서</a:t>
            </a:r>
            <a:endParaRPr lang="en-US" altLang="ko-KR" sz="1600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en-US" altLang="ko-KR" sz="16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201222520 </a:t>
            </a:r>
            <a:r>
              <a:rPr lang="ko-KR" altLang="en-US" sz="16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김태형</a:t>
            </a:r>
            <a:endParaRPr lang="en-US" altLang="ko-KR" sz="1600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endParaRPr lang="en-US" altLang="ko-KR" sz="1600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en-US" altLang="ko-KR" sz="16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201522516 </a:t>
            </a:r>
            <a:r>
              <a:rPr lang="ko-KR" altLang="en-US" sz="16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김성겸</a:t>
            </a:r>
            <a:endParaRPr lang="en-US" altLang="ko-KR" sz="16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en-US" altLang="ko-KR" sz="16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201545415 </a:t>
            </a:r>
            <a:r>
              <a:rPr lang="ko-KR" altLang="en-US" sz="16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윤보영</a:t>
            </a:r>
            <a:endParaRPr lang="en-US" altLang="ko-KR" sz="16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en-US" altLang="ko-KR" sz="16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201522592 </a:t>
            </a:r>
            <a:r>
              <a:rPr lang="ko-KR" altLang="en-US" sz="16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최유경</a:t>
            </a:r>
            <a:endParaRPr lang="en-US" altLang="ko-KR" sz="1600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endParaRPr lang="en-US" altLang="ko-KR" sz="1600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en-US" altLang="ko-KR" sz="16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201522524 </a:t>
            </a:r>
            <a:r>
              <a:rPr lang="ko-KR" altLang="en-US" sz="16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김주완</a:t>
            </a:r>
            <a:r>
              <a:rPr lang="en-US" altLang="ko-KR" sz="16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2868" y="3377197"/>
            <a:ext cx="242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002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분반 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1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조</a:t>
            </a:r>
            <a:endParaRPr lang="ko-KR" alt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0"/>
          <p:cNvGrpSpPr/>
          <p:nvPr/>
        </p:nvGrpSpPr>
        <p:grpSpPr>
          <a:xfrm>
            <a:off x="0" y="-1"/>
            <a:ext cx="9144003" cy="6858001"/>
            <a:chOff x="0" y="-1"/>
            <a:chExt cx="9144003" cy="6858001"/>
          </a:xfrm>
        </p:grpSpPr>
        <p:grpSp>
          <p:nvGrpSpPr>
            <p:cNvPr id="3" name="그룹 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001156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16200000">
                <a:off x="4500578" y="2214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6200000">
                <a:off x="4500578" y="-4500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이등변 삼각형 3"/>
            <p:cNvSpPr/>
            <p:nvPr/>
          </p:nvSpPr>
          <p:spPr>
            <a:xfrm rot="16200000">
              <a:off x="6965171" y="-535784"/>
              <a:ext cx="1643050" cy="2714615"/>
            </a:xfrm>
            <a:prstGeom prst="triangle">
              <a:avLst>
                <a:gd name="adj" fmla="val 100000"/>
              </a:avLst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7680424" y="142845"/>
            <a:ext cx="1491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E. Coli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성장속도 측정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3347" y="435273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실험 이론</a:t>
            </a:r>
            <a:endParaRPr lang="ko-KR" altLang="en-US" sz="28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462802" y="459983"/>
            <a:ext cx="397848" cy="473800"/>
          </a:xfrm>
          <a:prstGeom prst="chevron">
            <a:avLst/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_x190144760" descr="EMB00001dfc3f4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8511" y="1916832"/>
            <a:ext cx="7619893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935596" y="1200112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(3) </a:t>
            </a:r>
            <a:r>
              <a:rPr lang="ko-KR" altLang="en-US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미생물 생장곡선</a:t>
            </a:r>
            <a:endParaRPr lang="ko-KR" altLang="en-US" sz="32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65482" y="2492896"/>
            <a:ext cx="1786437" cy="144016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231440" y="5070935"/>
            <a:ext cx="158417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666457" y="5070935"/>
            <a:ext cx="158417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644008" y="2708920"/>
            <a:ext cx="1728192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Kozuka Gothic Pr6N B" pitchFamily="34" charset="-128"/>
                <a:ea typeface="Kozuka Gothic Pr6N B" pitchFamily="34" charset="-128"/>
              </a:rPr>
              <a:t>Stationary </a:t>
            </a:r>
          </a:p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Kozuka Gothic Pr6N B" pitchFamily="34" charset="-128"/>
                <a:ea typeface="Kozuka Gothic Pr6N B" pitchFamily="34" charset="-128"/>
              </a:rPr>
              <a:t>phase</a:t>
            </a:r>
            <a:endParaRPr lang="ko-KR" altLang="en-US" sz="1900" b="1" dirty="0">
              <a:solidFill>
                <a:schemeClr val="tx2"/>
              </a:solidFill>
              <a:latin typeface="Kozuka Gothic Pr6N B" pitchFamily="34" charset="-128"/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3923927" y="2996951"/>
            <a:ext cx="4536505" cy="3573597"/>
          </a:xfrm>
          <a:prstGeom prst="wedgeRoundRectCallout">
            <a:avLst>
              <a:gd name="adj1" fmla="val -45681"/>
              <a:gd name="adj2" fmla="val -57188"/>
              <a:gd name="adj3" fmla="val 16667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대</a:t>
            </a:r>
            <a:r>
              <a:rPr lang="ko-KR" altLang="en-US" sz="2400" dirty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수</a:t>
            </a:r>
            <a:r>
              <a:rPr lang="ko-KR" altLang="en-US" sz="24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기 </a:t>
            </a:r>
            <a:r>
              <a:rPr lang="en-US" altLang="ko-KR" sz="24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(Exponential </a:t>
            </a:r>
            <a:r>
              <a:rPr lang="en-US" altLang="ko-KR" sz="2400" dirty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phase)</a:t>
            </a:r>
          </a:p>
          <a:p>
            <a:pPr algn="just"/>
            <a:endParaRPr lang="en-US" altLang="ko-KR" sz="1200" dirty="0">
              <a:solidFill>
                <a:schemeClr val="tx1"/>
              </a:solidFill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최고 속도로 성장</a:t>
            </a:r>
            <a:r>
              <a:rPr lang="en-US" altLang="ko-KR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분열</a:t>
            </a:r>
            <a:endParaRPr lang="en-US" altLang="ko-KR" sz="2000" dirty="0">
              <a:solidFill>
                <a:schemeClr val="tx1"/>
              </a:solidFill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성장속도는 일정</a:t>
            </a:r>
            <a:endParaRPr lang="en-US" altLang="ko-KR" sz="2000" dirty="0" smtClean="0">
              <a:solidFill>
                <a:schemeClr val="tx1"/>
              </a:solidFill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연구에 가장 적합한 시기</a:t>
            </a:r>
            <a:endParaRPr lang="en-US" altLang="ko-KR" sz="2000" dirty="0" smtClean="0">
              <a:solidFill>
                <a:schemeClr val="tx1"/>
              </a:solidFill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모든 세포가 동시에 분열하는 것이 아니므로 성장곡선은 부드러운 곡선을 그리며 증가</a:t>
            </a:r>
          </a:p>
        </p:txBody>
      </p:sp>
    </p:spTree>
    <p:extLst>
      <p:ext uri="{BB962C8B-B14F-4D97-AF65-F5344CB8AC3E}">
        <p14:creationId xmlns:p14="http://schemas.microsoft.com/office/powerpoint/2010/main" xmlns="" val="289308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0"/>
          <p:cNvGrpSpPr/>
          <p:nvPr/>
        </p:nvGrpSpPr>
        <p:grpSpPr>
          <a:xfrm>
            <a:off x="0" y="-1"/>
            <a:ext cx="9144003" cy="6858001"/>
            <a:chOff x="0" y="-1"/>
            <a:chExt cx="9144003" cy="6858001"/>
          </a:xfrm>
        </p:grpSpPr>
        <p:grpSp>
          <p:nvGrpSpPr>
            <p:cNvPr id="3" name="그룹 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001156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16200000">
                <a:off x="4500578" y="2214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6200000">
                <a:off x="4500578" y="-4500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이등변 삼각형 3"/>
            <p:cNvSpPr/>
            <p:nvPr/>
          </p:nvSpPr>
          <p:spPr>
            <a:xfrm rot="16200000">
              <a:off x="6965171" y="-535784"/>
              <a:ext cx="1643050" cy="2714615"/>
            </a:xfrm>
            <a:prstGeom prst="triangle">
              <a:avLst>
                <a:gd name="adj" fmla="val 100000"/>
              </a:avLst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7680424" y="142845"/>
            <a:ext cx="1491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E. Coli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성장속도 측정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3347" y="435273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실험 이론</a:t>
            </a:r>
            <a:endParaRPr lang="ko-KR" altLang="en-US" sz="28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462802" y="459983"/>
            <a:ext cx="397848" cy="473800"/>
          </a:xfrm>
          <a:prstGeom prst="chevron">
            <a:avLst/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_x190144760" descr="EMB00001dfc3f4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8511" y="1916832"/>
            <a:ext cx="7619893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935596" y="1200112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(3) </a:t>
            </a:r>
            <a:r>
              <a:rPr lang="ko-KR" altLang="en-US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미생물 생장곡선</a:t>
            </a:r>
            <a:endParaRPr lang="ko-KR" altLang="en-US" sz="32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31440" y="5070935"/>
            <a:ext cx="158417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666457" y="5070935"/>
            <a:ext cx="158417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644008" y="2708920"/>
            <a:ext cx="1728192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Kozuka Gothic Pr6N B" pitchFamily="34" charset="-128"/>
                <a:ea typeface="Kozuka Gothic Pr6N B" pitchFamily="34" charset="-128"/>
              </a:rPr>
              <a:t>Stationary </a:t>
            </a:r>
          </a:p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Kozuka Gothic Pr6N B" pitchFamily="34" charset="-128"/>
                <a:ea typeface="Kozuka Gothic Pr6N B" pitchFamily="34" charset="-128"/>
              </a:rPr>
              <a:t>phase</a:t>
            </a:r>
            <a:endParaRPr lang="ko-KR" altLang="en-US" sz="1900" b="1" dirty="0">
              <a:solidFill>
                <a:schemeClr val="tx2"/>
              </a:solidFill>
              <a:latin typeface="Kozuka Gothic Pr6N B" pitchFamily="34" charset="-128"/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323528" y="3284984"/>
            <a:ext cx="4001709" cy="3312368"/>
          </a:xfrm>
          <a:prstGeom prst="wedgeRoundRectCallout">
            <a:avLst>
              <a:gd name="adj1" fmla="val 49185"/>
              <a:gd name="adj2" fmla="val -55733"/>
              <a:gd name="adj3" fmla="val 16667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200" dirty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정</a:t>
            </a:r>
            <a:r>
              <a:rPr lang="ko-KR" altLang="en-US" sz="22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체기 </a:t>
            </a:r>
            <a:r>
              <a:rPr lang="en-US" altLang="ko-KR" sz="22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(Stationary phase)</a:t>
            </a:r>
          </a:p>
          <a:p>
            <a:pPr algn="just"/>
            <a:endParaRPr lang="en-US" altLang="ko-KR" sz="2000" dirty="0" smtClean="0">
              <a:solidFill>
                <a:schemeClr val="tx1"/>
              </a:solidFill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성장곡선 수평선</a:t>
            </a:r>
            <a:endParaRPr lang="en-US" altLang="ko-KR" sz="2000" dirty="0" smtClean="0">
              <a:solidFill>
                <a:schemeClr val="tx1"/>
              </a:solidFill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미생물의 총 세포 수 일정</a:t>
            </a:r>
            <a:endParaRPr lang="en-US" altLang="ko-KR" sz="2000" dirty="0" smtClean="0">
              <a:solidFill>
                <a:schemeClr val="tx1"/>
              </a:solidFill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세포분열</a:t>
            </a:r>
            <a:r>
              <a:rPr lang="en-US" altLang="ko-KR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=</a:t>
            </a:r>
            <a:r>
              <a:rPr lang="ko-KR" altLang="en-US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세포사멸</a:t>
            </a:r>
            <a:endParaRPr lang="en-US" altLang="ko-KR" sz="2000" dirty="0" smtClean="0">
              <a:solidFill>
                <a:schemeClr val="tx1"/>
              </a:solidFill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단순 분열 중지</a:t>
            </a:r>
            <a:endParaRPr lang="en-US" altLang="ko-KR" sz="2000" dirty="0" smtClean="0">
              <a:solidFill>
                <a:schemeClr val="tx1"/>
              </a:solidFill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원인 </a:t>
            </a:r>
            <a:r>
              <a:rPr lang="en-US" altLang="ko-KR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영양부족</a:t>
            </a:r>
            <a:r>
              <a:rPr lang="en-US" altLang="ko-KR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노폐물축적</a:t>
            </a:r>
            <a:r>
              <a:rPr lang="en-US" altLang="ko-KR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집단 임계밀도</a:t>
            </a:r>
            <a:endParaRPr lang="ko-KR" altLang="en-US" sz="2000" dirty="0">
              <a:solidFill>
                <a:schemeClr val="tx1"/>
              </a:solidFill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644008" y="2492896"/>
            <a:ext cx="1519854" cy="100811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737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0"/>
          <p:cNvGrpSpPr/>
          <p:nvPr/>
        </p:nvGrpSpPr>
        <p:grpSpPr>
          <a:xfrm>
            <a:off x="0" y="-1"/>
            <a:ext cx="9144003" cy="6858001"/>
            <a:chOff x="0" y="-1"/>
            <a:chExt cx="9144003" cy="6858001"/>
          </a:xfrm>
        </p:grpSpPr>
        <p:grpSp>
          <p:nvGrpSpPr>
            <p:cNvPr id="3" name="그룹 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001156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16200000">
                <a:off x="4500578" y="2214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6200000">
                <a:off x="4500578" y="-4500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이등변 삼각형 3"/>
            <p:cNvSpPr/>
            <p:nvPr/>
          </p:nvSpPr>
          <p:spPr>
            <a:xfrm rot="16200000">
              <a:off x="6965171" y="-535784"/>
              <a:ext cx="1643050" cy="2714615"/>
            </a:xfrm>
            <a:prstGeom prst="triangle">
              <a:avLst>
                <a:gd name="adj" fmla="val 100000"/>
              </a:avLst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7680424" y="142845"/>
            <a:ext cx="1491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E. Coli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성장속도 측정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3347" y="435273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실험 이론</a:t>
            </a:r>
            <a:endParaRPr lang="ko-KR" altLang="en-US" sz="28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462802" y="459983"/>
            <a:ext cx="397848" cy="473800"/>
          </a:xfrm>
          <a:prstGeom prst="chevron">
            <a:avLst/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_x190144760" descr="EMB00001dfc3f4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8511" y="1916832"/>
            <a:ext cx="7619893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935596" y="1200112"/>
            <a:ext cx="72728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(3) </a:t>
            </a:r>
            <a:r>
              <a:rPr lang="ko-KR" altLang="en-US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미생물 생장곡선</a:t>
            </a:r>
            <a:endParaRPr lang="en-US" altLang="ko-KR" sz="3200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ctr"/>
            <a:endParaRPr lang="ko-KR" altLang="en-US" sz="32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516216" y="2905108"/>
            <a:ext cx="1152128" cy="9361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231440" y="5070935"/>
            <a:ext cx="158417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666457" y="5070935"/>
            <a:ext cx="158417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644008" y="2708920"/>
            <a:ext cx="1728192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Kozuka Gothic Pr6N B" pitchFamily="34" charset="-128"/>
                <a:ea typeface="Kozuka Gothic Pr6N B" pitchFamily="34" charset="-128"/>
              </a:rPr>
              <a:t>Stationary </a:t>
            </a:r>
          </a:p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Kozuka Gothic Pr6N B" pitchFamily="34" charset="-128"/>
                <a:ea typeface="Kozuka Gothic Pr6N B" pitchFamily="34" charset="-128"/>
              </a:rPr>
              <a:t>phase</a:t>
            </a:r>
            <a:endParaRPr lang="ko-KR" altLang="en-US" sz="1900" b="1" dirty="0">
              <a:solidFill>
                <a:schemeClr val="tx2"/>
              </a:solidFill>
              <a:latin typeface="Kozuka Gothic Pr6N B" pitchFamily="34" charset="-128"/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778921" y="2924943"/>
            <a:ext cx="4954933" cy="3080945"/>
          </a:xfrm>
          <a:prstGeom prst="wedgeRoundRectCallout">
            <a:avLst>
              <a:gd name="adj1" fmla="val 63284"/>
              <a:gd name="adj2" fmla="val -29903"/>
              <a:gd name="adj3" fmla="val 16667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      </a:t>
            </a:r>
            <a:r>
              <a:rPr lang="ko-KR" altLang="en-US" sz="2400" dirty="0" err="1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사멸기</a:t>
            </a:r>
            <a:r>
              <a:rPr lang="ko-KR" altLang="en-US" sz="24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(Death phase)</a:t>
            </a:r>
          </a:p>
          <a:p>
            <a:pPr algn="just"/>
            <a:endParaRPr lang="en-US" altLang="ko-KR" sz="2000" dirty="0" smtClean="0">
              <a:solidFill>
                <a:schemeClr val="tx1"/>
              </a:solidFill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영양분 고갈</a:t>
            </a:r>
            <a:r>
              <a:rPr lang="en-US" altLang="ko-KR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노폐물 축적 등 불리한 </a:t>
            </a:r>
            <a:endParaRPr lang="en-US" altLang="ko-KR" sz="2000" dirty="0" smtClean="0">
              <a:solidFill>
                <a:schemeClr val="tx1"/>
              </a:solidFill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   </a:t>
            </a:r>
            <a:r>
              <a:rPr lang="ko-KR" altLang="en-US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환경변화로 인해 세포 수 감소</a:t>
            </a:r>
            <a:endParaRPr lang="en-US" altLang="ko-KR" sz="2000" dirty="0" smtClean="0">
              <a:solidFill>
                <a:schemeClr val="tx1"/>
              </a:solidFill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죽은 세포 파괴가 없다면 세포 수 감소 파악 어려움</a:t>
            </a:r>
            <a:endParaRPr lang="en-US" altLang="ko-KR" sz="2000" dirty="0" smtClean="0">
              <a:solidFill>
                <a:schemeClr val="tx1"/>
              </a:solidFill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배양액에 옮겨 키워서 세포 수 감소 여부 판단</a:t>
            </a:r>
            <a:endParaRPr lang="ko-KR" altLang="en-US" sz="2000" dirty="0">
              <a:solidFill>
                <a:schemeClr val="tx1"/>
              </a:solidFill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01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_x440404416" descr="DRW00006a403a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2129" y="3543328"/>
            <a:ext cx="2430689" cy="67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70"/>
          <p:cNvGrpSpPr/>
          <p:nvPr/>
        </p:nvGrpSpPr>
        <p:grpSpPr>
          <a:xfrm>
            <a:off x="0" y="-1"/>
            <a:ext cx="9144003" cy="6858001"/>
            <a:chOff x="0" y="-1"/>
            <a:chExt cx="9144003" cy="6858001"/>
          </a:xfrm>
        </p:grpSpPr>
        <p:grpSp>
          <p:nvGrpSpPr>
            <p:cNvPr id="3" name="그룹 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001156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16200000">
                <a:off x="4500578" y="2214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6200000">
                <a:off x="4500578" y="-4500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이등변 삼각형 3"/>
            <p:cNvSpPr/>
            <p:nvPr/>
          </p:nvSpPr>
          <p:spPr>
            <a:xfrm rot="16200000">
              <a:off x="6965171" y="-535784"/>
              <a:ext cx="1643050" cy="2714615"/>
            </a:xfrm>
            <a:prstGeom prst="triangle">
              <a:avLst>
                <a:gd name="adj" fmla="val 100000"/>
              </a:avLst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7680424" y="142845"/>
            <a:ext cx="1491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E. Coli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성장속도 측정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3347" y="435273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실험 이론</a:t>
            </a:r>
            <a:endParaRPr lang="ko-KR" altLang="en-US" sz="28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462802" y="459983"/>
            <a:ext cx="397848" cy="473800"/>
          </a:xfrm>
          <a:prstGeom prst="chevron">
            <a:avLst/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35596" y="1200112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(4) </a:t>
            </a:r>
            <a:r>
              <a:rPr lang="ko-KR" altLang="en-US" sz="3200" dirty="0" err="1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비성장속도</a:t>
            </a:r>
            <a:r>
              <a:rPr lang="en-US" altLang="ko-KR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( )</a:t>
            </a:r>
            <a:r>
              <a:rPr lang="ko-KR" altLang="en-US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계산식</a:t>
            </a:r>
            <a:endParaRPr lang="ko-KR" altLang="en-US" sz="32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7632" y="2276872"/>
            <a:ext cx="8167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substrate(</a:t>
            </a:r>
            <a:r>
              <a:rPr lang="ko-KR" altLang="en-US" sz="20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기질</a:t>
            </a:r>
            <a:r>
              <a:rPr lang="en-US" altLang="ko-KR" sz="20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) + cells → </a:t>
            </a:r>
            <a:r>
              <a:rPr lang="en-US" altLang="ko-KR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product(</a:t>
            </a:r>
            <a:r>
              <a:rPr lang="ko-KR" altLang="en-US" sz="20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산물</a:t>
            </a:r>
            <a:r>
              <a:rPr lang="en-US" altLang="ko-KR" sz="20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) + more </a:t>
            </a:r>
            <a:r>
              <a:rPr lang="en-US" altLang="ko-KR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cells(</a:t>
            </a:r>
            <a:r>
              <a:rPr lang="ko-KR" altLang="en-US" sz="2000" dirty="0" err="1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균체의</a:t>
            </a:r>
            <a:r>
              <a:rPr lang="ko-KR" altLang="en-US" sz="20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성장</a:t>
            </a:r>
            <a:r>
              <a:rPr lang="en-US" altLang="ko-KR" sz="20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)</a:t>
            </a:r>
            <a:endParaRPr lang="ko-KR" altLang="en-US" sz="20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94221" y="2914613"/>
            <a:ext cx="6814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in </a:t>
            </a:r>
            <a:r>
              <a:rPr lang="ko-KR" altLang="en-US" dirty="0" err="1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회분식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배양 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(Batch culture)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 flipH="1">
            <a:off x="2896892" y="3615085"/>
            <a:ext cx="360040" cy="49889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3409332" y="3593911"/>
            <a:ext cx="360040" cy="49889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89" name="_x09500600" descr="DRW00001dfc40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95499" y="1288079"/>
            <a:ext cx="242275" cy="4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0" y="103894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7" name="_x440401056" descr="DRW00006a403a6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8026" y="4729709"/>
            <a:ext cx="2718277" cy="74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_x440401696" descr="DRW00006a403a7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7064" y="3609929"/>
            <a:ext cx="1863095" cy="7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2771800" y="3501008"/>
            <a:ext cx="1242180" cy="774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5" name="_x440405776" descr="DRW00006a403a5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69372" y="3554418"/>
            <a:ext cx="1619330" cy="74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310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0"/>
          <p:cNvGrpSpPr/>
          <p:nvPr/>
        </p:nvGrpSpPr>
        <p:grpSpPr>
          <a:xfrm>
            <a:off x="0" y="-1"/>
            <a:ext cx="9144003" cy="6858001"/>
            <a:chOff x="0" y="-1"/>
            <a:chExt cx="9144003" cy="6858001"/>
          </a:xfrm>
        </p:grpSpPr>
        <p:grpSp>
          <p:nvGrpSpPr>
            <p:cNvPr id="3" name="그룹 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001156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16200000">
                <a:off x="4500578" y="2214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6200000">
                <a:off x="4500578" y="-4500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이등변 삼각형 3"/>
            <p:cNvSpPr/>
            <p:nvPr/>
          </p:nvSpPr>
          <p:spPr>
            <a:xfrm rot="16200000">
              <a:off x="6965171" y="-535784"/>
              <a:ext cx="1643050" cy="2714615"/>
            </a:xfrm>
            <a:prstGeom prst="triangle">
              <a:avLst>
                <a:gd name="adj" fmla="val 100000"/>
              </a:avLst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7680424" y="142845"/>
            <a:ext cx="1491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E. Coli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성장속도 측정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3347" y="435273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실험 이론</a:t>
            </a:r>
            <a:endParaRPr lang="ko-KR" altLang="en-US" sz="28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462802" y="459983"/>
            <a:ext cx="397848" cy="473800"/>
          </a:xfrm>
          <a:prstGeom prst="chevron">
            <a:avLst/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915114" y="3014026"/>
            <a:ext cx="5040560" cy="3237098"/>
            <a:chOff x="1915114" y="3014026"/>
            <a:chExt cx="5040560" cy="3237098"/>
          </a:xfrm>
        </p:grpSpPr>
        <p:cxnSp>
          <p:nvCxnSpPr>
            <p:cNvPr id="27" name="직선 화살표 연결선 26"/>
            <p:cNvCxnSpPr/>
            <p:nvPr/>
          </p:nvCxnSpPr>
          <p:spPr>
            <a:xfrm flipV="1">
              <a:off x="2714612" y="3014026"/>
              <a:ext cx="0" cy="277543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2714612" y="5789459"/>
              <a:ext cx="410445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915114" y="3125163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err="1">
                  <a:latin typeface="210 하얀바람 L" panose="02020603020101020101" pitchFamily="18" charset="-127"/>
                  <a:ea typeface="210 하얀바람 L" panose="02020603020101020101" pitchFamily="18" charset="-127"/>
                </a:rPr>
                <a:t>l</a:t>
              </a:r>
              <a:r>
                <a:rPr lang="en-US" altLang="ko-KR" sz="2400" dirty="0" err="1" smtClean="0">
                  <a:latin typeface="210 하얀바람 L" panose="02020603020101020101" pitchFamily="18" charset="-127"/>
                  <a:ea typeface="210 하얀바람 L" panose="02020603020101020101" pitchFamily="18" charset="-127"/>
                </a:rPr>
                <a:t>n</a:t>
              </a:r>
              <a:r>
                <a:rPr lang="en-US" altLang="ko-KR" sz="2400" dirty="0" smtClean="0">
                  <a:latin typeface="210 하얀바람 L" panose="02020603020101020101" pitchFamily="18" charset="-127"/>
                  <a:ea typeface="210 하얀바람 L" panose="02020603020101020101" pitchFamily="18" charset="-127"/>
                </a:rPr>
                <a:t> X</a:t>
              </a:r>
              <a:endParaRPr lang="ko-KR" altLang="en-US" sz="2400" dirty="0">
                <a:latin typeface="210 하얀바람 L" panose="02020603020101020101" pitchFamily="18" charset="-127"/>
                <a:ea typeface="210 하얀바람 L" panose="0202060302010102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19570" y="5789459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210 하얀바람 L" panose="02020603020101020101" pitchFamily="18" charset="-127"/>
                  <a:ea typeface="210 하얀바람 L" panose="02020603020101020101" pitchFamily="18" charset="-127"/>
                </a:rPr>
                <a:t>time</a:t>
              </a:r>
              <a:endParaRPr lang="ko-KR" altLang="en-US" sz="2400" dirty="0">
                <a:latin typeface="210 하얀바람 L" panose="02020603020101020101" pitchFamily="18" charset="-127"/>
                <a:ea typeface="210 하얀바람 L" panose="02020603020101020101" pitchFamily="18" charset="-127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 flipV="1">
              <a:off x="2714612" y="3355995"/>
              <a:ext cx="3520982" cy="192940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/>
          <p:cNvCxnSpPr/>
          <p:nvPr/>
        </p:nvCxnSpPr>
        <p:spPr>
          <a:xfrm>
            <a:off x="3641255" y="4781347"/>
            <a:ext cx="13030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4944289" y="4061267"/>
            <a:ext cx="0" cy="720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935596" y="1200112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(4) </a:t>
            </a:r>
            <a:r>
              <a:rPr lang="ko-KR" altLang="en-US" sz="3200" dirty="0" err="1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비성장속도</a:t>
            </a:r>
            <a:r>
              <a:rPr lang="en-US" altLang="ko-KR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( )</a:t>
            </a:r>
            <a:r>
              <a:rPr lang="ko-KR" altLang="en-US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계산식</a:t>
            </a:r>
            <a:endParaRPr lang="ko-KR" altLang="en-US" sz="32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pic>
        <p:nvPicPr>
          <p:cNvPr id="61" name="_x09500600" descr="DRW00001dfc40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95499" y="1288079"/>
            <a:ext cx="242275" cy="4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_x440399136" descr="DRW00006a403a7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7030" y="1993561"/>
            <a:ext cx="3189939" cy="53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440406336" descr="DRW00006a403a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29677" y="4364643"/>
            <a:ext cx="269518" cy="45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2829747" y="1971983"/>
            <a:ext cx="3484505" cy="553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195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0"/>
          <p:cNvGrpSpPr/>
          <p:nvPr/>
        </p:nvGrpSpPr>
        <p:grpSpPr>
          <a:xfrm>
            <a:off x="0" y="-1"/>
            <a:ext cx="9144003" cy="6858001"/>
            <a:chOff x="0" y="-1"/>
            <a:chExt cx="9144003" cy="6858001"/>
          </a:xfrm>
        </p:grpSpPr>
        <p:grpSp>
          <p:nvGrpSpPr>
            <p:cNvPr id="3" name="그룹 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001156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16200000">
                <a:off x="4500578" y="2214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6200000">
                <a:off x="4500578" y="-4500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이등변 삼각형 3"/>
            <p:cNvSpPr/>
            <p:nvPr/>
          </p:nvSpPr>
          <p:spPr>
            <a:xfrm rot="16200000">
              <a:off x="6965171" y="-535784"/>
              <a:ext cx="1643050" cy="2714615"/>
            </a:xfrm>
            <a:prstGeom prst="triangle">
              <a:avLst>
                <a:gd name="adj" fmla="val 100000"/>
              </a:avLst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7680424" y="142845"/>
            <a:ext cx="1491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E. Coli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성장속도 측정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3347" y="435273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실험 이론</a:t>
            </a:r>
            <a:endParaRPr lang="ko-KR" altLang="en-US" sz="28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462802" y="459983"/>
            <a:ext cx="397848" cy="473800"/>
          </a:xfrm>
          <a:prstGeom prst="chevron">
            <a:avLst/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35596" y="1200112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(5) </a:t>
            </a:r>
            <a:r>
              <a:rPr lang="ko-KR" altLang="en-US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분광광도계</a:t>
            </a:r>
            <a:r>
              <a:rPr lang="en-US" altLang="ko-KR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(Spectrophotometer)</a:t>
            </a:r>
            <a:endParaRPr lang="ko-KR" altLang="en-US" sz="32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141780336" descr="EMB00001dfc40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698" y="1916832"/>
            <a:ext cx="7774603" cy="260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86056" y="4725144"/>
            <a:ext cx="2933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 err="1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흡광도를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측정하기 위한 장치</a:t>
            </a:r>
            <a:endParaRPr lang="ko-KR" alt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5036717"/>
            <a:ext cx="8279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물체에 의하여 흡수되는 빛의 양은 그 농도에 따라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다름</a:t>
            </a:r>
            <a:endParaRPr lang="en-US" altLang="ko-KR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lvl="0">
              <a:defRPr/>
            </a:pP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→ 빛의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흡수현상을 이용하면 시료용액 중의 빛을 흡수하는 화학물질의 양을 </a:t>
            </a:r>
            <a:r>
              <a:rPr lang="ko-KR" altLang="en-US" dirty="0" err="1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정량할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수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있음</a:t>
            </a:r>
            <a:endParaRPr lang="ko-KR" alt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5899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0"/>
          <p:cNvGrpSpPr/>
          <p:nvPr/>
        </p:nvGrpSpPr>
        <p:grpSpPr>
          <a:xfrm>
            <a:off x="0" y="-1"/>
            <a:ext cx="9144003" cy="6858001"/>
            <a:chOff x="0" y="-1"/>
            <a:chExt cx="9144003" cy="6858001"/>
          </a:xfrm>
        </p:grpSpPr>
        <p:grpSp>
          <p:nvGrpSpPr>
            <p:cNvPr id="3" name="그룹 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001156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16200000">
                <a:off x="4500578" y="2214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6200000">
                <a:off x="4500578" y="-4500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이등변 삼각형 3"/>
            <p:cNvSpPr/>
            <p:nvPr/>
          </p:nvSpPr>
          <p:spPr>
            <a:xfrm rot="16200000">
              <a:off x="6965171" y="-535784"/>
              <a:ext cx="1643050" cy="2714615"/>
            </a:xfrm>
            <a:prstGeom prst="triangle">
              <a:avLst>
                <a:gd name="adj" fmla="val 100000"/>
              </a:avLst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7680424" y="142845"/>
            <a:ext cx="1491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E. Coli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성장속도 측정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3347" y="435273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실험 이론</a:t>
            </a:r>
            <a:endParaRPr lang="ko-KR" altLang="en-US" sz="28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462802" y="459983"/>
            <a:ext cx="397848" cy="473800"/>
          </a:xfrm>
          <a:prstGeom prst="chevron">
            <a:avLst/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35596" y="1200112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(5) Beer-Lambert </a:t>
            </a:r>
            <a:r>
              <a:rPr lang="ko-KR" altLang="en-US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법칙</a:t>
            </a:r>
            <a:endParaRPr lang="ko-KR" altLang="en-US" sz="32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43D11A9-E0C7-4D33-850F-965D8110104C}"/>
              </a:ext>
            </a:extLst>
          </p:cNvPr>
          <p:cNvSpPr txBox="1"/>
          <p:nvPr/>
        </p:nvSpPr>
        <p:spPr>
          <a:xfrm>
            <a:off x="683568" y="2932026"/>
            <a:ext cx="7632848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0000"/>
              </a:lnSpc>
            </a:pPr>
            <a:r>
              <a:rPr lang="ko-KR" altLang="en-US" sz="2400" dirty="0" smtClean="0">
                <a:solidFill>
                  <a:srgbClr val="000000"/>
                </a:solidFill>
                <a:latin typeface="210 하얀바람 L" pitchFamily="18" charset="-127"/>
                <a:ea typeface="210 하얀바람 L" pitchFamily="18" charset="-127"/>
              </a:rPr>
              <a:t>주어진 </a:t>
            </a:r>
            <a:r>
              <a:rPr lang="ko-KR" altLang="en-US" sz="2400" dirty="0" err="1" smtClean="0">
                <a:solidFill>
                  <a:srgbClr val="000000"/>
                </a:solidFill>
                <a:latin typeface="210 하얀바람 L" pitchFamily="18" charset="-127"/>
                <a:ea typeface="210 하얀바람 L" pitchFamily="18" charset="-127"/>
              </a:rPr>
              <a:t>단색광에</a:t>
            </a:r>
            <a:r>
              <a:rPr lang="ko-KR" altLang="en-US" sz="2400" dirty="0" smtClean="0">
                <a:solidFill>
                  <a:srgbClr val="000000"/>
                </a:solidFill>
                <a:latin typeface="210 하얀바람 L" pitchFamily="18" charset="-127"/>
                <a:ea typeface="210 하얀바람 L" pitchFamily="18" charset="-127"/>
              </a:rPr>
              <a:t> 대해서 주어진 물질의 </a:t>
            </a:r>
            <a:r>
              <a:rPr lang="ko-KR" altLang="en-US" sz="2400" dirty="0" err="1" smtClean="0">
                <a:solidFill>
                  <a:srgbClr val="000000"/>
                </a:solidFill>
                <a:latin typeface="210 하얀바람 L" pitchFamily="18" charset="-127"/>
                <a:ea typeface="210 하얀바람 L" pitchFamily="18" charset="-127"/>
              </a:rPr>
              <a:t>흡광도는</a:t>
            </a:r>
            <a:r>
              <a:rPr lang="ko-KR" altLang="en-US" sz="2400" dirty="0" smtClean="0">
                <a:solidFill>
                  <a:srgbClr val="000000"/>
                </a:solidFill>
                <a:latin typeface="210 하얀바람 L" pitchFamily="18" charset="-127"/>
                <a:ea typeface="210 하얀바람 L" pitchFamily="18" charset="-127"/>
              </a:rPr>
              <a:t> 조건에 따라 </a:t>
            </a:r>
            <a:endParaRPr lang="en-US" altLang="ko-KR" sz="2400" dirty="0" smtClean="0">
              <a:solidFill>
                <a:srgbClr val="000000"/>
              </a:solidFill>
              <a:latin typeface="210 하얀바람 L" pitchFamily="18" charset="-127"/>
              <a:ea typeface="210 하얀바람 L" pitchFamily="18" charset="-127"/>
            </a:endParaRPr>
          </a:p>
          <a:p>
            <a:pPr algn="ctr">
              <a:lnSpc>
                <a:spcPct val="160000"/>
              </a:lnSpc>
            </a:pPr>
            <a:r>
              <a:rPr lang="ko-KR" altLang="en-US" sz="2400" dirty="0" smtClean="0">
                <a:solidFill>
                  <a:srgbClr val="000000"/>
                </a:solidFill>
                <a:latin typeface="210 하얀바람 L" pitchFamily="18" charset="-127"/>
                <a:ea typeface="210 하얀바람 L" pitchFamily="18" charset="-127"/>
              </a:rPr>
              <a:t>농도에 비례하거나 </a:t>
            </a:r>
            <a:endParaRPr lang="en-US" altLang="ko-KR" sz="2400" dirty="0" smtClean="0">
              <a:solidFill>
                <a:srgbClr val="000000"/>
              </a:solidFill>
              <a:latin typeface="210 하얀바람 L" pitchFamily="18" charset="-127"/>
              <a:ea typeface="210 하얀바람 L" pitchFamily="18" charset="-127"/>
            </a:endParaRPr>
          </a:p>
          <a:p>
            <a:pPr algn="ctr">
              <a:lnSpc>
                <a:spcPct val="160000"/>
              </a:lnSpc>
            </a:pPr>
            <a:r>
              <a:rPr lang="ko-KR" altLang="en-US" sz="2400" dirty="0" smtClean="0">
                <a:solidFill>
                  <a:srgbClr val="000000"/>
                </a:solidFill>
                <a:latin typeface="210 하얀바람 L" pitchFamily="18" charset="-127"/>
                <a:ea typeface="210 하얀바람 L" pitchFamily="18" charset="-127"/>
              </a:rPr>
              <a:t>빛이 통과한 시료 층의 길이에 비례한다는 법칙</a:t>
            </a:r>
            <a:endParaRPr lang="ko-KR" altLang="en-US" sz="2400" dirty="0">
              <a:solidFill>
                <a:srgbClr val="000000"/>
              </a:solidFill>
              <a:latin typeface="210 하얀바람 L" pitchFamily="18" charset="-127"/>
              <a:ea typeface="210 하얀바람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804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0"/>
          <p:cNvGrpSpPr/>
          <p:nvPr/>
        </p:nvGrpSpPr>
        <p:grpSpPr>
          <a:xfrm>
            <a:off x="0" y="-1"/>
            <a:ext cx="9144003" cy="6858001"/>
            <a:chOff x="0" y="-1"/>
            <a:chExt cx="9144003" cy="6858001"/>
          </a:xfrm>
        </p:grpSpPr>
        <p:grpSp>
          <p:nvGrpSpPr>
            <p:cNvPr id="3" name="그룹 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001156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16200000">
                <a:off x="4500578" y="2214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6200000">
                <a:off x="4500578" y="-4500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이등변 삼각형 3"/>
            <p:cNvSpPr/>
            <p:nvPr/>
          </p:nvSpPr>
          <p:spPr>
            <a:xfrm rot="16200000">
              <a:off x="6965171" y="-535784"/>
              <a:ext cx="1643050" cy="2714615"/>
            </a:xfrm>
            <a:prstGeom prst="triangle">
              <a:avLst>
                <a:gd name="adj" fmla="val 100000"/>
              </a:avLst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7680424" y="142845"/>
            <a:ext cx="1491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E. Coli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성장속도 측정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3347" y="435273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실험 이론</a:t>
            </a:r>
            <a:endParaRPr lang="ko-KR" altLang="en-US" sz="28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462802" y="459983"/>
            <a:ext cx="397848" cy="473800"/>
          </a:xfrm>
          <a:prstGeom prst="chevron">
            <a:avLst/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35596" y="1200112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(5) Beer-Lambert </a:t>
            </a:r>
            <a:r>
              <a:rPr lang="ko-KR" altLang="en-US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법칙</a:t>
            </a:r>
            <a:endParaRPr lang="ko-KR" altLang="en-US" sz="32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1" name="_x442491816" descr="DRW00006a403aa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0838" y="4089564"/>
            <a:ext cx="4292139" cy="214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38700" y="2679649"/>
            <a:ext cx="3381375" cy="1885950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6007891" y="4174626"/>
            <a:ext cx="1029173" cy="369332"/>
            <a:chOff x="6007891" y="4174626"/>
            <a:chExt cx="1029173" cy="369332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007891" y="4174626"/>
                  <a:ext cx="1029173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7891" y="4174626"/>
                  <a:ext cx="1029173" cy="369332"/>
                </a:xfrm>
                <a:prstGeom prst="rect">
                  <a:avLst/>
                </a:prstGeom>
                <a:blipFill rotWithShape="0">
                  <a:blip r:embed="rId4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직선 화살표 연결선 21"/>
            <p:cNvCxnSpPr/>
            <p:nvPr/>
          </p:nvCxnSpPr>
          <p:spPr>
            <a:xfrm>
              <a:off x="6516216" y="422108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6300192" y="422108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96720248" descr="DRW00001b982bb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3068960"/>
            <a:ext cx="2232248" cy="827216"/>
          </a:xfrm>
          <a:prstGeom prst="rect">
            <a:avLst/>
          </a:prstGeom>
          <a:noFill/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7" name="_x96720248" descr="DRW00001b982bc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5" y="2027595"/>
            <a:ext cx="5040560" cy="9042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8804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0"/>
          <p:cNvGrpSpPr/>
          <p:nvPr/>
        </p:nvGrpSpPr>
        <p:grpSpPr>
          <a:xfrm>
            <a:off x="0" y="-1"/>
            <a:ext cx="9144003" cy="6858001"/>
            <a:chOff x="0" y="-1"/>
            <a:chExt cx="9144003" cy="6858001"/>
          </a:xfrm>
        </p:grpSpPr>
        <p:grpSp>
          <p:nvGrpSpPr>
            <p:cNvPr id="3" name="그룹 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001156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16200000">
                <a:off x="4500578" y="2214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6200000">
                <a:off x="4500578" y="-4500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이등변 삼각형 3"/>
            <p:cNvSpPr/>
            <p:nvPr/>
          </p:nvSpPr>
          <p:spPr>
            <a:xfrm rot="16200000">
              <a:off x="6965171" y="-535784"/>
              <a:ext cx="1643050" cy="2714615"/>
            </a:xfrm>
            <a:prstGeom prst="triangle">
              <a:avLst>
                <a:gd name="adj" fmla="val 100000"/>
              </a:avLst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7672409" y="142845"/>
            <a:ext cx="14991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E. Coli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성장속도 측정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3347" y="435273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실험 기구 및 시약</a:t>
            </a:r>
          </a:p>
        </p:txBody>
      </p:sp>
      <p:sp>
        <p:nvSpPr>
          <p:cNvPr id="11" name="갈매기형 수장 10"/>
          <p:cNvSpPr/>
          <p:nvPr/>
        </p:nvSpPr>
        <p:spPr>
          <a:xfrm>
            <a:off x="462802" y="459983"/>
            <a:ext cx="397848" cy="473800"/>
          </a:xfrm>
          <a:prstGeom prst="chevron">
            <a:avLst/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135F286F-8CFD-4E49-86E5-E544257796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5580" y="2564904"/>
            <a:ext cx="3466728" cy="28889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8BBC789-0DB3-481E-81C8-0866B9966507}"/>
              </a:ext>
            </a:extLst>
          </p:cNvPr>
          <p:cNvSpPr txBox="1"/>
          <p:nvPr/>
        </p:nvSpPr>
        <p:spPr>
          <a:xfrm>
            <a:off x="987363" y="1599183"/>
            <a:ext cx="430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UV-Vis spectrophotometer</a:t>
            </a:r>
            <a:endParaRPr lang="ko-KR" altLang="en-US" sz="24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43D11A9-E0C7-4D33-850F-965D8110104C}"/>
              </a:ext>
            </a:extLst>
          </p:cNvPr>
          <p:cNvSpPr txBox="1"/>
          <p:nvPr/>
        </p:nvSpPr>
        <p:spPr>
          <a:xfrm>
            <a:off x="4384991" y="2582902"/>
            <a:ext cx="4320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ko-KR" altLang="en-US" dirty="0" err="1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분산형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분광광도계로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화합물의 구조에 대한 작용기를 분석하는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장비</a:t>
            </a:r>
            <a:endParaRPr lang="en-US" altLang="ko-KR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endParaRPr lang="en-US" altLang="ko-KR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‘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물체에 의하여 흡수되는 빛의 양은 그 농도에 따라 다르다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.’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라는 원리 이용</a:t>
            </a:r>
            <a:endParaRPr lang="en-US" altLang="ko-KR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endParaRPr lang="en-US" altLang="ko-KR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일정한 빛을 물질에 통과시키고 통과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전후의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빛의 세기를 비교해 </a:t>
            </a:r>
            <a:r>
              <a:rPr lang="ko-KR" altLang="en-US" dirty="0" err="1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흡광도를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측정</a:t>
            </a:r>
            <a:endParaRPr lang="en-US" altLang="ko-KR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endParaRPr lang="ko-KR" alt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5536" y="1340768"/>
            <a:ext cx="8424936" cy="482453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939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0"/>
          <p:cNvGrpSpPr/>
          <p:nvPr/>
        </p:nvGrpSpPr>
        <p:grpSpPr>
          <a:xfrm>
            <a:off x="0" y="-1"/>
            <a:ext cx="9144003" cy="6858001"/>
            <a:chOff x="0" y="-1"/>
            <a:chExt cx="9144003" cy="6858001"/>
          </a:xfrm>
        </p:grpSpPr>
        <p:grpSp>
          <p:nvGrpSpPr>
            <p:cNvPr id="3" name="그룹 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001156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16200000">
                <a:off x="4500578" y="2214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6200000">
                <a:off x="4500578" y="-4500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이등변 삼각형 3"/>
            <p:cNvSpPr/>
            <p:nvPr/>
          </p:nvSpPr>
          <p:spPr>
            <a:xfrm rot="16200000">
              <a:off x="6965171" y="-535784"/>
              <a:ext cx="1643050" cy="2714615"/>
            </a:xfrm>
            <a:prstGeom prst="triangle">
              <a:avLst>
                <a:gd name="adj" fmla="val 100000"/>
              </a:avLst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7672409" y="142845"/>
            <a:ext cx="14991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E. Coli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성장속도 측정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3347" y="435273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실험 기구 및 시약</a:t>
            </a:r>
          </a:p>
        </p:txBody>
      </p:sp>
      <p:sp>
        <p:nvSpPr>
          <p:cNvPr id="11" name="갈매기형 수장 10"/>
          <p:cNvSpPr/>
          <p:nvPr/>
        </p:nvSpPr>
        <p:spPr>
          <a:xfrm>
            <a:off x="462802" y="459983"/>
            <a:ext cx="397848" cy="473800"/>
          </a:xfrm>
          <a:prstGeom prst="chevron">
            <a:avLst/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A3038A14-90A3-472D-A479-9995F75269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1726" y="2591227"/>
            <a:ext cx="3264532" cy="29380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3FD509E-5E29-4A0A-9D72-4E8071AEB40E}"/>
              </a:ext>
            </a:extLst>
          </p:cNvPr>
          <p:cNvSpPr txBox="1"/>
          <p:nvPr/>
        </p:nvSpPr>
        <p:spPr>
          <a:xfrm>
            <a:off x="971600" y="1593185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Clean bench</a:t>
            </a:r>
            <a:endParaRPr lang="ko-KR" altLang="en-US" sz="24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FAEE170-D6CE-45F8-9484-ADA2C98AF5C3}"/>
              </a:ext>
            </a:extLst>
          </p:cNvPr>
          <p:cNvSpPr txBox="1"/>
          <p:nvPr/>
        </p:nvSpPr>
        <p:spPr>
          <a:xfrm>
            <a:off x="4427984" y="2770959"/>
            <a:ext cx="3960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무균작업 실험대로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실험대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공간을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분진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,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포자 등이 들어 있지 않은 깨끗한 공기로 채우는 장치</a:t>
            </a:r>
            <a:endParaRPr lang="en-US" altLang="ko-KR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endParaRPr lang="en-US" altLang="ko-KR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필터로 분진을 제거한 공기가 흘러 들어가는 장치로 되어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있으며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,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주로 작업 중 </a:t>
            </a:r>
            <a:endParaRPr lang="en-US" altLang="ko-KR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시료나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기구 내에 세균이나 곰팡이 등의 미생물이 혼입하는 것을 방지하기 위해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사용</a:t>
            </a:r>
            <a:endParaRPr lang="en-US" altLang="ko-KR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5536" y="1340768"/>
            <a:ext cx="8424936" cy="482453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9756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42661" y="529135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목  차</a:t>
            </a:r>
            <a:endParaRPr lang="ko-KR" altLang="en-US" sz="3200" b="1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285852" y="1357298"/>
            <a:ext cx="6215106" cy="635636"/>
            <a:chOff x="1428728" y="1571612"/>
            <a:chExt cx="6286544" cy="642942"/>
          </a:xfrm>
        </p:grpSpPr>
        <p:grpSp>
          <p:nvGrpSpPr>
            <p:cNvPr id="11" name="그룹 10"/>
            <p:cNvGrpSpPr/>
            <p:nvPr/>
          </p:nvGrpSpPr>
          <p:grpSpPr>
            <a:xfrm>
              <a:off x="1500166" y="1643050"/>
              <a:ext cx="6215106" cy="571504"/>
              <a:chOff x="1500166" y="1643050"/>
              <a:chExt cx="6215106" cy="57150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500166" y="1643050"/>
                <a:ext cx="6215106" cy="571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tx1"/>
                    </a:solidFill>
                    <a:latin typeface="210 하얀바람 L" panose="02020603020101020101" pitchFamily="18" charset="-127"/>
                    <a:ea typeface="210 하얀바람 L" panose="02020603020101020101" pitchFamily="18" charset="-127"/>
                  </a:rPr>
                  <a:t>실험 목적</a:t>
                </a:r>
                <a:endParaRPr lang="ko-KR" altLang="en-US" sz="2400" dirty="0">
                  <a:solidFill>
                    <a:schemeClr val="tx1"/>
                  </a:solidFill>
                  <a:latin typeface="210 하얀바람 L" panose="02020603020101020101" pitchFamily="18" charset="-127"/>
                  <a:ea typeface="210 하얀바람 L" panose="02020603020101020101" pitchFamily="18" charset="-127"/>
                </a:endParaRPr>
              </a:p>
            </p:txBody>
          </p:sp>
          <p:sp>
            <p:nvSpPr>
              <p:cNvPr id="7" name="이등변 삼각형 6"/>
              <p:cNvSpPr/>
              <p:nvPr/>
            </p:nvSpPr>
            <p:spPr>
              <a:xfrm rot="10800000">
                <a:off x="1500166" y="1643050"/>
                <a:ext cx="642942" cy="571504"/>
              </a:xfrm>
              <a:prstGeom prst="triangle">
                <a:avLst>
                  <a:gd name="adj" fmla="val 99131"/>
                </a:avLst>
              </a:prstGeom>
              <a:solidFill>
                <a:srgbClr val="C43A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428728" y="1571612"/>
              <a:ext cx="5116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 smtClean="0">
                  <a:solidFill>
                    <a:schemeClr val="bg1"/>
                  </a:solidFill>
                </a:rPr>
                <a:t>01</a:t>
              </a:r>
              <a:endParaRPr lang="ko-KR" altLang="en-US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85852" y="2000240"/>
            <a:ext cx="6215106" cy="635636"/>
            <a:chOff x="1428728" y="1571612"/>
            <a:chExt cx="6286544" cy="642942"/>
          </a:xfrm>
        </p:grpSpPr>
        <p:grpSp>
          <p:nvGrpSpPr>
            <p:cNvPr id="26" name="그룹 10"/>
            <p:cNvGrpSpPr/>
            <p:nvPr/>
          </p:nvGrpSpPr>
          <p:grpSpPr>
            <a:xfrm>
              <a:off x="1500166" y="1643050"/>
              <a:ext cx="6215106" cy="571504"/>
              <a:chOff x="1500166" y="1643050"/>
              <a:chExt cx="6215106" cy="571504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500166" y="1643050"/>
                <a:ext cx="6215106" cy="571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tx1"/>
                    </a:solidFill>
                    <a:latin typeface="210 하얀바람 L" panose="02020603020101020101" pitchFamily="18" charset="-127"/>
                    <a:ea typeface="210 하얀바람 L" panose="02020603020101020101" pitchFamily="18" charset="-127"/>
                  </a:rPr>
                  <a:t>실험 이론</a:t>
                </a:r>
                <a:endParaRPr lang="ko-KR" altLang="en-US" sz="2400" dirty="0">
                  <a:solidFill>
                    <a:schemeClr val="tx1"/>
                  </a:solidFill>
                  <a:latin typeface="210 하얀바람 L" panose="02020603020101020101" pitchFamily="18" charset="-127"/>
                  <a:ea typeface="210 하얀바람 L" panose="02020603020101020101" pitchFamily="18" charset="-127"/>
                </a:endParaRPr>
              </a:p>
            </p:txBody>
          </p:sp>
          <p:sp>
            <p:nvSpPr>
              <p:cNvPr id="29" name="이등변 삼각형 28"/>
              <p:cNvSpPr/>
              <p:nvPr/>
            </p:nvSpPr>
            <p:spPr>
              <a:xfrm rot="10800000">
                <a:off x="1500166" y="1643050"/>
                <a:ext cx="642942" cy="571504"/>
              </a:xfrm>
              <a:prstGeom prst="triangle">
                <a:avLst>
                  <a:gd name="adj" fmla="val 99131"/>
                </a:avLst>
              </a:prstGeom>
              <a:solidFill>
                <a:srgbClr val="C43A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428728" y="1571612"/>
              <a:ext cx="5116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 smtClean="0">
                  <a:solidFill>
                    <a:schemeClr val="bg1"/>
                  </a:solidFill>
                </a:rPr>
                <a:t>02</a:t>
              </a:r>
              <a:endParaRPr lang="ko-KR" altLang="en-US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285852" y="2643182"/>
            <a:ext cx="6215106" cy="635636"/>
            <a:chOff x="1428728" y="1571612"/>
            <a:chExt cx="6286544" cy="642942"/>
          </a:xfrm>
        </p:grpSpPr>
        <p:grpSp>
          <p:nvGrpSpPr>
            <p:cNvPr id="37" name="그룹 10"/>
            <p:cNvGrpSpPr/>
            <p:nvPr/>
          </p:nvGrpSpPr>
          <p:grpSpPr>
            <a:xfrm>
              <a:off x="1500166" y="1643050"/>
              <a:ext cx="6215106" cy="571504"/>
              <a:chOff x="1500166" y="1643050"/>
              <a:chExt cx="6215106" cy="571504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1500166" y="1643050"/>
                <a:ext cx="6215106" cy="571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tx1"/>
                    </a:solidFill>
                    <a:latin typeface="210 하얀바람 L" panose="02020603020101020101" pitchFamily="18" charset="-127"/>
                    <a:ea typeface="210 하얀바람 L" panose="02020603020101020101" pitchFamily="18" charset="-127"/>
                  </a:rPr>
                  <a:t>실험 기구 및 시약</a:t>
                </a:r>
                <a:endParaRPr lang="ko-KR" altLang="en-US" sz="2400" dirty="0">
                  <a:solidFill>
                    <a:schemeClr val="tx1"/>
                  </a:solidFill>
                  <a:latin typeface="210 하얀바람 L" panose="02020603020101020101" pitchFamily="18" charset="-127"/>
                  <a:ea typeface="210 하얀바람 L" panose="02020603020101020101" pitchFamily="18" charset="-127"/>
                </a:endParaRPr>
              </a:p>
            </p:txBody>
          </p:sp>
          <p:sp>
            <p:nvSpPr>
              <p:cNvPr id="40" name="이등변 삼각형 39"/>
              <p:cNvSpPr/>
              <p:nvPr/>
            </p:nvSpPr>
            <p:spPr>
              <a:xfrm rot="10800000">
                <a:off x="1500166" y="1643050"/>
                <a:ext cx="642942" cy="571504"/>
              </a:xfrm>
              <a:prstGeom prst="triangle">
                <a:avLst>
                  <a:gd name="adj" fmla="val 99131"/>
                </a:avLst>
              </a:prstGeom>
              <a:solidFill>
                <a:srgbClr val="C43A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1428728" y="1571612"/>
              <a:ext cx="5116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 smtClean="0">
                  <a:solidFill>
                    <a:schemeClr val="bg1"/>
                  </a:solidFill>
                </a:rPr>
                <a:t>03</a:t>
              </a:r>
              <a:endParaRPr lang="ko-KR" altLang="en-US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285852" y="3286124"/>
            <a:ext cx="6215106" cy="635636"/>
            <a:chOff x="1428728" y="1571612"/>
            <a:chExt cx="6286544" cy="642942"/>
          </a:xfrm>
        </p:grpSpPr>
        <p:grpSp>
          <p:nvGrpSpPr>
            <p:cNvPr id="43" name="그룹 10"/>
            <p:cNvGrpSpPr/>
            <p:nvPr/>
          </p:nvGrpSpPr>
          <p:grpSpPr>
            <a:xfrm>
              <a:off x="1500166" y="1643050"/>
              <a:ext cx="6215106" cy="571504"/>
              <a:chOff x="1500166" y="1643050"/>
              <a:chExt cx="6215106" cy="571504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1500166" y="1643050"/>
                <a:ext cx="6215106" cy="571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tx1"/>
                    </a:solidFill>
                    <a:latin typeface="210 하얀바람 L" panose="02020603020101020101" pitchFamily="18" charset="-127"/>
                    <a:ea typeface="210 하얀바람 L" panose="02020603020101020101" pitchFamily="18" charset="-127"/>
                  </a:rPr>
                  <a:t>실험 방법</a:t>
                </a:r>
                <a:endParaRPr lang="ko-KR" altLang="en-US" sz="2400" dirty="0">
                  <a:solidFill>
                    <a:schemeClr val="tx1"/>
                  </a:solidFill>
                  <a:latin typeface="210 하얀바람 L" panose="02020603020101020101" pitchFamily="18" charset="-127"/>
                  <a:ea typeface="210 하얀바람 L" panose="02020603020101020101" pitchFamily="18" charset="-127"/>
                </a:endParaRPr>
              </a:p>
            </p:txBody>
          </p:sp>
          <p:sp>
            <p:nvSpPr>
              <p:cNvPr id="46" name="이등변 삼각형 45"/>
              <p:cNvSpPr/>
              <p:nvPr/>
            </p:nvSpPr>
            <p:spPr>
              <a:xfrm rot="10800000">
                <a:off x="1500166" y="1643050"/>
                <a:ext cx="642942" cy="571504"/>
              </a:xfrm>
              <a:prstGeom prst="triangle">
                <a:avLst>
                  <a:gd name="adj" fmla="val 99131"/>
                </a:avLst>
              </a:prstGeom>
              <a:solidFill>
                <a:srgbClr val="C43A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1428728" y="1571612"/>
              <a:ext cx="5116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 smtClean="0">
                  <a:solidFill>
                    <a:schemeClr val="bg1"/>
                  </a:solidFill>
                </a:rPr>
                <a:t>04</a:t>
              </a:r>
              <a:endParaRPr lang="ko-KR" altLang="en-US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285852" y="3929066"/>
            <a:ext cx="6215106" cy="635636"/>
            <a:chOff x="1428728" y="1571612"/>
            <a:chExt cx="6286544" cy="642942"/>
          </a:xfrm>
        </p:grpSpPr>
        <p:grpSp>
          <p:nvGrpSpPr>
            <p:cNvPr id="49" name="그룹 10"/>
            <p:cNvGrpSpPr/>
            <p:nvPr/>
          </p:nvGrpSpPr>
          <p:grpSpPr>
            <a:xfrm>
              <a:off x="1500166" y="1643050"/>
              <a:ext cx="6215106" cy="571504"/>
              <a:chOff x="1500166" y="1643050"/>
              <a:chExt cx="6215106" cy="571504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1500166" y="1643050"/>
                <a:ext cx="6215106" cy="571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tx1"/>
                    </a:solidFill>
                    <a:latin typeface="210 하얀바람 L" panose="02020603020101020101" pitchFamily="18" charset="-127"/>
                    <a:ea typeface="210 하얀바람 L" panose="02020603020101020101" pitchFamily="18" charset="-127"/>
                  </a:rPr>
                  <a:t>주의 사항</a:t>
                </a:r>
                <a:endParaRPr lang="ko-KR" altLang="en-US" sz="2400" dirty="0">
                  <a:solidFill>
                    <a:schemeClr val="tx1"/>
                  </a:solidFill>
                  <a:latin typeface="210 하얀바람 L" panose="02020603020101020101" pitchFamily="18" charset="-127"/>
                  <a:ea typeface="210 하얀바람 L" panose="02020603020101020101" pitchFamily="18" charset="-127"/>
                </a:endParaRPr>
              </a:p>
            </p:txBody>
          </p:sp>
          <p:sp>
            <p:nvSpPr>
              <p:cNvPr id="52" name="이등변 삼각형 51"/>
              <p:cNvSpPr/>
              <p:nvPr/>
            </p:nvSpPr>
            <p:spPr>
              <a:xfrm rot="10800000">
                <a:off x="1500166" y="1643050"/>
                <a:ext cx="642942" cy="571504"/>
              </a:xfrm>
              <a:prstGeom prst="triangle">
                <a:avLst>
                  <a:gd name="adj" fmla="val 99131"/>
                </a:avLst>
              </a:prstGeom>
              <a:solidFill>
                <a:srgbClr val="C43A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428728" y="1571612"/>
              <a:ext cx="5116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 smtClean="0">
                  <a:solidFill>
                    <a:schemeClr val="bg1"/>
                  </a:solidFill>
                </a:rPr>
                <a:t>05</a:t>
              </a:r>
              <a:endParaRPr lang="ko-KR" altLang="en-US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285852" y="4572008"/>
            <a:ext cx="6215106" cy="635636"/>
            <a:chOff x="1428728" y="1571612"/>
            <a:chExt cx="6286544" cy="642942"/>
          </a:xfrm>
        </p:grpSpPr>
        <p:grpSp>
          <p:nvGrpSpPr>
            <p:cNvPr id="55" name="그룹 10"/>
            <p:cNvGrpSpPr/>
            <p:nvPr/>
          </p:nvGrpSpPr>
          <p:grpSpPr>
            <a:xfrm>
              <a:off x="1500166" y="1643050"/>
              <a:ext cx="6215106" cy="571504"/>
              <a:chOff x="1500166" y="1643050"/>
              <a:chExt cx="6215106" cy="571504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1500166" y="1643050"/>
                <a:ext cx="6215106" cy="571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tx1"/>
                    </a:solidFill>
                    <a:latin typeface="210 하얀바람 L" panose="02020603020101020101" pitchFamily="18" charset="-127"/>
                    <a:ea typeface="210 하얀바람 L" panose="02020603020101020101" pitchFamily="18" charset="-127"/>
                  </a:rPr>
                  <a:t>결과값 계산방법</a:t>
                </a:r>
                <a:endParaRPr lang="ko-KR" altLang="en-US" sz="2400" dirty="0">
                  <a:solidFill>
                    <a:srgbClr val="FF0000"/>
                  </a:solidFill>
                  <a:latin typeface="210 하얀바람 L" panose="02020603020101020101" pitchFamily="18" charset="-127"/>
                  <a:ea typeface="210 하얀바람 L" panose="02020603020101020101" pitchFamily="18" charset="-127"/>
                </a:endParaRPr>
              </a:p>
            </p:txBody>
          </p:sp>
          <p:sp>
            <p:nvSpPr>
              <p:cNvPr id="58" name="이등변 삼각형 57"/>
              <p:cNvSpPr/>
              <p:nvPr/>
            </p:nvSpPr>
            <p:spPr>
              <a:xfrm rot="10800000">
                <a:off x="1500166" y="1643050"/>
                <a:ext cx="642942" cy="571504"/>
              </a:xfrm>
              <a:prstGeom prst="triangle">
                <a:avLst>
                  <a:gd name="adj" fmla="val 99131"/>
                </a:avLst>
              </a:prstGeom>
              <a:solidFill>
                <a:srgbClr val="C43A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1428728" y="1571612"/>
              <a:ext cx="5116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 smtClean="0">
                  <a:solidFill>
                    <a:schemeClr val="bg1"/>
                  </a:solidFill>
                </a:rPr>
                <a:t>06</a:t>
              </a:r>
              <a:endParaRPr lang="ko-KR" altLang="en-US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285852" y="5214950"/>
            <a:ext cx="6215106" cy="635636"/>
            <a:chOff x="1428728" y="1571612"/>
            <a:chExt cx="6286544" cy="642942"/>
          </a:xfrm>
        </p:grpSpPr>
        <p:grpSp>
          <p:nvGrpSpPr>
            <p:cNvPr id="61" name="그룹 10"/>
            <p:cNvGrpSpPr/>
            <p:nvPr/>
          </p:nvGrpSpPr>
          <p:grpSpPr>
            <a:xfrm>
              <a:off x="1500166" y="1643050"/>
              <a:ext cx="6215106" cy="571504"/>
              <a:chOff x="1500166" y="1643050"/>
              <a:chExt cx="6215106" cy="571504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1500166" y="1643050"/>
                <a:ext cx="6215106" cy="571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tx1"/>
                    </a:solidFill>
                    <a:latin typeface="210 하얀바람 L" panose="02020603020101020101" pitchFamily="18" charset="-127"/>
                    <a:ea typeface="210 하얀바람 L" panose="02020603020101020101" pitchFamily="18" charset="-127"/>
                  </a:rPr>
                  <a:t>참고 문헌</a:t>
                </a:r>
                <a:endParaRPr lang="ko-KR" altLang="en-US" sz="2400" dirty="0">
                  <a:solidFill>
                    <a:schemeClr val="tx1"/>
                  </a:solidFill>
                  <a:latin typeface="210 하얀바람 L" panose="02020603020101020101" pitchFamily="18" charset="-127"/>
                  <a:ea typeface="210 하얀바람 L" panose="02020603020101020101" pitchFamily="18" charset="-127"/>
                </a:endParaRPr>
              </a:p>
            </p:txBody>
          </p:sp>
          <p:sp>
            <p:nvSpPr>
              <p:cNvPr id="64" name="이등변 삼각형 63"/>
              <p:cNvSpPr/>
              <p:nvPr/>
            </p:nvSpPr>
            <p:spPr>
              <a:xfrm rot="10800000">
                <a:off x="1500166" y="1643050"/>
                <a:ext cx="642942" cy="571504"/>
              </a:xfrm>
              <a:prstGeom prst="triangle">
                <a:avLst>
                  <a:gd name="adj" fmla="val 99131"/>
                </a:avLst>
              </a:prstGeom>
              <a:solidFill>
                <a:srgbClr val="C43A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1428728" y="1571612"/>
              <a:ext cx="5116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 smtClean="0">
                  <a:solidFill>
                    <a:schemeClr val="bg1"/>
                  </a:solidFill>
                </a:rPr>
                <a:t>07</a:t>
              </a:r>
              <a:endParaRPr lang="ko-KR" altLang="en-US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0" y="-1"/>
            <a:ext cx="9144003" cy="6858001"/>
            <a:chOff x="0" y="-1"/>
            <a:chExt cx="9144003" cy="6858001"/>
          </a:xfrm>
        </p:grpSpPr>
        <p:grpSp>
          <p:nvGrpSpPr>
            <p:cNvPr id="68" name="그룹 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0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9001156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16200000">
                <a:off x="4500578" y="2214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6200000">
                <a:off x="4500578" y="-4500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이등변 삼각형 68"/>
            <p:cNvSpPr/>
            <p:nvPr/>
          </p:nvSpPr>
          <p:spPr>
            <a:xfrm rot="16200000">
              <a:off x="6965171" y="-535784"/>
              <a:ext cx="1643050" cy="2714615"/>
            </a:xfrm>
            <a:prstGeom prst="triangle">
              <a:avLst>
                <a:gd name="adj" fmla="val 100000"/>
              </a:avLst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6" name="갈매기형 수장 65"/>
          <p:cNvSpPr/>
          <p:nvPr/>
        </p:nvSpPr>
        <p:spPr>
          <a:xfrm>
            <a:off x="5929322" y="714356"/>
            <a:ext cx="214314" cy="285752"/>
          </a:xfrm>
          <a:prstGeom prst="chevron">
            <a:avLst/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갈매기형 수장 66"/>
          <p:cNvSpPr/>
          <p:nvPr/>
        </p:nvSpPr>
        <p:spPr>
          <a:xfrm flipH="1">
            <a:off x="2965537" y="714356"/>
            <a:ext cx="214314" cy="285752"/>
          </a:xfrm>
          <a:prstGeom prst="chevron">
            <a:avLst/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680424" y="142845"/>
            <a:ext cx="1491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E. Coli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성장속도 측정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53" name="갈매기형 수장 52"/>
          <p:cNvSpPr/>
          <p:nvPr/>
        </p:nvSpPr>
        <p:spPr>
          <a:xfrm flipH="1">
            <a:off x="3144111" y="714356"/>
            <a:ext cx="214314" cy="285752"/>
          </a:xfrm>
          <a:prstGeom prst="chevron">
            <a:avLst/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갈매기형 수장 58"/>
          <p:cNvSpPr/>
          <p:nvPr/>
        </p:nvSpPr>
        <p:spPr>
          <a:xfrm>
            <a:off x="5751619" y="714356"/>
            <a:ext cx="214314" cy="285752"/>
          </a:xfrm>
          <a:prstGeom prst="chevron">
            <a:avLst/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0"/>
          <p:cNvGrpSpPr/>
          <p:nvPr/>
        </p:nvGrpSpPr>
        <p:grpSpPr>
          <a:xfrm>
            <a:off x="0" y="-1"/>
            <a:ext cx="9144003" cy="6858001"/>
            <a:chOff x="0" y="-1"/>
            <a:chExt cx="9144003" cy="6858001"/>
          </a:xfrm>
        </p:grpSpPr>
        <p:grpSp>
          <p:nvGrpSpPr>
            <p:cNvPr id="3" name="그룹 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001156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16200000">
                <a:off x="4500578" y="2214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6200000">
                <a:off x="4500578" y="-4500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이등변 삼각형 3"/>
            <p:cNvSpPr/>
            <p:nvPr/>
          </p:nvSpPr>
          <p:spPr>
            <a:xfrm rot="16200000">
              <a:off x="6965171" y="-535784"/>
              <a:ext cx="1643050" cy="2714615"/>
            </a:xfrm>
            <a:prstGeom prst="triangle">
              <a:avLst>
                <a:gd name="adj" fmla="val 100000"/>
              </a:avLst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7672409" y="142845"/>
            <a:ext cx="14991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E. Coli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성장속도 측정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3347" y="435273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실험 기구 및 시약</a:t>
            </a:r>
          </a:p>
        </p:txBody>
      </p:sp>
      <p:sp>
        <p:nvSpPr>
          <p:cNvPr id="11" name="갈매기형 수장 10"/>
          <p:cNvSpPr/>
          <p:nvPr/>
        </p:nvSpPr>
        <p:spPr>
          <a:xfrm>
            <a:off x="462802" y="459983"/>
            <a:ext cx="397848" cy="473800"/>
          </a:xfrm>
          <a:prstGeom prst="chevron">
            <a:avLst/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6A336B04-862D-42A1-8D95-1D9773AF05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5697" y="2073815"/>
            <a:ext cx="1238930" cy="21396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6DD3EE6-C65E-4636-8969-E5F4FD8EAE94}"/>
              </a:ext>
            </a:extLst>
          </p:cNvPr>
          <p:cNvSpPr txBox="1"/>
          <p:nvPr/>
        </p:nvSpPr>
        <p:spPr>
          <a:xfrm>
            <a:off x="1776323" y="1432225"/>
            <a:ext cx="1480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Cuvette</a:t>
            </a:r>
            <a:endParaRPr lang="ko-KR" altLang="en-US" sz="24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F039AB7-8279-400E-AE92-CD224F8D5E0D}"/>
              </a:ext>
            </a:extLst>
          </p:cNvPr>
          <p:cNvSpPr txBox="1"/>
          <p:nvPr/>
        </p:nvSpPr>
        <p:spPr>
          <a:xfrm>
            <a:off x="546506" y="4496921"/>
            <a:ext cx="3910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안에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담긴 액체의 </a:t>
            </a:r>
            <a:r>
              <a:rPr lang="ko-KR" altLang="en-US" dirty="0" err="1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흡광도를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측정하기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위해 고안된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용기</a:t>
            </a:r>
            <a:endParaRPr lang="en-US" altLang="ko-KR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한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쪽에서 쏜 빛이 다른 쪽으로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통과해야 한다는 특징을 지님</a:t>
            </a:r>
            <a:endParaRPr lang="ko-KR" alt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2618268-433E-4062-B1C5-6156C642BD6B}"/>
              </a:ext>
            </a:extLst>
          </p:cNvPr>
          <p:cNvSpPr txBox="1"/>
          <p:nvPr/>
        </p:nvSpPr>
        <p:spPr>
          <a:xfrm>
            <a:off x="4860032" y="1913867"/>
            <a:ext cx="38030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               </a:t>
            </a:r>
            <a:r>
              <a:rPr lang="en-US" altLang="ko-KR" sz="24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Autoclave</a:t>
            </a:r>
            <a:endParaRPr lang="en-US" altLang="ko-KR" sz="24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endParaRPr lang="ko-KR" alt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고압 증기 멸균기로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기내를 고온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,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고압의 수증기로 채워 기내에 있는 물질을 빠른 속도로 멸균하는 장치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26D4CF0-C0ED-4F2F-B309-D31516D0C685}"/>
              </a:ext>
            </a:extLst>
          </p:cNvPr>
          <p:cNvSpPr txBox="1"/>
          <p:nvPr/>
        </p:nvSpPr>
        <p:spPr>
          <a:xfrm>
            <a:off x="4860032" y="4077441"/>
            <a:ext cx="3375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    Shaking </a:t>
            </a:r>
            <a:r>
              <a:rPr lang="en-US" altLang="ko-KR" sz="24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incubator</a:t>
            </a:r>
          </a:p>
          <a:p>
            <a:endParaRPr lang="ko-KR" alt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미생물이나 동식물세포를 접종한 액체배지를 흔들어 움직이면서 </a:t>
            </a:r>
            <a:endParaRPr lang="en-US" altLang="ko-KR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배양하는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장치</a:t>
            </a:r>
            <a:endParaRPr lang="en-US" altLang="ko-KR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2803" y="1337462"/>
            <a:ext cx="3993978" cy="482453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740272" y="1844824"/>
            <a:ext cx="3936184" cy="1728192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16016" y="4005064"/>
            <a:ext cx="3936184" cy="1728192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027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0"/>
          <p:cNvGrpSpPr/>
          <p:nvPr/>
        </p:nvGrpSpPr>
        <p:grpSpPr>
          <a:xfrm>
            <a:off x="0" y="-1"/>
            <a:ext cx="9144003" cy="6858001"/>
            <a:chOff x="0" y="-1"/>
            <a:chExt cx="9144003" cy="6858001"/>
          </a:xfrm>
        </p:grpSpPr>
        <p:grpSp>
          <p:nvGrpSpPr>
            <p:cNvPr id="3" name="그룹 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001156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16200000">
                <a:off x="4500578" y="2214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6200000">
                <a:off x="4500578" y="-4500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이등변 삼각형 3"/>
            <p:cNvSpPr/>
            <p:nvPr/>
          </p:nvSpPr>
          <p:spPr>
            <a:xfrm rot="16200000">
              <a:off x="6965171" y="-535784"/>
              <a:ext cx="1643050" cy="2714615"/>
            </a:xfrm>
            <a:prstGeom prst="triangle">
              <a:avLst>
                <a:gd name="adj" fmla="val 100000"/>
              </a:avLst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7672409" y="142845"/>
            <a:ext cx="14991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E. Coli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성장속도 측정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3347" y="435273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실험 기구 및 시약</a:t>
            </a:r>
          </a:p>
        </p:txBody>
      </p:sp>
      <p:sp>
        <p:nvSpPr>
          <p:cNvPr id="11" name="갈매기형 수장 10"/>
          <p:cNvSpPr/>
          <p:nvPr/>
        </p:nvSpPr>
        <p:spPr>
          <a:xfrm>
            <a:off x="462802" y="459983"/>
            <a:ext cx="397848" cy="473800"/>
          </a:xfrm>
          <a:prstGeom prst="chevron">
            <a:avLst/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80A9CD65-E315-4EBF-BFD8-B18A3A4D2F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42380" y="2663922"/>
            <a:ext cx="2479105" cy="32053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ABA639F-9059-44AE-A69A-ECFBC7408F9E}"/>
              </a:ext>
            </a:extLst>
          </p:cNvPr>
          <p:cNvSpPr txBox="1"/>
          <p:nvPr/>
        </p:nvSpPr>
        <p:spPr>
          <a:xfrm>
            <a:off x="5796136" y="1662863"/>
            <a:ext cx="147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E-tube</a:t>
            </a:r>
            <a:endParaRPr lang="ko-KR" altLang="en-US" sz="24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58B55E5B-E039-4CAA-8A77-A3F172003A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0992" y="2694127"/>
            <a:ext cx="2672063" cy="320534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11C6937-FE31-4D75-A889-780E4A1F6FB9}"/>
              </a:ext>
            </a:extLst>
          </p:cNvPr>
          <p:cNvSpPr txBox="1"/>
          <p:nvPr/>
        </p:nvSpPr>
        <p:spPr>
          <a:xfrm>
            <a:off x="1471591" y="164761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Micro pipet</a:t>
            </a:r>
            <a:endParaRPr lang="ko-KR" altLang="en-US" sz="24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28448" y="1337462"/>
            <a:ext cx="3677149" cy="482453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756848" y="1337462"/>
            <a:ext cx="3551587" cy="482453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89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0"/>
          <p:cNvGrpSpPr/>
          <p:nvPr/>
        </p:nvGrpSpPr>
        <p:grpSpPr>
          <a:xfrm>
            <a:off x="0" y="-1"/>
            <a:ext cx="9144003" cy="6858001"/>
            <a:chOff x="0" y="-1"/>
            <a:chExt cx="9144003" cy="6858001"/>
          </a:xfrm>
        </p:grpSpPr>
        <p:grpSp>
          <p:nvGrpSpPr>
            <p:cNvPr id="3" name="그룹 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001156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16200000">
                <a:off x="4500578" y="2214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6200000">
                <a:off x="4500578" y="-4500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이등변 삼각형 3"/>
            <p:cNvSpPr/>
            <p:nvPr/>
          </p:nvSpPr>
          <p:spPr>
            <a:xfrm rot="16200000">
              <a:off x="6965171" y="-535784"/>
              <a:ext cx="1643050" cy="2714615"/>
            </a:xfrm>
            <a:prstGeom prst="triangle">
              <a:avLst>
                <a:gd name="adj" fmla="val 100000"/>
              </a:avLst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7672409" y="142845"/>
            <a:ext cx="14991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E. Coli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성장속도 측정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3347" y="435273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실험 기구 및 시약</a:t>
            </a:r>
          </a:p>
        </p:txBody>
      </p:sp>
      <p:sp>
        <p:nvSpPr>
          <p:cNvPr id="11" name="갈매기형 수장 10"/>
          <p:cNvSpPr/>
          <p:nvPr/>
        </p:nvSpPr>
        <p:spPr>
          <a:xfrm>
            <a:off x="462802" y="459983"/>
            <a:ext cx="397848" cy="473800"/>
          </a:xfrm>
          <a:prstGeom prst="chevron">
            <a:avLst/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D333AE9-D4CB-40B9-8479-2EBCFF3ABBC1}"/>
              </a:ext>
            </a:extLst>
          </p:cNvPr>
          <p:cNvSpPr txBox="1"/>
          <p:nvPr/>
        </p:nvSpPr>
        <p:spPr>
          <a:xfrm>
            <a:off x="653896" y="1984263"/>
            <a:ext cx="414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LB(Luria-</a:t>
            </a:r>
            <a:r>
              <a:rPr lang="en-US" altLang="ko-KR" sz="2400" dirty="0" err="1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Bertani</a:t>
            </a:r>
            <a:r>
              <a:rPr lang="en-US" altLang="ko-KR" sz="24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) medium</a:t>
            </a:r>
            <a:endParaRPr lang="en-US" altLang="ko-KR" sz="24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0CE088E-665C-4926-ABA8-5087852B8F6B}"/>
              </a:ext>
            </a:extLst>
          </p:cNvPr>
          <p:cNvSpPr txBox="1"/>
          <p:nvPr/>
        </p:nvSpPr>
        <p:spPr>
          <a:xfrm>
            <a:off x="817107" y="4892497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미생물이나 동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,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식물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세포가 자라는 데 필요한 필수 영양분을 포함하는 배양액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6211295" y="2549505"/>
            <a:ext cx="3635156" cy="1229949"/>
            <a:chOff x="5782328" y="1971018"/>
            <a:chExt cx="3635156" cy="1229949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7C2617EC-6F75-4946-A3AF-855F45757081}"/>
                </a:ext>
              </a:extLst>
            </p:cNvPr>
            <p:cNvSpPr txBox="1"/>
            <p:nvPr/>
          </p:nvSpPr>
          <p:spPr>
            <a:xfrm>
              <a:off x="5782328" y="1971018"/>
              <a:ext cx="22850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210 하얀바람 L" panose="02020603020101020101" pitchFamily="18" charset="-127"/>
                  <a:ea typeface="210 하얀바람 L" panose="02020603020101020101" pitchFamily="18" charset="-127"/>
                </a:rPr>
                <a:t>    </a:t>
              </a:r>
              <a:r>
                <a:rPr lang="en-US" altLang="ko-KR" sz="2400" dirty="0" err="1" smtClean="0">
                  <a:latin typeface="210 하얀바람 L" panose="02020603020101020101" pitchFamily="18" charset="-127"/>
                  <a:ea typeface="210 하얀바람 L" panose="02020603020101020101" pitchFamily="18" charset="-127"/>
                </a:rPr>
                <a:t>Tryptone</a:t>
              </a:r>
              <a:endParaRPr lang="en-US" altLang="ko-KR" sz="24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endParaRPr>
            </a:p>
            <a:p>
              <a:r>
                <a:rPr lang="en-US" altLang="ko-KR" sz="2400" dirty="0" smtClean="0">
                  <a:latin typeface="210 하얀바람 L" panose="02020603020101020101" pitchFamily="18" charset="-127"/>
                  <a:ea typeface="210 하얀바람 L" panose="02020603020101020101" pitchFamily="18" charset="-127"/>
                </a:rPr>
                <a:t>Yeast </a:t>
              </a:r>
              <a:r>
                <a:rPr lang="en-US" altLang="ko-KR" sz="2400" dirty="0">
                  <a:latin typeface="210 하얀바람 L" panose="02020603020101020101" pitchFamily="18" charset="-127"/>
                  <a:ea typeface="210 하얀바람 L" panose="02020603020101020101" pitchFamily="18" charset="-127"/>
                </a:rPr>
                <a:t>extract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EC21DB00-4619-4EC7-A624-089E4E5D452E}"/>
                </a:ext>
              </a:extLst>
            </p:cNvPr>
            <p:cNvSpPr txBox="1"/>
            <p:nvPr/>
          </p:nvSpPr>
          <p:spPr>
            <a:xfrm>
              <a:off x="5799217" y="2739302"/>
              <a:ext cx="36182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210 하얀바람 L" panose="02020603020101020101" pitchFamily="18" charset="-127"/>
                  <a:ea typeface="210 하얀바람 L" panose="02020603020101020101" pitchFamily="18" charset="-127"/>
                </a:rPr>
                <a:t>– </a:t>
              </a:r>
              <a:r>
                <a:rPr lang="ko-KR" altLang="en-US" sz="2400" dirty="0" smtClean="0">
                  <a:latin typeface="210 하얀바람 L" panose="02020603020101020101" pitchFamily="18" charset="-127"/>
                  <a:ea typeface="210 하얀바람 L" panose="02020603020101020101" pitchFamily="18" charset="-127"/>
                </a:rPr>
                <a:t>구성성분 제공</a:t>
              </a:r>
              <a:endParaRPr lang="en-US" altLang="ko-KR" sz="2400" dirty="0">
                <a:latin typeface="210 하얀바람 L" panose="02020603020101020101" pitchFamily="18" charset="-127"/>
                <a:ea typeface="210 하얀바람 L" panose="02020603020101020101" pitchFamily="18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E41FE3E-83F2-4239-BF86-68DD3ED2CB95}"/>
              </a:ext>
            </a:extLst>
          </p:cNvPr>
          <p:cNvSpPr txBox="1"/>
          <p:nvPr/>
        </p:nvSpPr>
        <p:spPr>
          <a:xfrm>
            <a:off x="5787669" y="4398203"/>
            <a:ext cx="2934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NaCl</a:t>
            </a:r>
            <a:r>
              <a:rPr lang="en-US" altLang="ko-KR" sz="24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</a:t>
            </a:r>
          </a:p>
          <a:p>
            <a:pPr algn="ctr"/>
            <a:r>
              <a:rPr lang="en-US" altLang="ko-KR" sz="24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– </a:t>
            </a:r>
            <a:r>
              <a:rPr lang="ko-KR" altLang="en-US" sz="24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삼투압 조절</a:t>
            </a:r>
            <a:endParaRPr lang="en-US" altLang="ko-KR" sz="24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2803" y="1772816"/>
            <a:ext cx="4434136" cy="4044709"/>
          </a:xfrm>
          <a:prstGeom prst="roundRect">
            <a:avLst>
              <a:gd name="adj" fmla="val 10687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797607" y="2511475"/>
            <a:ext cx="3011150" cy="1328681"/>
          </a:xfrm>
          <a:prstGeom prst="roundRect">
            <a:avLst>
              <a:gd name="adj" fmla="val 10687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809120" y="4344153"/>
            <a:ext cx="2991169" cy="972079"/>
          </a:xfrm>
          <a:prstGeom prst="roundRect">
            <a:avLst>
              <a:gd name="adj" fmla="val 10687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stCxn id="25" idx="3"/>
            <a:endCxn id="26" idx="1"/>
          </p:cNvCxnSpPr>
          <p:nvPr/>
        </p:nvCxnSpPr>
        <p:spPr>
          <a:xfrm flipV="1">
            <a:off x="4896939" y="3175816"/>
            <a:ext cx="900668" cy="619355"/>
          </a:xfrm>
          <a:prstGeom prst="bentConnector3">
            <a:avLst>
              <a:gd name="adj1" fmla="val 5032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25" idx="3"/>
            <a:endCxn id="27" idx="1"/>
          </p:cNvCxnSpPr>
          <p:nvPr/>
        </p:nvCxnSpPr>
        <p:spPr>
          <a:xfrm>
            <a:off x="4896939" y="3795171"/>
            <a:ext cx="912181" cy="103502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그림 10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54025" y="2529848"/>
            <a:ext cx="1617949" cy="228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405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8D44FEC-F8F9-4E8B-964F-88C9D0F4CE57}"/>
              </a:ext>
            </a:extLst>
          </p:cNvPr>
          <p:cNvSpPr txBox="1"/>
          <p:nvPr/>
        </p:nvSpPr>
        <p:spPr>
          <a:xfrm>
            <a:off x="997001" y="1410355"/>
            <a:ext cx="71850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1) </a:t>
            </a:r>
            <a:r>
              <a:rPr lang="ko-KR" altLang="en-US" sz="24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배양액</a:t>
            </a:r>
            <a:r>
              <a:rPr lang="en-US" altLang="ko-KR" sz="24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(LB broth) </a:t>
            </a:r>
            <a:r>
              <a:rPr lang="ko-KR" altLang="en-US" sz="24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만들기</a:t>
            </a:r>
            <a:endParaRPr lang="en-US" altLang="ko-KR" sz="2400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endParaRPr lang="en-US" altLang="ko-KR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endParaRPr lang="en-US" altLang="ko-KR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① 1L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 증류수에 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10g </a:t>
            </a:r>
            <a:r>
              <a:rPr lang="en-US" altLang="ko-KR" dirty="0" err="1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tryptone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, 5g yeast extract, </a:t>
            </a:r>
          </a:p>
          <a:p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    10g </a:t>
            </a:r>
            <a:r>
              <a:rPr lang="en-US" altLang="ko-KR" dirty="0" err="1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NaCl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을 넣고 잘 섞는다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. </a:t>
            </a:r>
          </a:p>
          <a:p>
            <a:endParaRPr lang="en-US" altLang="ko-KR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② Autoclave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를 이용하여 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121℃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에서 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15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분간 멸균한다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grpSp>
        <p:nvGrpSpPr>
          <p:cNvPr id="2" name="그룹 70"/>
          <p:cNvGrpSpPr/>
          <p:nvPr/>
        </p:nvGrpSpPr>
        <p:grpSpPr>
          <a:xfrm>
            <a:off x="0" y="-1"/>
            <a:ext cx="9144003" cy="6858001"/>
            <a:chOff x="0" y="-1"/>
            <a:chExt cx="9144003" cy="6858001"/>
          </a:xfrm>
        </p:grpSpPr>
        <p:grpSp>
          <p:nvGrpSpPr>
            <p:cNvPr id="3" name="그룹 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001156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16200000">
                <a:off x="4500578" y="2214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6200000">
                <a:off x="4500578" y="-4500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이등변 삼각형 3"/>
            <p:cNvSpPr/>
            <p:nvPr/>
          </p:nvSpPr>
          <p:spPr>
            <a:xfrm rot="16200000">
              <a:off x="6965171" y="-535784"/>
              <a:ext cx="1643050" cy="2714615"/>
            </a:xfrm>
            <a:prstGeom prst="triangle">
              <a:avLst>
                <a:gd name="adj" fmla="val 100000"/>
              </a:avLst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7672409" y="142845"/>
            <a:ext cx="14991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E. Coli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성장속도 측정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3347" y="435273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실험 방법</a:t>
            </a:r>
          </a:p>
        </p:txBody>
      </p:sp>
      <p:sp>
        <p:nvSpPr>
          <p:cNvPr id="11" name="갈매기형 수장 10"/>
          <p:cNvSpPr/>
          <p:nvPr/>
        </p:nvSpPr>
        <p:spPr>
          <a:xfrm>
            <a:off x="462802" y="459983"/>
            <a:ext cx="397848" cy="473800"/>
          </a:xfrm>
          <a:prstGeom prst="chevron">
            <a:avLst/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157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0"/>
          <p:cNvGrpSpPr/>
          <p:nvPr/>
        </p:nvGrpSpPr>
        <p:grpSpPr>
          <a:xfrm>
            <a:off x="0" y="-1"/>
            <a:ext cx="9144003" cy="6858001"/>
            <a:chOff x="0" y="-1"/>
            <a:chExt cx="9144003" cy="6858001"/>
          </a:xfrm>
        </p:grpSpPr>
        <p:grpSp>
          <p:nvGrpSpPr>
            <p:cNvPr id="3" name="그룹 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001156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16200000">
                <a:off x="4500578" y="2214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6200000">
                <a:off x="4500578" y="-4500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이등변 삼각형 3"/>
            <p:cNvSpPr/>
            <p:nvPr/>
          </p:nvSpPr>
          <p:spPr>
            <a:xfrm rot="16200000">
              <a:off x="6965171" y="-535784"/>
              <a:ext cx="1643050" cy="2714615"/>
            </a:xfrm>
            <a:prstGeom prst="triangle">
              <a:avLst>
                <a:gd name="adj" fmla="val 100000"/>
              </a:avLst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7672409" y="142845"/>
            <a:ext cx="14991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E. Coli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성장속도 측정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3347" y="435273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실험 방법</a:t>
            </a:r>
          </a:p>
        </p:txBody>
      </p:sp>
      <p:sp>
        <p:nvSpPr>
          <p:cNvPr id="11" name="갈매기형 수장 10"/>
          <p:cNvSpPr/>
          <p:nvPr/>
        </p:nvSpPr>
        <p:spPr>
          <a:xfrm>
            <a:off x="462802" y="459983"/>
            <a:ext cx="397848" cy="473800"/>
          </a:xfrm>
          <a:prstGeom prst="chevron">
            <a:avLst/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8D44FEC-F8F9-4E8B-964F-88C9D0F4CE57}"/>
              </a:ext>
            </a:extLst>
          </p:cNvPr>
          <p:cNvSpPr txBox="1"/>
          <p:nvPr/>
        </p:nvSpPr>
        <p:spPr>
          <a:xfrm>
            <a:off x="995830" y="1410355"/>
            <a:ext cx="718503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2) </a:t>
            </a:r>
            <a:r>
              <a:rPr lang="ko-KR" altLang="en-US" sz="24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미생물 배양</a:t>
            </a:r>
            <a:endParaRPr lang="en-US" altLang="ko-KR" sz="24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endParaRPr lang="en-US" altLang="ko-KR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endParaRPr lang="ko-KR" alt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①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Clean Bench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 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UV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를 끄고 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FL(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형광등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)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을 켜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고 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70%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알코올을 분무하여 내부와 실험자의 손을 소독한다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.</a:t>
            </a:r>
            <a:endParaRPr lang="ko-KR" alt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endParaRPr lang="ko-KR" alt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②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Clean 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Bench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내에서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삼각플라스크에 배양액을 담고 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Seed 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culture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를 접종한다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.</a:t>
            </a:r>
          </a:p>
          <a:p>
            <a:endParaRPr lang="en-US" altLang="ko-KR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③ Shaking 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incubator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에서 최적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생장환경인 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37℃, 200rpm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 조건으로 배양한다</a:t>
            </a:r>
            <a:r>
              <a:rPr lang="en-US" altLang="ko-KR" dirty="0"/>
              <a:t>.</a:t>
            </a:r>
          </a:p>
          <a:p>
            <a:endParaRPr lang="en-US" altLang="ko-KR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Seed 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culture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를 접종하는 이유 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: </a:t>
            </a:r>
            <a:endParaRPr lang="en-US" altLang="ko-KR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대량배양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시에 바로 미생물을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풀어주면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,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</a:t>
            </a:r>
            <a:endParaRPr lang="en-US" altLang="ko-KR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지체기가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길어져 미생물이 적응하지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못하고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잘 성장하지 못한다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. </a:t>
            </a:r>
            <a:endParaRPr lang="en-US" altLang="ko-KR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그래서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먼저 소규모로 배양하여 셀을 일정 수준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키운 후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,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</a:t>
            </a:r>
            <a:endParaRPr lang="en-US" altLang="ko-KR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미생물이 대수기로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들어갈 때 대량배지로 옮겨 배양한다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.</a:t>
            </a:r>
            <a:endParaRPr lang="ko-KR" alt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783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0"/>
          <p:cNvGrpSpPr/>
          <p:nvPr/>
        </p:nvGrpSpPr>
        <p:grpSpPr>
          <a:xfrm>
            <a:off x="-5826" y="0"/>
            <a:ext cx="9144003" cy="6858001"/>
            <a:chOff x="0" y="-1"/>
            <a:chExt cx="9144003" cy="6858001"/>
          </a:xfrm>
        </p:grpSpPr>
        <p:grpSp>
          <p:nvGrpSpPr>
            <p:cNvPr id="3" name="그룹 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001156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16200000">
                <a:off x="4500578" y="2214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6200000">
                <a:off x="4500578" y="-4500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이등변 삼각형 3"/>
            <p:cNvSpPr/>
            <p:nvPr/>
          </p:nvSpPr>
          <p:spPr>
            <a:xfrm rot="16200000">
              <a:off x="6965171" y="-535784"/>
              <a:ext cx="1643050" cy="2714615"/>
            </a:xfrm>
            <a:prstGeom prst="triangle">
              <a:avLst>
                <a:gd name="adj" fmla="val 100000"/>
              </a:avLst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7672409" y="142845"/>
            <a:ext cx="14991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E. Coli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성장속도 측정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3347" y="435273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실험 방법</a:t>
            </a:r>
          </a:p>
        </p:txBody>
      </p:sp>
      <p:sp>
        <p:nvSpPr>
          <p:cNvPr id="11" name="갈매기형 수장 10"/>
          <p:cNvSpPr/>
          <p:nvPr/>
        </p:nvSpPr>
        <p:spPr>
          <a:xfrm>
            <a:off x="462802" y="459983"/>
            <a:ext cx="397848" cy="473800"/>
          </a:xfrm>
          <a:prstGeom prst="chevron">
            <a:avLst/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7F9D23A-C0C9-4349-AA9B-B844D3615FC3}"/>
              </a:ext>
            </a:extLst>
          </p:cNvPr>
          <p:cNvSpPr txBox="1"/>
          <p:nvPr/>
        </p:nvSpPr>
        <p:spPr>
          <a:xfrm>
            <a:off x="997001" y="1412776"/>
            <a:ext cx="72728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3) </a:t>
            </a:r>
            <a:r>
              <a:rPr lang="ko-KR" altLang="en-US" sz="2400" dirty="0" err="1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흡광도</a:t>
            </a:r>
            <a:r>
              <a:rPr lang="ko-KR" altLang="en-US" sz="24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측정</a:t>
            </a:r>
            <a:endParaRPr lang="en-US" altLang="ko-KR" sz="24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endParaRPr lang="en-US" altLang="ko-KR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endParaRPr lang="en-US" altLang="ko-KR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ko-KR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①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접종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후 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4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시간동안 실험 시작시점을 포함하여 매 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30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분마다 시료를 무균조작 방법으로 채취한다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.</a:t>
            </a:r>
          </a:p>
          <a:p>
            <a:endParaRPr lang="ko-KR" alt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②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채취한 시료를 </a:t>
            </a:r>
            <a:r>
              <a:rPr lang="en-US" altLang="ko-KR" dirty="0" err="1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Cuvette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에 넣고 파장 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580nm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또는 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600nm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에서의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흡광도를 측정한다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.</a:t>
            </a:r>
          </a:p>
          <a:p>
            <a:endParaRPr lang="en-US" altLang="ko-KR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이 때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,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최대 </a:t>
            </a:r>
            <a:r>
              <a:rPr lang="ko-KR" altLang="en-US" dirty="0" err="1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흡광도가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나타나는 파장에서 측정하여 오차를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최소화하고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,</a:t>
            </a:r>
            <a:endParaRPr lang="ko-KR" alt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ko-KR" altLang="en-US" dirty="0" err="1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흡광도가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0.3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이 넘으면 겹침 현상 및 살아있는 세포와 죽은 세포의 구분이 어려우므로 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1:10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비율로 희석시켜 </a:t>
            </a:r>
            <a:r>
              <a:rPr lang="ko-KR" altLang="en-US" dirty="0" err="1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흡광도를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</a:t>
            </a:r>
            <a:r>
              <a:rPr lang="ko-KR" altLang="en-US" dirty="0" err="1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재측정한다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.</a:t>
            </a:r>
            <a:endParaRPr lang="en-US" altLang="ko-KR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0750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0"/>
          <p:cNvGrpSpPr/>
          <p:nvPr/>
        </p:nvGrpSpPr>
        <p:grpSpPr>
          <a:xfrm>
            <a:off x="0" y="-1"/>
            <a:ext cx="9144003" cy="6858001"/>
            <a:chOff x="0" y="-1"/>
            <a:chExt cx="9144003" cy="6858001"/>
          </a:xfrm>
        </p:grpSpPr>
        <p:grpSp>
          <p:nvGrpSpPr>
            <p:cNvPr id="3" name="그룹 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001156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16200000">
                <a:off x="4500578" y="2214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6200000">
                <a:off x="4500578" y="-4500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이등변 삼각형 3"/>
            <p:cNvSpPr/>
            <p:nvPr/>
          </p:nvSpPr>
          <p:spPr>
            <a:xfrm rot="16200000">
              <a:off x="6965171" y="-535784"/>
              <a:ext cx="1643050" cy="2714615"/>
            </a:xfrm>
            <a:prstGeom prst="triangle">
              <a:avLst>
                <a:gd name="adj" fmla="val 100000"/>
              </a:avLst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7672409" y="142845"/>
            <a:ext cx="14991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E. Coli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성장속도 측정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3347" y="435273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실험 방법</a:t>
            </a:r>
          </a:p>
        </p:txBody>
      </p:sp>
      <p:sp>
        <p:nvSpPr>
          <p:cNvPr id="11" name="갈매기형 수장 10"/>
          <p:cNvSpPr/>
          <p:nvPr/>
        </p:nvSpPr>
        <p:spPr>
          <a:xfrm>
            <a:off x="462802" y="459983"/>
            <a:ext cx="397848" cy="473800"/>
          </a:xfrm>
          <a:prstGeom prst="chevron">
            <a:avLst/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3871B59-615A-499B-8960-2B35A72F9C73}"/>
              </a:ext>
            </a:extLst>
          </p:cNvPr>
          <p:cNvSpPr txBox="1"/>
          <p:nvPr/>
        </p:nvSpPr>
        <p:spPr>
          <a:xfrm>
            <a:off x="1187624" y="1570212"/>
            <a:ext cx="676875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※ UV-Vis </a:t>
            </a:r>
            <a:r>
              <a:rPr lang="en-US" altLang="ko-KR" sz="24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spectrophotometer </a:t>
            </a:r>
            <a:r>
              <a:rPr lang="ko-KR" altLang="en-US" sz="24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사용방법</a:t>
            </a:r>
            <a:endParaRPr lang="en-US" altLang="ko-KR" sz="24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endParaRPr lang="ko-KR" alt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①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전원을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켜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고 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15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분 이상 예열한다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.</a:t>
            </a:r>
          </a:p>
          <a:p>
            <a:endParaRPr lang="ko-KR" alt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②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영점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조절을 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0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에 맞춘다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.</a:t>
            </a:r>
          </a:p>
          <a:p>
            <a:endParaRPr lang="ko-KR" alt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③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파장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선별기를 돌려 원하는 빛의 파장을 선택한다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.</a:t>
            </a:r>
          </a:p>
          <a:p>
            <a:endParaRPr lang="ko-KR" alt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④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시료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용기에 바탕 용매를 넣고 뚜껑을 닫은 후 빛 세기 조절 손잡이로 장치의 바늘이 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100%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투과도가 되도록 조절한다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.</a:t>
            </a:r>
          </a:p>
          <a:p>
            <a:endParaRPr lang="ko-KR" alt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⑤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시료가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든 용기를 넣고 뚜껑을 닫고 </a:t>
            </a:r>
            <a:r>
              <a:rPr lang="ko-KR" altLang="en-US" dirty="0" err="1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흡광도를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읽는다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.</a:t>
            </a:r>
          </a:p>
          <a:p>
            <a:endParaRPr lang="ko-KR" alt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⑥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위의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④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번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과정을 반복하여 계기의 바늘이 같은 위치에 오는지 확인한다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.</a:t>
            </a:r>
            <a:endParaRPr lang="ko-KR" alt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857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0"/>
          <p:cNvGrpSpPr/>
          <p:nvPr/>
        </p:nvGrpSpPr>
        <p:grpSpPr>
          <a:xfrm>
            <a:off x="0" y="-1"/>
            <a:ext cx="9144003" cy="6858001"/>
            <a:chOff x="0" y="-1"/>
            <a:chExt cx="9144003" cy="6858001"/>
          </a:xfrm>
        </p:grpSpPr>
        <p:grpSp>
          <p:nvGrpSpPr>
            <p:cNvPr id="3" name="그룹 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001156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16200000">
                <a:off x="4500578" y="2214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6200000">
                <a:off x="4500578" y="-4500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이등변 삼각형 3"/>
            <p:cNvSpPr/>
            <p:nvPr/>
          </p:nvSpPr>
          <p:spPr>
            <a:xfrm rot="16200000">
              <a:off x="6965171" y="-535784"/>
              <a:ext cx="1643050" cy="2714615"/>
            </a:xfrm>
            <a:prstGeom prst="triangle">
              <a:avLst>
                <a:gd name="adj" fmla="val 100000"/>
              </a:avLst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7672409" y="142845"/>
            <a:ext cx="14991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E. Coli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성장속도 측정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3347" y="435273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주의 사항</a:t>
            </a:r>
          </a:p>
        </p:txBody>
      </p:sp>
      <p:sp>
        <p:nvSpPr>
          <p:cNvPr id="11" name="갈매기형 수장 10"/>
          <p:cNvSpPr/>
          <p:nvPr/>
        </p:nvSpPr>
        <p:spPr>
          <a:xfrm>
            <a:off x="462802" y="459983"/>
            <a:ext cx="397848" cy="473800"/>
          </a:xfrm>
          <a:prstGeom prst="chevron">
            <a:avLst/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4712EB5-74DE-4FFB-897D-A79488FF9692}"/>
              </a:ext>
            </a:extLst>
          </p:cNvPr>
          <p:cNvSpPr txBox="1"/>
          <p:nvPr/>
        </p:nvSpPr>
        <p:spPr>
          <a:xfrm>
            <a:off x="984407" y="1777323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입사광의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파장을 바꾸기 전에는 언제나 빛의 세기를 최소로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한다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. </a:t>
            </a:r>
          </a:p>
          <a:p>
            <a:endParaRPr lang="en-US" altLang="ko-KR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Cuvette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은 빛이 통과하는 면에 지문이 묻지 않도록 하기 위하여 </a:t>
            </a:r>
            <a:endParaRPr lang="en-US" altLang="ko-KR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깨끗한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휴지로 다루어야 하며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,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오염에 주의한다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.</a:t>
            </a:r>
          </a:p>
          <a:p>
            <a:endParaRPr lang="ko-KR" alt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Clean 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bench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에서 작업할 때 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UV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가 꺼져있는지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확인하고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,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</a:t>
            </a:r>
            <a:endParaRPr lang="en-US" altLang="ko-KR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작업이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끝나면 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UV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를 켜 멸균작업을 실행한다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.</a:t>
            </a:r>
          </a:p>
          <a:p>
            <a:endParaRPr lang="ko-KR" alt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시료 채취 시에 시료를 섞어주어야 하며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,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</a:t>
            </a:r>
            <a:r>
              <a:rPr lang="ko-KR" altLang="en-US" dirty="0" err="1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흡광도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측정 전과 시료 희석 후에도  시료를 섞어주어야 한다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.</a:t>
            </a:r>
            <a:endParaRPr lang="ko-KR" alt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endParaRPr lang="en-US" altLang="ko-KR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UV-Visible 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Spectrophotometer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사용 시 꼭 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A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값 안정화 확인한다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.</a:t>
            </a:r>
            <a:endParaRPr lang="ko-KR" alt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3116" y="1682898"/>
            <a:ext cx="3989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※</a:t>
            </a:r>
            <a:endParaRPr lang="ko-KR" altLang="en-US" sz="30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116" y="2234537"/>
            <a:ext cx="3989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※</a:t>
            </a:r>
            <a:endParaRPr lang="ko-KR" altLang="en-US" sz="30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3116" y="3043559"/>
            <a:ext cx="3989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※</a:t>
            </a:r>
            <a:endParaRPr lang="ko-KR" altLang="en-US" sz="30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3116" y="3869515"/>
            <a:ext cx="3989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※</a:t>
            </a:r>
            <a:endParaRPr lang="ko-KR" altLang="en-US" sz="30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3116" y="4675202"/>
            <a:ext cx="3989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※</a:t>
            </a:r>
            <a:endParaRPr lang="ko-KR" altLang="en-US" sz="30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346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0"/>
          <p:cNvGrpSpPr/>
          <p:nvPr/>
        </p:nvGrpSpPr>
        <p:grpSpPr>
          <a:xfrm>
            <a:off x="0" y="-1"/>
            <a:ext cx="9144003" cy="6858001"/>
            <a:chOff x="0" y="-1"/>
            <a:chExt cx="9144003" cy="6858001"/>
          </a:xfrm>
        </p:grpSpPr>
        <p:grpSp>
          <p:nvGrpSpPr>
            <p:cNvPr id="3" name="그룹 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001156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16200000">
                <a:off x="4500578" y="2214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6200000">
                <a:off x="4500578" y="-4500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이등변 삼각형 3"/>
            <p:cNvSpPr/>
            <p:nvPr/>
          </p:nvSpPr>
          <p:spPr>
            <a:xfrm rot="16200000">
              <a:off x="6965171" y="-535784"/>
              <a:ext cx="1643050" cy="2714615"/>
            </a:xfrm>
            <a:prstGeom prst="triangle">
              <a:avLst>
                <a:gd name="adj" fmla="val 100000"/>
              </a:avLst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7672409" y="142845"/>
            <a:ext cx="14991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E. Coli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성장속도 측정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5254" y="435273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결과 계산방법</a:t>
            </a:r>
            <a:endParaRPr lang="ko-KR" altLang="en-US" sz="28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462802" y="459983"/>
            <a:ext cx="397848" cy="473800"/>
          </a:xfrm>
          <a:prstGeom prst="chevron">
            <a:avLst/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" name="_x440399136" descr="DRW00006a403a7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3033" y="2415050"/>
            <a:ext cx="3189939" cy="53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374426200" descr="DRW00006a403ac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3033" y="1369035"/>
            <a:ext cx="2927663" cy="53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900724" y="3276254"/>
            <a:ext cx="5040560" cy="3237098"/>
            <a:chOff x="1280287" y="3354892"/>
            <a:chExt cx="5040560" cy="3237098"/>
          </a:xfrm>
        </p:grpSpPr>
        <p:grpSp>
          <p:nvGrpSpPr>
            <p:cNvPr id="22" name="그룹 21"/>
            <p:cNvGrpSpPr/>
            <p:nvPr/>
          </p:nvGrpSpPr>
          <p:grpSpPr>
            <a:xfrm>
              <a:off x="1280287" y="3354892"/>
              <a:ext cx="5040560" cy="3237098"/>
              <a:chOff x="1915114" y="3014026"/>
              <a:chExt cx="5040560" cy="3237098"/>
            </a:xfrm>
          </p:grpSpPr>
          <p:cxnSp>
            <p:nvCxnSpPr>
              <p:cNvPr id="23" name="직선 화살표 연결선 22"/>
              <p:cNvCxnSpPr/>
              <p:nvPr/>
            </p:nvCxnSpPr>
            <p:spPr>
              <a:xfrm flipV="1">
                <a:off x="2714612" y="3014026"/>
                <a:ext cx="0" cy="2775433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/>
              <p:nvPr/>
            </p:nvCxnSpPr>
            <p:spPr>
              <a:xfrm>
                <a:off x="2714612" y="5789459"/>
                <a:ext cx="4104456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915114" y="3125163"/>
                <a:ext cx="792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err="1">
                    <a:latin typeface="210 하얀바람 L" panose="02020603020101020101" pitchFamily="18" charset="-127"/>
                    <a:ea typeface="210 하얀바람 L" panose="02020603020101020101" pitchFamily="18" charset="-127"/>
                  </a:rPr>
                  <a:t>l</a:t>
                </a:r>
                <a:r>
                  <a:rPr lang="en-US" altLang="ko-KR" sz="2400" dirty="0" err="1" smtClean="0">
                    <a:latin typeface="210 하얀바람 L" panose="02020603020101020101" pitchFamily="18" charset="-127"/>
                    <a:ea typeface="210 하얀바람 L" panose="02020603020101020101" pitchFamily="18" charset="-127"/>
                  </a:rPr>
                  <a:t>n</a:t>
                </a:r>
                <a:r>
                  <a:rPr lang="en-US" altLang="ko-KR" sz="2400" dirty="0" smtClean="0">
                    <a:latin typeface="210 하얀바람 L" panose="02020603020101020101" pitchFamily="18" charset="-127"/>
                    <a:ea typeface="210 하얀바람 L" panose="02020603020101020101" pitchFamily="18" charset="-127"/>
                  </a:rPr>
                  <a:t> X</a:t>
                </a:r>
                <a:endParaRPr lang="ko-KR" altLang="en-US" sz="2400" dirty="0">
                  <a:latin typeface="210 하얀바람 L" panose="02020603020101020101" pitchFamily="18" charset="-127"/>
                  <a:ea typeface="210 하얀바람 L" panose="02020603020101020101" pitchFamily="18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019570" y="5789459"/>
                <a:ext cx="9361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>
                    <a:latin typeface="210 하얀바람 L" panose="02020603020101020101" pitchFamily="18" charset="-127"/>
                    <a:ea typeface="210 하얀바람 L" panose="02020603020101020101" pitchFamily="18" charset="-127"/>
                  </a:rPr>
                  <a:t>time</a:t>
                </a:r>
                <a:endParaRPr lang="ko-KR" altLang="en-US" sz="2400" dirty="0">
                  <a:latin typeface="210 하얀바람 L" panose="02020603020101020101" pitchFamily="18" charset="-127"/>
                  <a:ea typeface="210 하얀바람 L" panose="02020603020101020101" pitchFamily="18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 flipV="1">
                <a:off x="2714612" y="3355995"/>
                <a:ext cx="3520982" cy="1929408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직선 연결선 27"/>
            <p:cNvCxnSpPr/>
            <p:nvPr/>
          </p:nvCxnSpPr>
          <p:spPr>
            <a:xfrm>
              <a:off x="3006428" y="5122213"/>
              <a:ext cx="13030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4309462" y="4402133"/>
              <a:ext cx="0" cy="7200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_x440406336" descr="DRW00006a403a8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2587" y="4661565"/>
              <a:ext cx="269518" cy="451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타원 30"/>
          <p:cNvSpPr/>
          <p:nvPr/>
        </p:nvSpPr>
        <p:spPr>
          <a:xfrm>
            <a:off x="3707217" y="1406703"/>
            <a:ext cx="574683" cy="5746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475656" y="2362989"/>
            <a:ext cx="566433" cy="5765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31" idx="3"/>
            <a:endCxn id="33" idx="7"/>
          </p:cNvCxnSpPr>
          <p:nvPr/>
        </p:nvCxnSpPr>
        <p:spPr>
          <a:xfrm flipH="1">
            <a:off x="1959137" y="1897226"/>
            <a:ext cx="1832240" cy="55019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74160" y="4401194"/>
            <a:ext cx="2185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t vs ln X plot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해서 기울기를 구한다</a:t>
            </a:r>
            <a:endParaRPr lang="ko-KR" alt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92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0"/>
          <p:cNvGrpSpPr/>
          <p:nvPr/>
        </p:nvGrpSpPr>
        <p:grpSpPr>
          <a:xfrm>
            <a:off x="0" y="-1"/>
            <a:ext cx="9144003" cy="6858001"/>
            <a:chOff x="0" y="-1"/>
            <a:chExt cx="9144003" cy="6858001"/>
          </a:xfrm>
        </p:grpSpPr>
        <p:grpSp>
          <p:nvGrpSpPr>
            <p:cNvPr id="3" name="그룹 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001156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16200000">
                <a:off x="4500578" y="2214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6200000">
                <a:off x="4500578" y="-4500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이등변 삼각형 3"/>
            <p:cNvSpPr/>
            <p:nvPr/>
          </p:nvSpPr>
          <p:spPr>
            <a:xfrm rot="16200000">
              <a:off x="6965171" y="-535784"/>
              <a:ext cx="1643050" cy="2714615"/>
            </a:xfrm>
            <a:prstGeom prst="triangle">
              <a:avLst>
                <a:gd name="adj" fmla="val 100000"/>
              </a:avLst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7672409" y="142845"/>
            <a:ext cx="14991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E. Coli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성장속도 측정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3347" y="435273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참고 문헌</a:t>
            </a:r>
          </a:p>
        </p:txBody>
      </p:sp>
      <p:sp>
        <p:nvSpPr>
          <p:cNvPr id="11" name="갈매기형 수장 10"/>
          <p:cNvSpPr/>
          <p:nvPr/>
        </p:nvSpPr>
        <p:spPr>
          <a:xfrm>
            <a:off x="462802" y="459983"/>
            <a:ext cx="397848" cy="473800"/>
          </a:xfrm>
          <a:prstGeom prst="chevron">
            <a:avLst/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329A01F-1B0B-4AE5-BF80-E17F77C49D4D}"/>
              </a:ext>
            </a:extLst>
          </p:cNvPr>
          <p:cNvSpPr txBox="1"/>
          <p:nvPr/>
        </p:nvSpPr>
        <p:spPr>
          <a:xfrm>
            <a:off x="642974" y="1643049"/>
            <a:ext cx="74082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Bioprocess Engineering Basic Concepts second Edition – </a:t>
            </a:r>
            <a:r>
              <a:rPr lang="ko-KR" altLang="en-US" dirty="0" err="1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교보문고</a:t>
            </a:r>
            <a:endParaRPr lang="en-US" altLang="ko-KR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endParaRPr lang="ko-KR" alt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자외선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-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가시광선 </a:t>
            </a:r>
            <a:r>
              <a:rPr lang="ko-KR" altLang="en-US" dirty="0" err="1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분광광도계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– </a:t>
            </a:r>
            <a:r>
              <a:rPr lang="ko-KR" altLang="en-US" dirty="0" err="1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전재덕</a:t>
            </a:r>
            <a:endParaRPr lang="en-US" altLang="ko-KR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endParaRPr lang="ko-KR" alt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ko-KR" altLang="en-US" dirty="0" err="1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흡광광도법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–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연세대학교 생화학 실험실</a:t>
            </a:r>
            <a:endParaRPr lang="en-US" altLang="ko-KR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endParaRPr lang="ko-KR" alt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기기분석 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–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대한교과서</a:t>
            </a:r>
            <a:endParaRPr lang="en-US" altLang="ko-KR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endParaRPr lang="en-US" altLang="ko-KR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식품분석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, </a:t>
            </a:r>
            <a:r>
              <a:rPr lang="ko-KR" altLang="en-US" dirty="0" err="1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김창한등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, </a:t>
            </a:r>
            <a:r>
              <a:rPr lang="ko-KR" altLang="en-US" dirty="0" err="1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고문사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</a:t>
            </a:r>
            <a:endParaRPr lang="en-US" altLang="ko-KR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endParaRPr lang="ko-KR" alt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국립식량과학원 </a:t>
            </a:r>
            <a:endParaRPr lang="en-US" altLang="ko-KR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endParaRPr lang="ko-KR" alt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현대기기분석</a:t>
            </a:r>
            <a:r>
              <a:rPr lang="en-US" altLang="ko-KR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, FRANCIS ROUESSAC, </a:t>
            </a:r>
            <a:r>
              <a:rPr lang="ko-KR" altLang="en-US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자유아카데미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204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70"/>
          <p:cNvGrpSpPr/>
          <p:nvPr/>
        </p:nvGrpSpPr>
        <p:grpSpPr>
          <a:xfrm>
            <a:off x="0" y="-1"/>
            <a:ext cx="9144003" cy="6858001"/>
            <a:chOff x="0" y="-1"/>
            <a:chExt cx="9144003" cy="6858001"/>
          </a:xfrm>
        </p:grpSpPr>
        <p:grpSp>
          <p:nvGrpSpPr>
            <p:cNvPr id="21" name="그룹 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0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9001156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16200000">
                <a:off x="4500578" y="2214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6200000">
                <a:off x="4500578" y="-4500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이등변 삼각형 68"/>
            <p:cNvSpPr/>
            <p:nvPr/>
          </p:nvSpPr>
          <p:spPr>
            <a:xfrm rot="16200000">
              <a:off x="6965171" y="-535784"/>
              <a:ext cx="1643050" cy="2714615"/>
            </a:xfrm>
            <a:prstGeom prst="triangle">
              <a:avLst>
                <a:gd name="adj" fmla="val 100000"/>
              </a:avLst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62802" y="1174830"/>
            <a:ext cx="7143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 smtClean="0"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endParaRPr lang="ko-KR" altLang="en-US" sz="19900" b="1" dirty="0">
              <a:solidFill>
                <a:schemeClr val="bg1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08304" y="4622154"/>
            <a:ext cx="132279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 smtClean="0"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  <a:endParaRPr lang="ko-KR" altLang="en-US" sz="19900" b="1" dirty="0">
              <a:solidFill>
                <a:schemeClr val="bg1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43347" y="435273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실험 목적</a:t>
            </a:r>
            <a:endParaRPr lang="ko-KR" altLang="en-US" sz="28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54" name="갈매기형 수장 53"/>
          <p:cNvSpPr/>
          <p:nvPr/>
        </p:nvSpPr>
        <p:spPr>
          <a:xfrm>
            <a:off x="462802" y="459983"/>
            <a:ext cx="397848" cy="473800"/>
          </a:xfrm>
          <a:prstGeom prst="chevron">
            <a:avLst/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009788" y="2459797"/>
            <a:ext cx="5500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미생물의 성장 속도 이해</a:t>
            </a:r>
            <a:endParaRPr lang="ko-KR" altLang="en-US" sz="32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0424" y="142845"/>
            <a:ext cx="1491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E. Coli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성장속도 측정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09788" y="3455308"/>
            <a:ext cx="5500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E. Coli </a:t>
            </a:r>
            <a:r>
              <a:rPr lang="ko-KR" altLang="en-US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 곡선 그리기</a:t>
            </a:r>
            <a:endParaRPr lang="ko-KR" altLang="en-US" sz="32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09788" y="4509120"/>
            <a:ext cx="5500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비 성장 속도 계산</a:t>
            </a:r>
            <a:endParaRPr lang="ko-KR" altLang="en-US" sz="32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0"/>
          <p:cNvGrpSpPr/>
          <p:nvPr/>
        </p:nvGrpSpPr>
        <p:grpSpPr>
          <a:xfrm>
            <a:off x="0" y="-1"/>
            <a:ext cx="9144003" cy="6858001"/>
            <a:chOff x="0" y="-1"/>
            <a:chExt cx="9144003" cy="6858001"/>
          </a:xfrm>
        </p:grpSpPr>
        <p:grpSp>
          <p:nvGrpSpPr>
            <p:cNvPr id="3" name="그룹 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0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9001156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16200000">
                <a:off x="4500578" y="2214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6200000">
                <a:off x="4500578" y="-4500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이등변 삼각형 68"/>
            <p:cNvSpPr/>
            <p:nvPr/>
          </p:nvSpPr>
          <p:spPr>
            <a:xfrm rot="16200000">
              <a:off x="6965171" y="-535784"/>
              <a:ext cx="1643050" cy="2714615"/>
            </a:xfrm>
            <a:prstGeom prst="triangle">
              <a:avLst>
                <a:gd name="adj" fmla="val 100000"/>
              </a:avLst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8" name="Picture 2" descr="C:\Users\mj1\Downloads\ask3.png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40000"/>
          </a:blip>
          <a:srcRect/>
          <a:stretch>
            <a:fillRect/>
          </a:stretch>
        </p:blipFill>
        <p:spPr bwMode="auto">
          <a:xfrm>
            <a:off x="6072198" y="3929066"/>
            <a:ext cx="3071834" cy="3071834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6072198" y="3786190"/>
            <a:ext cx="1000132" cy="1928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5400000">
            <a:off x="5857884" y="3429000"/>
            <a:ext cx="1000132" cy="185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704902" y="3777655"/>
            <a:ext cx="20192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 smtClean="0">
                <a:latin typeface="+mj-lt"/>
                <a:ea typeface="210 하얀바람 L" panose="02020603020101020101" pitchFamily="18" charset="-127"/>
              </a:rPr>
              <a:t>Q&amp;A</a:t>
            </a:r>
            <a:endParaRPr lang="ko-KR" altLang="en-US" sz="5000" b="1" dirty="0">
              <a:latin typeface="+mj-lt"/>
              <a:ea typeface="210 하얀바람 L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672409" y="142845"/>
            <a:ext cx="14991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E. Coli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성장속도 측정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01205" y="2636912"/>
            <a:ext cx="385902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latin typeface="+mj-lt"/>
                <a:ea typeface="210 하얀바람 L" panose="02020603020101020101" pitchFamily="18" charset="-127"/>
              </a:rPr>
              <a:t>Thank you </a:t>
            </a:r>
            <a:r>
              <a:rPr lang="en-US" altLang="ko-KR" sz="5000" b="1" dirty="0" smtClean="0">
                <a:latin typeface="+mj-lt"/>
                <a:ea typeface="210 하얀바람 L" panose="02020603020101020101" pitchFamily="18" charset="-127"/>
              </a:rPr>
              <a:t>!</a:t>
            </a:r>
            <a:endParaRPr lang="ko-KR" altLang="en-US" sz="5000" b="1" dirty="0">
              <a:latin typeface="+mj-lt"/>
              <a:ea typeface="210 하얀바람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8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0"/>
          <p:cNvGrpSpPr/>
          <p:nvPr/>
        </p:nvGrpSpPr>
        <p:grpSpPr>
          <a:xfrm>
            <a:off x="0" y="-1"/>
            <a:ext cx="9144003" cy="6858001"/>
            <a:chOff x="0" y="-1"/>
            <a:chExt cx="9144003" cy="6858001"/>
          </a:xfrm>
        </p:grpSpPr>
        <p:grpSp>
          <p:nvGrpSpPr>
            <p:cNvPr id="3" name="그룹 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0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9001156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16200000">
                <a:off x="4500578" y="2214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6200000">
                <a:off x="4500578" y="-4500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이등변 삼각형 68"/>
            <p:cNvSpPr/>
            <p:nvPr/>
          </p:nvSpPr>
          <p:spPr>
            <a:xfrm rot="16200000">
              <a:off x="6965171" y="-535784"/>
              <a:ext cx="1643050" cy="2714615"/>
            </a:xfrm>
            <a:prstGeom prst="triangle">
              <a:avLst>
                <a:gd name="adj" fmla="val 100000"/>
              </a:avLst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7680424" y="142845"/>
            <a:ext cx="1491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E. Coli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성장속도 측정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3347" y="435273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실험 이론</a:t>
            </a:r>
            <a:endParaRPr lang="ko-KR" altLang="en-US" sz="28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42" name="갈매기형 수장 41"/>
          <p:cNvSpPr/>
          <p:nvPr/>
        </p:nvSpPr>
        <p:spPr>
          <a:xfrm>
            <a:off x="462802" y="459983"/>
            <a:ext cx="397848" cy="473800"/>
          </a:xfrm>
          <a:prstGeom prst="chevron">
            <a:avLst/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95936" y="2060848"/>
            <a:ext cx="439248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학명 </a:t>
            </a:r>
            <a:r>
              <a:rPr lang="en-US" altLang="ko-KR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: </a:t>
            </a:r>
            <a:r>
              <a:rPr lang="en-US" altLang="ko-KR" sz="2000" i="1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Escherichia coli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altLang="ko-KR" sz="2000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포유류 장 내 기생하고 있는 </a:t>
            </a:r>
            <a:r>
              <a:rPr lang="en-US" altLang="ko-KR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Escherichia</a:t>
            </a:r>
            <a:r>
              <a:rPr lang="ko-KR" altLang="en-US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속 세균 중 하나</a:t>
            </a:r>
            <a:endParaRPr lang="en-US" altLang="ko-KR" sz="2000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ko-KR" sz="2000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0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그람 음성 </a:t>
            </a:r>
            <a:r>
              <a:rPr lang="en-US" altLang="ko-KR" sz="20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(gram-negative)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altLang="ko-KR" sz="2000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대장균</a:t>
            </a:r>
            <a:endParaRPr lang="en-US" altLang="ko-KR" sz="2000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endParaRPr lang="en-US" altLang="ko-KR" sz="2000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체내온도 </a:t>
            </a:r>
            <a:r>
              <a:rPr lang="en-US" altLang="ko-KR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37</a:t>
            </a:r>
            <a:r>
              <a:rPr lang="ko-KR" altLang="en-US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℃</a:t>
            </a:r>
            <a:r>
              <a:rPr lang="en-US" altLang="ko-KR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, pH 7 </a:t>
            </a:r>
            <a:r>
              <a:rPr lang="ko-KR" altLang="en-US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최적 성장</a:t>
            </a:r>
            <a:endParaRPr lang="en-US" altLang="ko-KR" sz="2000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ko-KR" sz="2000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영양소 없을 시</a:t>
            </a:r>
            <a:r>
              <a:rPr lang="en-US" altLang="ko-KR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</a:t>
            </a:r>
            <a:r>
              <a:rPr lang="ko-KR" altLang="en-US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쉽게 죽고</a:t>
            </a:r>
            <a:r>
              <a:rPr lang="en-US" altLang="ko-KR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, 60</a:t>
            </a:r>
            <a:r>
              <a:rPr lang="ko-KR" altLang="en-US" sz="20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℃ 에서 </a:t>
            </a:r>
            <a:r>
              <a:rPr lang="ko-KR" altLang="en-US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약 </a:t>
            </a:r>
            <a:r>
              <a:rPr lang="en-US" altLang="ko-KR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20</a:t>
            </a:r>
            <a:r>
              <a:rPr lang="ko-KR" altLang="en-US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분 정도 가열 시 완전 멸균</a:t>
            </a:r>
            <a:endParaRPr lang="ko-KR" altLang="en-US" sz="20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286000" y="120011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(1) E. coli</a:t>
            </a:r>
            <a:endParaRPr lang="ko-KR" altLang="en-US" sz="32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49196" y="3620199"/>
            <a:ext cx="3276364" cy="3905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576" r="25725"/>
          <a:stretch/>
        </p:blipFill>
        <p:spPr>
          <a:xfrm>
            <a:off x="784021" y="2121952"/>
            <a:ext cx="2887879" cy="3777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0"/>
          <p:cNvGrpSpPr/>
          <p:nvPr/>
        </p:nvGrpSpPr>
        <p:grpSpPr>
          <a:xfrm>
            <a:off x="0" y="-1"/>
            <a:ext cx="9144003" cy="6858001"/>
            <a:chOff x="0" y="-1"/>
            <a:chExt cx="9144003" cy="6858001"/>
          </a:xfrm>
        </p:grpSpPr>
        <p:grpSp>
          <p:nvGrpSpPr>
            <p:cNvPr id="3" name="그룹 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0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9001156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16200000">
                <a:off x="4500578" y="2214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6200000">
                <a:off x="4500578" y="-4500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이등변 삼각형 68"/>
            <p:cNvSpPr/>
            <p:nvPr/>
          </p:nvSpPr>
          <p:spPr>
            <a:xfrm rot="16200000">
              <a:off x="6965171" y="-535784"/>
              <a:ext cx="1643050" cy="2714615"/>
            </a:xfrm>
            <a:prstGeom prst="triangle">
              <a:avLst>
                <a:gd name="adj" fmla="val 100000"/>
              </a:avLst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787476" y="2669441"/>
            <a:ext cx="12843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내용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680424" y="142845"/>
            <a:ext cx="1491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E. Coli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성장속도 측정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3347" y="435273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실험 이론</a:t>
            </a:r>
            <a:endParaRPr lang="ko-KR" altLang="en-US" sz="28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462802" y="459983"/>
            <a:ext cx="397848" cy="473800"/>
          </a:xfrm>
          <a:prstGeom prst="chevron">
            <a:avLst/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85802" y="1484784"/>
            <a:ext cx="65225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28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그람 음성</a:t>
            </a:r>
            <a:r>
              <a:rPr lang="en-US" altLang="ko-KR" sz="28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(gram-negative)</a:t>
            </a:r>
            <a:r>
              <a:rPr lang="ko-KR" altLang="en-US" sz="28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균 이란</a:t>
            </a:r>
            <a:r>
              <a:rPr lang="en-US" altLang="ko-KR" sz="28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?</a:t>
            </a:r>
            <a:endParaRPr lang="ko-KR" altLang="en-US" sz="28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85802" y="4161274"/>
            <a:ext cx="67391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28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실험에 </a:t>
            </a:r>
            <a:r>
              <a:rPr lang="en-US" altLang="ko-KR" sz="28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E. coli</a:t>
            </a:r>
            <a:r>
              <a:rPr lang="ko-KR" altLang="en-US" sz="28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를 많이 쓰는 이유</a:t>
            </a:r>
            <a:r>
              <a:rPr lang="en-US" altLang="ko-KR" sz="28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?</a:t>
            </a:r>
            <a:endParaRPr lang="ko-KR" altLang="en-US" sz="28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60650" y="2084848"/>
            <a:ext cx="723974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그람 염색법으로 염색했을 때 </a:t>
            </a:r>
            <a:r>
              <a:rPr lang="ko-KR" altLang="en-US" sz="2000" dirty="0" smtClean="0">
                <a:solidFill>
                  <a:srgbClr val="FF0000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붉은 색</a:t>
            </a:r>
            <a:r>
              <a:rPr lang="ko-KR" altLang="en-US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으로 염색되는 세균</a:t>
            </a:r>
            <a:endParaRPr lang="en-US" altLang="ko-KR" sz="2000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endParaRPr lang="en-US" altLang="ko-KR" sz="1400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색소 저항력</a:t>
            </a:r>
            <a:r>
              <a:rPr lang="en-US" altLang="ko-KR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, </a:t>
            </a:r>
            <a:r>
              <a:rPr lang="ko-KR" altLang="en-US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계면활성제 내성이 강함</a:t>
            </a:r>
            <a:endParaRPr lang="en-US" altLang="ko-KR" sz="2000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생존에 필요한 영양요구가 간단</a:t>
            </a:r>
            <a:endParaRPr lang="en-US" altLang="ko-KR" sz="2000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단순한 구성의 배양액에서도 잘 성장</a:t>
            </a:r>
            <a:endParaRPr lang="ko-KR" altLang="en-US" sz="20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60650" y="4809346"/>
            <a:ext cx="77437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배양이 쉽고</a:t>
            </a:r>
            <a:r>
              <a:rPr lang="en-US" altLang="ko-KR" sz="20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</a:t>
            </a:r>
            <a:r>
              <a:rPr lang="ko-KR" altLang="en-US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한 세대의 길이가 짧아 대량 번식 가능</a:t>
            </a:r>
            <a:endParaRPr lang="en-US" altLang="ko-KR" sz="2000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유전자 구조나 서열을 알고 있어 어떤 반응이 일어나면 쉽게 감지 가능</a:t>
            </a:r>
            <a:endParaRPr lang="ko-KR" altLang="en-US" sz="20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0"/>
          <p:cNvGrpSpPr/>
          <p:nvPr/>
        </p:nvGrpSpPr>
        <p:grpSpPr>
          <a:xfrm>
            <a:off x="0" y="-1"/>
            <a:ext cx="9144003" cy="6858001"/>
            <a:chOff x="0" y="-1"/>
            <a:chExt cx="9144003" cy="6858001"/>
          </a:xfrm>
        </p:grpSpPr>
        <p:grpSp>
          <p:nvGrpSpPr>
            <p:cNvPr id="3" name="그룹 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001156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16200000">
                <a:off x="4500578" y="2214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6200000">
                <a:off x="4500578" y="-4500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이등변 삼각형 3"/>
            <p:cNvSpPr/>
            <p:nvPr/>
          </p:nvSpPr>
          <p:spPr>
            <a:xfrm rot="16200000">
              <a:off x="6965171" y="-535784"/>
              <a:ext cx="1643050" cy="2714615"/>
            </a:xfrm>
            <a:prstGeom prst="triangle">
              <a:avLst>
                <a:gd name="adj" fmla="val 100000"/>
              </a:avLst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7680424" y="142845"/>
            <a:ext cx="1491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E. Coli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성장속도 측정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3347" y="435273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실험 이론</a:t>
            </a:r>
            <a:endParaRPr lang="ko-KR" altLang="en-US" sz="28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462802" y="459983"/>
            <a:ext cx="397848" cy="473800"/>
          </a:xfrm>
          <a:prstGeom prst="chevron">
            <a:avLst/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1920" y="2990305"/>
            <a:ext cx="45365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세포의 배양을 위해서는 적당한 영양분과 환경조건 마련 필요</a:t>
            </a:r>
            <a:endParaRPr lang="en-US" altLang="ko-KR" sz="2000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19370" y="1200112"/>
            <a:ext cx="59052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(2) </a:t>
            </a:r>
            <a:r>
              <a:rPr lang="ko-KR" altLang="en-US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실험 배지</a:t>
            </a:r>
            <a:r>
              <a:rPr lang="en-US" altLang="ko-KR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(Culture medium)</a:t>
            </a:r>
            <a:endParaRPr lang="ko-KR" altLang="en-US" sz="32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117074" y="4449306"/>
            <a:ext cx="4006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미생물이나 세포를 증식시키기 위해 고안된 액체나 젤 상태의 영양원</a:t>
            </a:r>
            <a:endParaRPr lang="ko-KR" altLang="en-US" sz="20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120172" y="3854401"/>
            <a:ext cx="0" cy="4386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1726" y="2527799"/>
            <a:ext cx="30956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152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0"/>
          <p:cNvGrpSpPr/>
          <p:nvPr/>
        </p:nvGrpSpPr>
        <p:grpSpPr>
          <a:xfrm>
            <a:off x="0" y="-1"/>
            <a:ext cx="9144003" cy="6858001"/>
            <a:chOff x="0" y="-1"/>
            <a:chExt cx="9144003" cy="6858001"/>
          </a:xfrm>
        </p:grpSpPr>
        <p:grpSp>
          <p:nvGrpSpPr>
            <p:cNvPr id="3" name="그룹 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001156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16200000">
                <a:off x="4500578" y="2214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6200000">
                <a:off x="4500578" y="-4500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이등변 삼각형 3"/>
            <p:cNvSpPr/>
            <p:nvPr/>
          </p:nvSpPr>
          <p:spPr>
            <a:xfrm rot="16200000">
              <a:off x="6965171" y="-535784"/>
              <a:ext cx="1643050" cy="2714615"/>
            </a:xfrm>
            <a:prstGeom prst="triangle">
              <a:avLst>
                <a:gd name="adj" fmla="val 100000"/>
              </a:avLst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7680424" y="142845"/>
            <a:ext cx="1491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E. Coli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성장속도 측정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3347" y="435273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실험 이론</a:t>
            </a:r>
            <a:endParaRPr lang="ko-KR" altLang="en-US" sz="28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462802" y="459983"/>
            <a:ext cx="397848" cy="473800"/>
          </a:xfrm>
          <a:prstGeom prst="chevron">
            <a:avLst/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43347" y="2004809"/>
            <a:ext cx="4006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➀ </a:t>
            </a:r>
            <a:r>
              <a:rPr lang="ko-KR" altLang="en-US" sz="24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배지의 종류</a:t>
            </a:r>
            <a:endParaRPr lang="ko-KR" altLang="en-US" sz="24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619370" y="1200112"/>
            <a:ext cx="59052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(2) </a:t>
            </a:r>
            <a:r>
              <a:rPr lang="ko-KR" altLang="en-US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실험 배지</a:t>
            </a:r>
            <a:r>
              <a:rPr lang="en-US" altLang="ko-KR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(Culture medium)</a:t>
            </a:r>
            <a:endParaRPr lang="ko-KR" altLang="en-US" sz="32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0294" y="3933056"/>
            <a:ext cx="4736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②</a:t>
            </a:r>
            <a:r>
              <a:rPr lang="ko-KR" altLang="en-US" sz="2400" dirty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</a:t>
            </a:r>
            <a:r>
              <a:rPr lang="ko-KR" altLang="en-US" sz="24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배양의 분류</a:t>
            </a:r>
            <a:endParaRPr lang="ko-KR" altLang="en-US" sz="24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43608" y="2551837"/>
            <a:ext cx="691232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액체 배지 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: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한천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(Agar)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성분 없음</a:t>
            </a:r>
            <a:endParaRPr lang="en-US" altLang="ko-KR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1100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고체 배지 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: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액체 배지를 한천으로 굳힌 것</a:t>
            </a:r>
            <a:endParaRPr lang="en-US" altLang="ko-KR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1100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반고체 배지 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: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고체 배지의 한천의 양을 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0.5%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로 줄여 조제한 것</a:t>
            </a:r>
            <a:endParaRPr lang="ko-KR" alt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3607" y="4509120"/>
            <a:ext cx="77768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err="1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회분식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배양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(batch) :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한 번 배지를 채운 후 공급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,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제거 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X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 sz="1200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err="1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연속식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배양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(continuous) :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영양배지가 계속 동시에 공급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,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제거</a:t>
            </a:r>
            <a:endParaRPr lang="en-US" altLang="ko-KR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1200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err="1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유가식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배양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(fed) :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영양배지가 연속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/</a:t>
            </a:r>
            <a:r>
              <a:rPr lang="ko-KR" altLang="en-US" dirty="0" err="1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반</a:t>
            </a:r>
            <a:r>
              <a:rPr lang="ko-KR" altLang="en-US" dirty="0" err="1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연속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공급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,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불연속 제거</a:t>
            </a:r>
            <a:endParaRPr lang="en-US" altLang="ko-KR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1200" dirty="0" smtClean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동조배양</a:t>
            </a:r>
            <a:r>
              <a:rPr lang="en-US" altLang="ko-KR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(synchronous) : </a:t>
            </a:r>
            <a:r>
              <a:rPr lang="ko-KR" altLang="en-US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분열주기 같은 세포집단을 동시에 분열 반복</a:t>
            </a:r>
            <a:endParaRPr lang="ko-KR" altLang="en-US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03648" y="2551837"/>
            <a:ext cx="3312367" cy="3905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403649" y="4509120"/>
            <a:ext cx="5616624" cy="3905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3622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43347" y="435273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실험 이론</a:t>
            </a:r>
            <a:endParaRPr lang="ko-KR" altLang="en-US" sz="28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462802" y="459983"/>
            <a:ext cx="397848" cy="473800"/>
          </a:xfrm>
          <a:prstGeom prst="chevron">
            <a:avLst/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35596" y="1200112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(3) </a:t>
            </a:r>
            <a:r>
              <a:rPr lang="ko-KR" altLang="en-US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미생물 생장곡선</a:t>
            </a:r>
            <a:endParaRPr lang="ko-KR" altLang="en-US" sz="32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9" name="그룹 70"/>
          <p:cNvGrpSpPr/>
          <p:nvPr/>
        </p:nvGrpSpPr>
        <p:grpSpPr>
          <a:xfrm>
            <a:off x="0" y="-1"/>
            <a:ext cx="9144003" cy="6858001"/>
            <a:chOff x="0" y="-1"/>
            <a:chExt cx="9144003" cy="6858001"/>
          </a:xfrm>
        </p:grpSpPr>
        <p:grpSp>
          <p:nvGrpSpPr>
            <p:cNvPr id="30" name="그룹 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0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9001156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6200000">
                <a:off x="4500578" y="2214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16200000">
                <a:off x="4500578" y="-4500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이등변 삼각형 30"/>
            <p:cNvSpPr/>
            <p:nvPr/>
          </p:nvSpPr>
          <p:spPr>
            <a:xfrm rot="16200000">
              <a:off x="6965171" y="-535784"/>
              <a:ext cx="1643050" cy="2714615"/>
            </a:xfrm>
            <a:prstGeom prst="triangle">
              <a:avLst>
                <a:gd name="adj" fmla="val 100000"/>
              </a:avLst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7680424" y="142845"/>
            <a:ext cx="1491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E. Coli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성장속도 측정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31440" y="5070935"/>
            <a:ext cx="158417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66457" y="5070935"/>
            <a:ext cx="158417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_x190144760" descr="EMB00001dfc3f4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8511" y="1916832"/>
            <a:ext cx="7619893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2231440" y="5070935"/>
            <a:ext cx="158417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666457" y="5070935"/>
            <a:ext cx="158417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644008" y="2708920"/>
            <a:ext cx="1728192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Kozuka Gothic Pr6N B" pitchFamily="34" charset="-128"/>
                <a:ea typeface="Kozuka Gothic Pr6N B" pitchFamily="34" charset="-128"/>
              </a:rPr>
              <a:t>Stationary </a:t>
            </a:r>
          </a:p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Kozuka Gothic Pr6N B" pitchFamily="34" charset="-128"/>
                <a:ea typeface="Kozuka Gothic Pr6N B" pitchFamily="34" charset="-128"/>
              </a:rPr>
              <a:t>phase</a:t>
            </a:r>
            <a:endParaRPr lang="ko-KR" altLang="en-US" sz="1900" b="1" dirty="0">
              <a:solidFill>
                <a:schemeClr val="tx2"/>
              </a:solidFill>
              <a:latin typeface="Kozuka Gothic Pr6N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745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43347" y="435273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실험 이론</a:t>
            </a:r>
            <a:endParaRPr lang="ko-KR" altLang="en-US" sz="28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462802" y="459983"/>
            <a:ext cx="397848" cy="473800"/>
          </a:xfrm>
          <a:prstGeom prst="chevron">
            <a:avLst/>
          </a:prstGeom>
          <a:solidFill>
            <a:srgbClr val="C4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35596" y="1200112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(3) </a:t>
            </a:r>
            <a:r>
              <a:rPr lang="ko-KR" altLang="en-US" sz="3200" dirty="0" smtClean="0"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미생물 생장곡선</a:t>
            </a:r>
            <a:endParaRPr lang="ko-KR" altLang="en-US" sz="3200" dirty="0"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190144760" descr="EMB00001dfc3f4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8511" y="1916832"/>
            <a:ext cx="7619893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231440" y="5070935"/>
            <a:ext cx="158417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666457" y="5070935"/>
            <a:ext cx="158417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15616" y="4077072"/>
            <a:ext cx="1080120" cy="86409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70"/>
          <p:cNvGrpSpPr/>
          <p:nvPr/>
        </p:nvGrpSpPr>
        <p:grpSpPr>
          <a:xfrm>
            <a:off x="0" y="-1"/>
            <a:ext cx="9144003" cy="6858001"/>
            <a:chOff x="0" y="-1"/>
            <a:chExt cx="9144003" cy="6858001"/>
          </a:xfrm>
        </p:grpSpPr>
        <p:grpSp>
          <p:nvGrpSpPr>
            <p:cNvPr id="30" name="그룹 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0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9001156" y="0"/>
                <a:ext cx="142844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6200000">
                <a:off x="4500578" y="2214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16200000">
                <a:off x="4500578" y="-4500578"/>
                <a:ext cx="142844" cy="914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이등변 삼각형 30"/>
            <p:cNvSpPr/>
            <p:nvPr/>
          </p:nvSpPr>
          <p:spPr>
            <a:xfrm rot="16200000">
              <a:off x="6965171" y="-535784"/>
              <a:ext cx="1643050" cy="2714615"/>
            </a:xfrm>
            <a:prstGeom prst="triangle">
              <a:avLst>
                <a:gd name="adj" fmla="val 100000"/>
              </a:avLst>
            </a:prstGeom>
            <a:solidFill>
              <a:srgbClr val="C4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7680424" y="142845"/>
            <a:ext cx="1491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E. Coli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의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성장속도 측정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44008" y="2708920"/>
            <a:ext cx="1728192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Kozuka Gothic Pr6N B" pitchFamily="34" charset="-128"/>
                <a:ea typeface="Kozuka Gothic Pr6N B" pitchFamily="34" charset="-128"/>
              </a:rPr>
              <a:t>Stationary </a:t>
            </a:r>
          </a:p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Kozuka Gothic Pr6N B" pitchFamily="34" charset="-128"/>
                <a:ea typeface="Kozuka Gothic Pr6N B" pitchFamily="34" charset="-128"/>
              </a:rPr>
              <a:t>phase</a:t>
            </a:r>
            <a:endParaRPr lang="ko-KR" altLang="en-US" sz="1900" b="1" dirty="0">
              <a:solidFill>
                <a:schemeClr val="tx2"/>
              </a:solidFill>
              <a:latin typeface="Kozuka Gothic Pr6N B" pitchFamily="34" charset="-128"/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3105571" y="2767936"/>
            <a:ext cx="4681125" cy="2619532"/>
          </a:xfrm>
          <a:prstGeom prst="wedgeRoundRectCallout">
            <a:avLst>
              <a:gd name="adj1" fmla="val -60959"/>
              <a:gd name="adj2" fmla="val 21777"/>
              <a:gd name="adj3" fmla="val 16667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     </a:t>
            </a:r>
            <a:r>
              <a:rPr lang="ko-KR" altLang="en-US" sz="26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지체기 </a:t>
            </a:r>
            <a:r>
              <a:rPr lang="en-US" altLang="ko-KR" sz="26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(Lag phase)</a:t>
            </a:r>
          </a:p>
          <a:p>
            <a:pPr algn="just"/>
            <a:endParaRPr lang="en-US" altLang="ko-KR" sz="2000" dirty="0" smtClean="0">
              <a:solidFill>
                <a:schemeClr val="tx1"/>
              </a:solidFill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세포수가 증가하지 않음</a:t>
            </a:r>
            <a:endParaRPr lang="en-US" altLang="ko-KR" sz="2000" dirty="0" smtClean="0">
              <a:solidFill>
                <a:schemeClr val="tx1"/>
              </a:solidFill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새로운 구성성분</a:t>
            </a:r>
            <a:r>
              <a:rPr lang="en-US" altLang="ko-KR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(ATP, </a:t>
            </a:r>
            <a:r>
              <a:rPr lang="ko-KR" altLang="en-US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필수 보조인자</a:t>
            </a:r>
            <a:r>
              <a:rPr lang="en-US" altLang="ko-KR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리보솜</a:t>
            </a:r>
            <a:r>
              <a:rPr lang="en-US" altLang="ko-KR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새로운 효소</a:t>
            </a:r>
            <a:r>
              <a:rPr lang="en-US" altLang="ko-KR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) </a:t>
            </a:r>
            <a:r>
              <a:rPr lang="ko-KR" altLang="en-US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합성</a:t>
            </a:r>
            <a:endParaRPr lang="en-US" altLang="ko-KR" sz="2000" dirty="0" smtClean="0">
              <a:solidFill>
                <a:schemeClr val="tx1"/>
              </a:solidFill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  <a:p>
            <a:pPr marL="34290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  <a:latin typeface="210 하얀바람 L" panose="02020603020101020101" pitchFamily="18" charset="-127"/>
                <a:ea typeface="210 하얀바람 L" panose="02020603020101020101" pitchFamily="18" charset="-127"/>
              </a:rPr>
              <a:t>새로운 환경에 적응하는 시간</a:t>
            </a:r>
            <a:endParaRPr lang="ko-KR" altLang="en-US" sz="2000" dirty="0">
              <a:solidFill>
                <a:schemeClr val="tx1"/>
              </a:solidFill>
              <a:latin typeface="210 하얀바람 L" panose="02020603020101020101" pitchFamily="18" charset="-127"/>
              <a:ea typeface="210 하얀바람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720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1438</Words>
  <Application>Microsoft Office PowerPoint</Application>
  <PresentationFormat>화면 슬라이드 쇼(4:3)</PresentationFormat>
  <Paragraphs>340</Paragraphs>
  <Slides>30</Slides>
  <Notes>3</Notes>
  <HiddenSlides>1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굴림</vt:lpstr>
      <vt:lpstr>Arial</vt:lpstr>
      <vt:lpstr>맑은 고딕</vt:lpstr>
      <vt:lpstr>210 하얀바람 L</vt:lpstr>
      <vt:lpstr>나눔바른고딕</vt:lpstr>
      <vt:lpstr>Wingdings</vt:lpstr>
      <vt:lpstr>Kozuka Gothic Pr6N B</vt:lpstr>
      <vt:lpstr>a파도소리</vt:lpstr>
      <vt:lpstr>Office 테마</vt:lpstr>
      <vt:lpstr>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주완</cp:lastModifiedBy>
  <cp:revision>386</cp:revision>
  <dcterms:created xsi:type="dcterms:W3CDTF">2015-03-24T07:31:18Z</dcterms:created>
  <dcterms:modified xsi:type="dcterms:W3CDTF">2017-09-15T05:34:08Z</dcterms:modified>
</cp:coreProperties>
</file>