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71" r:id="rId2"/>
    <p:sldId id="258" r:id="rId3"/>
    <p:sldId id="303" r:id="rId4"/>
    <p:sldId id="328" r:id="rId5"/>
    <p:sldId id="304" r:id="rId6"/>
    <p:sldId id="315" r:id="rId7"/>
    <p:sldId id="317" r:id="rId8"/>
    <p:sldId id="316" r:id="rId9"/>
    <p:sldId id="318" r:id="rId10"/>
    <p:sldId id="319" r:id="rId11"/>
    <p:sldId id="320" r:id="rId12"/>
    <p:sldId id="324" r:id="rId13"/>
    <p:sldId id="321" r:id="rId14"/>
    <p:sldId id="306" r:id="rId15"/>
    <p:sldId id="327" r:id="rId16"/>
    <p:sldId id="307" r:id="rId17"/>
    <p:sldId id="308" r:id="rId18"/>
    <p:sldId id="326" r:id="rId19"/>
    <p:sldId id="309" r:id="rId20"/>
    <p:sldId id="311" r:id="rId21"/>
    <p:sldId id="310" r:id="rId22"/>
    <p:sldId id="312" r:id="rId23"/>
    <p:sldId id="313" r:id="rId24"/>
    <p:sldId id="314" r:id="rId25"/>
    <p:sldId id="325" r:id="rId26"/>
  </p:sldIdLst>
  <p:sldSz cx="9144000" cy="5143500" type="screen16x9"/>
  <p:notesSz cx="6858000" cy="9144000"/>
  <p:embeddedFontLst>
    <p:embeddedFont>
      <p:font typeface="a타이틀고딕3" panose="02020600000000000000" pitchFamily="18" charset="-127"/>
      <p:regular r:id="rId28"/>
    </p:embeddedFont>
    <p:embeddedFont>
      <p:font typeface="Cambria Math" panose="02040503050406030204" pitchFamily="18" charset="0"/>
      <p:regular r:id="rId29"/>
    </p:embeddedFont>
    <p:embeddedFont>
      <p:font typeface="-윤고딕310" panose="020B0600000101010101" charset="-127"/>
      <p:regular r:id="rId30"/>
    </p:embeddedFont>
    <p:embeddedFont>
      <p:font typeface="서울한강 장체L" panose="02020603020101020101" pitchFamily="18" charset="-127"/>
      <p:regular r:id="rId31"/>
    </p:embeddedFont>
    <p:embeddedFont>
      <p:font typeface="서울한강 장체B" panose="02020603020101020101" pitchFamily="18" charset="-127"/>
      <p:regular r:id="rId32"/>
    </p:embeddedFont>
    <p:embeddedFont>
      <p:font typeface="Meiryo" panose="020B0604030504040204" pitchFamily="34" charset="-128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3FF"/>
    <a:srgbClr val="0037A4"/>
    <a:srgbClr val="002060"/>
    <a:srgbClr val="A80000"/>
    <a:srgbClr val="CC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3" autoAdjust="0"/>
    <p:restoredTop sz="88037" autoAdjust="0"/>
  </p:normalViewPr>
  <p:slideViewPr>
    <p:cSldViewPr showGuides="1">
      <p:cViewPr varScale="1">
        <p:scale>
          <a:sx n="127" d="100"/>
          <a:sy n="127" d="100"/>
        </p:scale>
        <p:origin x="9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UV\Quantity%20of%20unknown%20sample%20using%20UV-Visible%20spectrophotometer\&#55137;&#44305;&#46020;%20&#44536;&#47000;&#5453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Black5 </a:t>
            </a:r>
            <a:r>
              <a:rPr lang="ko-KR" sz="1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용액의 검량선</a:t>
            </a:r>
          </a:p>
        </c:rich>
      </c:tx>
      <c:layout>
        <c:manualLayout>
          <c:xMode val="edge"/>
          <c:yMode val="edge"/>
          <c:x val="0.27668077641131034"/>
          <c:y val="5.1771678146872557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9405151060973297"/>
          <c:y val="0.20395968881615512"/>
          <c:w val="0.71845948514321589"/>
          <c:h val="0.62640045434358693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rgbClr val="002060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1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18684776103389253"/>
                  <c:y val="4.2949391889394145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y = 0.015x 
R² = 0.998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Sheet1!$D$1:$D$6</c:f>
              <c:numCache>
                <c:formatCode>General</c:formatCode>
                <c:ptCount val="6"/>
                <c:pt idx="0">
                  <c:v>0</c:v>
                </c:pt>
                <c:pt idx="1">
                  <c:v>3.2750000000000001E-2</c:v>
                </c:pt>
                <c:pt idx="2">
                  <c:v>6.1550000000000001E-2</c:v>
                </c:pt>
                <c:pt idx="3">
                  <c:v>8.8849999999999998E-2</c:v>
                </c:pt>
                <c:pt idx="4">
                  <c:v>0.11995</c:v>
                </c:pt>
                <c:pt idx="5">
                  <c:v>0.15540000000000001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664-43D0-ADB8-EE933971A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773328"/>
        <c:axId val="147775760"/>
      </c:scatterChart>
      <c:valAx>
        <c:axId val="147773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농도</a:t>
                </a:r>
                <a:r>
                  <a:rPr lang="en-US"/>
                  <a:t>(ppm)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48553422219045789"/>
              <c:y val="0.9032975502721918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7775760"/>
        <c:crosses val="autoZero"/>
        <c:crossBetween val="midCat"/>
      </c:valAx>
      <c:valAx>
        <c:axId val="1477757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 dirty="0" err="1" smtClean="0"/>
                  <a:t>흡광도</a:t>
                </a:r>
                <a:endParaRPr lang="en-US" altLang="ko-KR" dirty="0" smtClean="0"/>
              </a:p>
            </c:rich>
          </c:tx>
          <c:layout>
            <c:manualLayout>
              <c:xMode val="edge"/>
              <c:yMode val="edge"/>
              <c:x val="1.2916088225309366E-2"/>
              <c:y val="0.4517935507165870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47773328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</c:spPr>
  <c:txPr>
    <a:bodyPr/>
    <a:lstStyle/>
    <a:p>
      <a:pPr>
        <a:defRPr sz="1200">
          <a:solidFill>
            <a:schemeClr val="tx1"/>
          </a:solidFill>
          <a:latin typeface="서울한강 장체L" panose="02020603020101020101" pitchFamily="18" charset="-127"/>
          <a:ea typeface="서울한강 장체L" panose="02020603020101020101" pitchFamily="18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4530-19AC-4C9F-9C1B-9263D5B701D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EE02-184C-4AEA-A825-0C40BDEF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980878&amp;ref=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rms.naver.com/entry.nhn?docId=978790&amp;ref=y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광원 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: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아크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램프랑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할로겐 두 램프가 함께 쓰인다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우리가 실험에 쓰는 분광기도 둘 다 씀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</a:t>
            </a:r>
          </a:p>
          <a:p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단색화 장치 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: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슬릿까지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단색화장치라는거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꼭 명시할 것</a:t>
            </a:r>
            <a:endParaRPr lang="en-US" altLang="ko-KR" sz="1200" baseline="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0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한계가 명확한 </a:t>
            </a:r>
            <a:r>
              <a:rPr lang="ko-KR" altLang="en-US" dirty="0" err="1" smtClean="0"/>
              <a:t>이중광에</a:t>
            </a:r>
            <a:r>
              <a:rPr lang="ko-KR" altLang="en-US" dirty="0" smtClean="0"/>
              <a:t> 비해 </a:t>
            </a:r>
            <a:r>
              <a:rPr lang="ko-KR" altLang="en-US" dirty="0" err="1" smtClean="0"/>
              <a:t>단일광</a:t>
            </a:r>
            <a:r>
              <a:rPr lang="ko-KR" altLang="en-US" dirty="0" smtClean="0"/>
              <a:t> 방식은 여러 방향으로 발전되어서</a:t>
            </a:r>
            <a:r>
              <a:rPr lang="ko-KR" altLang="en-US" baseline="0" dirty="0" smtClean="0"/>
              <a:t> 현재는 </a:t>
            </a:r>
            <a:r>
              <a:rPr lang="ko-KR" altLang="en-US" baseline="0" dirty="0" err="1" smtClean="0"/>
              <a:t>단일광의</a:t>
            </a:r>
            <a:r>
              <a:rPr lang="ko-KR" altLang="en-US" baseline="0" dirty="0" smtClean="0"/>
              <a:t> 단점이 사라져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단색광이</a:t>
            </a:r>
            <a:r>
              <a:rPr lang="ko-KR" altLang="en-US" dirty="0" smtClean="0"/>
              <a:t> 대세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 실험도 </a:t>
            </a:r>
            <a:r>
              <a:rPr lang="ko-KR" altLang="en-US" dirty="0" err="1" smtClean="0"/>
              <a:t>단일광</a:t>
            </a:r>
            <a:r>
              <a:rPr lang="ko-KR" altLang="en-US" dirty="0" smtClean="0"/>
              <a:t> 기기임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1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cell</a:t>
            </a:r>
            <a:r>
              <a:rPr lang="ko-KR" altLang="en-US" dirty="0" smtClean="0"/>
              <a:t>을 다룰 때에는 꼭 불투명한 면으로 만져야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투명한 면으로 빛이 투과되므로 투명한 면을 꼭 깨끗하게 </a:t>
            </a:r>
            <a:r>
              <a:rPr lang="ko-KR" altLang="en-US" dirty="0" err="1" smtClean="0"/>
              <a:t>유지해야한다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투명한부분이</a:t>
            </a:r>
            <a:r>
              <a:rPr lang="ko-KR" altLang="en-US" dirty="0" smtClean="0"/>
              <a:t> 광원과 마주보도록 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Color index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black</a:t>
            </a:r>
            <a:r>
              <a:rPr lang="en-US" altLang="ko-KR" baseline="0" dirty="0" smtClean="0"/>
              <a:t> 2 5 7 </a:t>
            </a:r>
            <a:r>
              <a:rPr lang="ko-KR" altLang="en-US" baseline="0" dirty="0" smtClean="0"/>
              <a:t>등으로 분류되며 이중 </a:t>
            </a:r>
            <a:r>
              <a:rPr lang="en-US" altLang="ko-KR" baseline="0" dirty="0" smtClean="0"/>
              <a:t>alcohol soluble nigrosine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black 5</a:t>
            </a:r>
          </a:p>
          <a:p>
            <a:r>
              <a:rPr lang="en-US" altLang="ko-KR" dirty="0" smtClean="0"/>
              <a:t>Black 5</a:t>
            </a:r>
            <a:r>
              <a:rPr lang="ko-KR" altLang="en-US" dirty="0" smtClean="0"/>
              <a:t>내용 추가 우리 실험에서는 </a:t>
            </a:r>
            <a:r>
              <a:rPr lang="en-US" altLang="ko-KR" dirty="0" smtClean="0"/>
              <a:t>alcohol soluble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6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cell</a:t>
            </a:r>
            <a:r>
              <a:rPr lang="ko-KR" altLang="en-US" dirty="0" smtClean="0"/>
              <a:t>을 다룰 때에는 꼭 불투명한 면으로 만져야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투명한 면으로 빛이 투과되므로 투명한 면을 꼭 깨끗하게 유지해야한다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Color index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black</a:t>
            </a:r>
            <a:r>
              <a:rPr lang="en-US" altLang="ko-KR" baseline="0" dirty="0" smtClean="0"/>
              <a:t> 2 5 7 </a:t>
            </a:r>
            <a:r>
              <a:rPr lang="ko-KR" altLang="en-US" baseline="0" dirty="0" smtClean="0"/>
              <a:t>등으로 분류되며 이중 </a:t>
            </a:r>
            <a:r>
              <a:rPr lang="en-US" altLang="ko-KR" baseline="0" dirty="0" smtClean="0"/>
              <a:t>alcohol soluble nigrosine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black 5</a:t>
            </a:r>
          </a:p>
          <a:p>
            <a:r>
              <a:rPr lang="en-US" altLang="ko-KR" dirty="0" smtClean="0"/>
              <a:t>Black 5</a:t>
            </a:r>
            <a:r>
              <a:rPr lang="ko-KR" altLang="en-US" dirty="0" smtClean="0"/>
              <a:t>내용 추가 우리 실험에서는 </a:t>
            </a:r>
            <a:r>
              <a:rPr lang="en-US" altLang="ko-KR" dirty="0" smtClean="0"/>
              <a:t>alcohol soluble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52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피펫은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발표하실거면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승현행님께</a:t>
            </a:r>
            <a:r>
              <a:rPr lang="ko-KR" altLang="en-US" dirty="0" smtClean="0"/>
              <a:t> 부탁해서 요 슬라이드 좀 </a:t>
            </a:r>
            <a:r>
              <a:rPr lang="ko-KR" altLang="en-US" dirty="0" err="1" smtClean="0"/>
              <a:t>만져달라고</a:t>
            </a:r>
            <a:r>
              <a:rPr lang="ko-KR" altLang="en-US" dirty="0" smtClean="0"/>
              <a:t> 해주세요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부팅이 완료되어 안정화 될 때까지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 정도 기다린다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부분이 셀을 넣는 곳이고 오른쪽</a:t>
            </a:r>
            <a:r>
              <a:rPr lang="ko-KR" altLang="en-US" baseline="0" dirty="0" smtClean="0"/>
              <a:t> 화면에서 제어를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큐벳의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투명한부분이</a:t>
            </a:r>
            <a:r>
              <a:rPr lang="ko-KR" altLang="en-US" dirty="0" smtClean="0"/>
              <a:t> 광원과 마주보도록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흡광도</a:t>
            </a:r>
            <a:r>
              <a:rPr lang="ko-KR" altLang="en-US" dirty="0" smtClean="0"/>
              <a:t> 기계를 켜면 </a:t>
            </a:r>
            <a:r>
              <a:rPr lang="en-US" altLang="ko-KR" dirty="0" smtClean="0"/>
              <a:t>setup</a:t>
            </a:r>
            <a:r>
              <a:rPr lang="ko-KR" altLang="en-US" dirty="0" smtClean="0"/>
              <a:t>과</a:t>
            </a:r>
            <a:r>
              <a:rPr lang="en-US" altLang="ko-KR" baseline="0" dirty="0" smtClean="0"/>
              <a:t> measure </a:t>
            </a:r>
            <a:r>
              <a:rPr lang="ko-KR" altLang="en-US" baseline="0" dirty="0" smtClean="0"/>
              <a:t>탭이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파장을 찾아야 하기 때문에 </a:t>
            </a:r>
            <a:r>
              <a:rPr lang="en-US" altLang="ko-KR" baseline="0" dirty="0" smtClean="0"/>
              <a:t>mode</a:t>
            </a:r>
            <a:r>
              <a:rPr lang="ko-KR" altLang="en-US" baseline="0" dirty="0" smtClean="0"/>
              <a:t>를 파장을 찾는 걸로 변경하고</a:t>
            </a:r>
            <a:r>
              <a:rPr lang="en-US" altLang="ko-KR" baseline="0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9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Spectrophotometer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는 </a:t>
            </a: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가지 화면으로 구성된다</a:t>
            </a: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 Setup 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탭에서 </a:t>
            </a: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cell</a:t>
            </a:r>
            <a:r>
              <a:rPr lang="en-US" altLang="ko-KR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type</a:t>
            </a:r>
            <a:r>
              <a:rPr lang="ko-KR" altLang="en-US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방금 측정한 최대 흡수 파장을 설정할 수 있다</a:t>
            </a: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 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보정을 하기 위해서는 </a:t>
            </a: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Measure</a:t>
            </a:r>
            <a:r>
              <a:rPr lang="en-US" altLang="ko-KR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탭에서  </a:t>
            </a:r>
            <a:r>
              <a:rPr lang="en-US" altLang="ko-KR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Auto Zero</a:t>
            </a:r>
            <a:r>
              <a:rPr lang="ko-KR" altLang="en-US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눌러야 한다</a:t>
            </a:r>
            <a:r>
              <a:rPr lang="en-US" altLang="ko-KR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r>
              <a:rPr lang="ko-KR" altLang="en-US" sz="1200" baseline="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endParaRPr lang="en-US" altLang="ko-KR" sz="1200" baseline="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od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(optical density, </a:t>
            </a:r>
            <a:r>
              <a:rPr lang="ko-KR" altLang="en-US" dirty="0" err="1" smtClean="0"/>
              <a:t>광학밀도</a:t>
            </a:r>
            <a:r>
              <a:rPr lang="en-US" altLang="ko-KR" dirty="0" smtClean="0"/>
              <a:t>) , </a:t>
            </a:r>
            <a:r>
              <a:rPr lang="ko-KR" altLang="en-US" dirty="0" smtClean="0"/>
              <a:t>들어간 빛의 양과 나간 빛의 양의 비의 </a:t>
            </a:r>
            <a:r>
              <a:rPr lang="ko-KR" altLang="en-US" dirty="0" err="1" smtClean="0"/>
              <a:t>로그값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0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부팅이 완료되어 안정화 될 때까지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 정도 기다린다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3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특히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을 다룰 때 조심해야한다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투명한 면이 깨끗하게 유지되도록 만지지 말아야 하며 시료를 측정하기 전 증류수로 세척해주며 기기에 넣기 전 </a:t>
            </a:r>
            <a:r>
              <a:rPr lang="ko-KR" altLang="en-US" baseline="0" dirty="0" err="1" smtClean="0"/>
              <a:t>닦아주어야한다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4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 Spectrophotometer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는 </a:t>
            </a:r>
            <a:r>
              <a:rPr lang="en-US" altLang="ko-KR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와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vis,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즉 자외선과 가시광선 영역의 </a:t>
            </a:r>
            <a:r>
              <a:rPr lang="ko-KR" altLang="en-US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분광기라는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뜻으로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원하는 파장으로 </a:t>
            </a:r>
            <a:r>
              <a:rPr lang="ko-KR" altLang="en-US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분광된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빛을 시료에 투과해 나타나는 흡수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투과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반사광등을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측정하여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미지시료를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분석할 수 있는 기구이다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분광기는 그림과 같은 형태로 이루어져있으며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광원에서 나오는 빛은 </a:t>
            </a:r>
            <a:r>
              <a:rPr lang="en-US" altLang="ko-KR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Monochromator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(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단색화장치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를 통해 단색화 되어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슬릿을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지나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시료부를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통과한다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이후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검출부를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통해 파장과 빛의 세기를 파악한다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그런데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빛을 쬐어주는 것이 어떻게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미지시료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검출에 도움을 주는 것일까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? </a:t>
            </a:r>
            <a:r>
              <a:rPr lang="ko-KR" altLang="en-US" sz="120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이유는 바로 분자가 빛을 받으면 에너지 변화가 생기기 때문이다</a:t>
            </a:r>
            <a:r>
              <a:rPr lang="en-US" altLang="ko-KR" sz="120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aseline="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endParaRPr lang="en-US" altLang="ko-KR" sz="1200" baseline="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07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MECASYS &lt;- 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광도계 만든 회사 이름</a:t>
            </a:r>
            <a:endParaRPr lang="en-US" altLang="ko-KR" sz="12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[</a:t>
            </a:r>
            <a:r>
              <a:rPr lang="ko-KR" altLang="en-US" sz="12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마이크로피펫</a:t>
            </a:r>
            <a:r>
              <a:rPr lang="ko-KR" altLang="en-US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사용법</a:t>
            </a:r>
            <a:r>
              <a:rPr lang="en-US" altLang="ko-KR" sz="12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]Reverse pipetting| </a:t>
            </a:r>
            <a:r>
              <a:rPr lang="ko-KR" altLang="en-US" sz="12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에펜도르프코리아</a:t>
            </a:r>
            <a:endParaRPr lang="en-US" altLang="ko-KR" sz="12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8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 Spectrophotometer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는 </a:t>
            </a:r>
            <a:r>
              <a:rPr lang="en-US" altLang="ko-KR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와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vis,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즉 자외선과 가시광선 영역의 </a:t>
            </a:r>
            <a:r>
              <a:rPr lang="ko-KR" altLang="en-US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분광기라는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뜻으로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원하는 파장으로 </a:t>
            </a:r>
            <a:r>
              <a:rPr lang="ko-KR" altLang="en-US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분광된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빛을 시료에 투과해 나타나는 흡수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투과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반사광등을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측정하여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미지시료를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분석할 수 있는 기구이다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분광기는 그림과 같은 형태로 이루어져있으며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광원에서 나오는 빛은 </a:t>
            </a:r>
            <a:r>
              <a:rPr lang="en-US" altLang="ko-KR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Monochromator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(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단색화장치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를 통해 단색화 되어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슬릿을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지나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시료부를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통과한다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이후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검출부를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통해 파장과 빛의 세기를 파악한다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그런데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빛을 쬐어주는 것이 어떻게 </a:t>
            </a:r>
            <a:r>
              <a:rPr lang="ko-KR" altLang="en-US" sz="1200" baseline="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미지시료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검출에 도움을 주는 것일까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? </a:t>
            </a:r>
            <a:r>
              <a:rPr lang="ko-KR" altLang="en-US" sz="120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이유는 바로 분자가 빛을 받으면 에너지 변화가 생기기 때문이다</a:t>
            </a:r>
            <a:r>
              <a:rPr lang="en-US" altLang="ko-KR" sz="120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aseline="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endParaRPr lang="en-US" altLang="ko-KR" sz="1200" baseline="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6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전자기복사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=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가시광선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감마선과 같은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전자기파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형태로 공간 또는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매질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전달되는 에너지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복사를 지칭한다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전자기 복사선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에너지를 전달하는 모든 파장의 빛</a:t>
            </a:r>
            <a:endParaRPr lang="en-US" altLang="ko-KR" sz="12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더 강한 에너지인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x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선은 물질의 내부 전자의 전이까지 유발시키지만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,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우리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쓰는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가시광선과 </a:t>
            </a:r>
            <a:r>
              <a:rPr lang="en-US" altLang="ko-KR" sz="12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파장은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원자가 전자의 전이를 유발시킨다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 (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애니메이션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1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번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</a:t>
            </a:r>
          </a:p>
          <a:p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어떤 물질에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(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애니메이션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2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번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이 파장의 빛을 쬐어주면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(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애니메이션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3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번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 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원자가 전자가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파장을 흡수에 들뜨게 되어 전이가 일어난다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 (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애니메이션 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4</a:t>
            </a:r>
            <a:r>
              <a:rPr lang="ko-KR" altLang="en-US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번</a:t>
            </a:r>
            <a:r>
              <a:rPr lang="en-US" altLang="ko-KR" sz="1200" baseline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</a:t>
            </a:r>
            <a:endParaRPr lang="en-US" altLang="ko-KR" sz="12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  <a:p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이때 물질마다 원자가 전자의 에너지 준위가 각자 다르기 때문에 최대 흡수 파장은 물질에 따른 고유 성질이 되게 된다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. (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애니메이션 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5</a:t>
            </a:r>
            <a:r>
              <a:rPr lang="ko-KR" altLang="en-US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번</a:t>
            </a:r>
            <a:r>
              <a:rPr lang="en-US" altLang="ko-KR" sz="12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0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앞에서 파장에 따른 고유성을 설명했고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양을 통해 </a:t>
            </a:r>
            <a:r>
              <a:rPr lang="ko-KR" altLang="en-US" dirty="0" err="1" smtClean="0"/>
              <a:t>시량성을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솔직히 이 적분은 이해가 안되는데 자료조사 </a:t>
            </a:r>
            <a:r>
              <a:rPr lang="ko-KR" altLang="en-US" dirty="0" err="1" smtClean="0"/>
              <a:t>팀한테</a:t>
            </a:r>
            <a:r>
              <a:rPr lang="ko-KR" altLang="en-US" dirty="0" smtClean="0"/>
              <a:t> 물어주세요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4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고정이므로 </a:t>
            </a:r>
            <a:r>
              <a:rPr lang="ko-KR" altLang="en-US" dirty="0" err="1" smtClean="0"/>
              <a:t>흡광도랑</a:t>
            </a:r>
            <a:r>
              <a:rPr lang="ko-KR" altLang="en-US" dirty="0" smtClean="0"/>
              <a:t> 몰 </a:t>
            </a:r>
            <a:r>
              <a:rPr lang="ko-KR" altLang="en-US" dirty="0" err="1" smtClean="0"/>
              <a:t>흡광계수는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일차함수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그래프상</a:t>
            </a:r>
            <a:r>
              <a:rPr lang="ko-KR" altLang="en-US" baseline="0" dirty="0" smtClean="0"/>
              <a:t> 직선의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흡광도</a:t>
            </a:r>
            <a:r>
              <a:rPr lang="ko-KR" altLang="en-US" dirty="0" smtClean="0"/>
              <a:t> 그래프의 직선형을 방해하는 요소가 하나 더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가리움 효과이다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ko-KR" sz="1200" dirty="0" smtClean="0">
                <a:solidFill>
                  <a:schemeClr val="bg1"/>
                </a:solidFill>
              </a:rPr>
              <a:t>Lambert-Beer</a:t>
            </a:r>
            <a:r>
              <a:rPr lang="ko-KR" altLang="en-US" sz="1200" dirty="0" smtClean="0">
                <a:solidFill>
                  <a:schemeClr val="bg1"/>
                </a:solidFill>
              </a:rPr>
              <a:t>의 법칙의 관계식은 이상적인 모델로부터 유도한 식이므로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실제 시료에 대하여 이 법칙이 어느 정도 잘 맞는가를 검정해야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따라서 시료의 분석 파장을 결정한 후 그 파장을 고정시키고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일정한 두께의 흡수 용기를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사용하여 알고 있는 몇 가지 농도에 대해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흡광도를</a:t>
            </a:r>
            <a:r>
              <a:rPr lang="ko-KR" altLang="en-US" sz="1200" dirty="0" smtClean="0">
                <a:solidFill>
                  <a:schemeClr val="bg1"/>
                </a:solidFill>
              </a:rPr>
              <a:t> 측정하여 아래 그림과 같은 곡선을 얻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어 </a:t>
            </a:r>
            <a:r>
              <a:rPr lang="en-US" altLang="ko-KR" sz="1200" dirty="0" smtClean="0">
                <a:solidFill>
                  <a:schemeClr val="bg1"/>
                </a:solidFill>
              </a:rPr>
              <a:t>Lambert-Beer</a:t>
            </a:r>
            <a:r>
              <a:rPr lang="ko-KR" altLang="en-US" sz="1200" dirty="0" smtClean="0">
                <a:solidFill>
                  <a:schemeClr val="bg1"/>
                </a:solidFill>
              </a:rPr>
              <a:t>의 법칙에 얼 마나 잘 맞는가를 검정한다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이 곡선을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검량선이라</a:t>
            </a:r>
            <a:r>
              <a:rPr lang="ko-KR" altLang="en-US" sz="1200" dirty="0" smtClean="0">
                <a:solidFill>
                  <a:schemeClr val="bg1"/>
                </a:solidFill>
              </a:rPr>
              <a:t>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실제 정량분석에서는 이 곡선을 작성하여 시료의 농도를 결정한다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ko-KR" altLang="en-US" sz="1200" dirty="0" smtClean="0">
                <a:solidFill>
                  <a:schemeClr val="bg1"/>
                </a:solidFill>
              </a:rPr>
              <a:t>이번실험시에는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검량선법을</a:t>
            </a:r>
            <a:r>
              <a:rPr lang="ko-KR" altLang="en-US" sz="1200" dirty="0" smtClean="0">
                <a:solidFill>
                  <a:schemeClr val="bg1"/>
                </a:solidFill>
              </a:rPr>
              <a:t> 사용할 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EE02-184C-4AEA-A825-0C40BDEF5A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9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0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4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9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6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6000">
                <a:schemeClr val="tx1"/>
              </a:gs>
              <a:gs pos="77000">
                <a:schemeClr val="bg2">
                  <a:lumMod val="10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749E-99EB-495E-9310-B18AE71CBFB4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4F03-C32B-4ED7-ABC7-5FA72EA5C7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72000" cy="5143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32040" y="35316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1563FF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자료조사</a:t>
            </a:r>
            <a:endParaRPr lang="en-US" altLang="ko-KR" dirty="0">
              <a:solidFill>
                <a:srgbClr val="1563FF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박소희 </a:t>
            </a:r>
            <a:r>
              <a:rPr lang="ko-KR" altLang="en-US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이명욱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63626" y="3075806"/>
            <a:ext cx="5280374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002</a:t>
            </a:r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분반 </a:t>
            </a:r>
            <a:r>
              <a:rPr lang="en-US" altLang="ko-KR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조</a:t>
            </a:r>
            <a:endParaRPr lang="en-US" altLang="ko-KR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3670" y="915566"/>
            <a:ext cx="723666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2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실험 </a:t>
            </a:r>
            <a:r>
              <a:rPr lang="en-US" altLang="ko-KR" sz="32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1. Quantity of unknown sample</a:t>
            </a:r>
            <a:br>
              <a:rPr lang="en-US" altLang="ko-KR" sz="32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</a:br>
            <a:r>
              <a:rPr lang="en-US" altLang="ko-KR" sz="32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using UV-visible spectrophotometer</a:t>
            </a:r>
            <a:br>
              <a:rPr lang="en-US" altLang="ko-KR" sz="32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</a:br>
            <a:r>
              <a:rPr lang="en-US" altLang="ko-KR" sz="20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/>
            </a:r>
            <a:br>
              <a:rPr lang="en-US" altLang="ko-KR" sz="20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</a:br>
            <a:r>
              <a:rPr lang="en-US" altLang="ko-KR" sz="20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(UV/VIS spectrophotometer</a:t>
            </a:r>
            <a:r>
              <a:rPr lang="ko-KR" altLang="en-US" sz="20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를 이용한 미지시료의 정량</a:t>
            </a:r>
            <a:r>
              <a:rPr lang="en-US" altLang="ko-KR" sz="2000" b="1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)</a:t>
            </a:r>
            <a:endParaRPr lang="en-US" altLang="ko-KR" sz="32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2060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2200" y="3531661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1563FF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PPT</a:t>
            </a:r>
          </a:p>
          <a:p>
            <a:pPr algn="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박철우 백태인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서영빈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송승현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4368" y="3531661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563FF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발표</a:t>
            </a:r>
            <a:endParaRPr lang="en-US" altLang="ko-KR" dirty="0">
              <a:solidFill>
                <a:srgbClr val="1563FF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박정도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9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213173760" descr="EMB0000237c30b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15566"/>
            <a:ext cx="2394149" cy="168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1776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ⓓ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가리움 효과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651870"/>
            <a:ext cx="7560840" cy="74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선형으로 나와야 하는 </a:t>
            </a:r>
            <a:r>
              <a:rPr lang="ko-KR" altLang="en-US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그래프가 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Log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형의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그래프로 나오기도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한다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000" y="1152000"/>
            <a:ext cx="6624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전자와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전자 사이의 정전기적 반발력이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원자의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핵과 전자 사이의 인력을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약화시키는 효과로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원자 반지름이나 </a:t>
            </a:r>
            <a:r>
              <a:rPr lang="ko-KR" altLang="en-US" sz="2000" dirty="0" err="1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이온화에너지를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변화시킨다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endParaRPr lang="en-US" altLang="ko-KR" sz="2000" dirty="0" smtClean="0">
              <a:solidFill>
                <a:srgbClr val="0037A4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dirty="0">
              <a:solidFill>
                <a:srgbClr val="0037A4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원자의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결합 상태에 따라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원자핵이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받는 가리움 효과의 크기가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달라져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그에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따라 공명주파수가 달라지는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현상인 화학적 이동이 일어난다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5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ⓔ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검량선 작성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000" y="3264535"/>
            <a:ext cx="7848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검량선법</a:t>
            </a:r>
            <a:endParaRPr lang="en-US" altLang="ko-KR" sz="2000" dirty="0" smtClean="0">
              <a:solidFill>
                <a:srgbClr val="0037A4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적어도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종류 이상의 농도의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표준시료용액에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대하여 </a:t>
            </a:r>
            <a:r>
              <a:rPr lang="ko-KR" altLang="en-US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흡광도를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측정하여</a:t>
            </a:r>
          </a:p>
          <a:p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표준물질의 농도를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가로축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흡광도를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세로축으로 그래프를 그린다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분석시료의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조성과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표준시료와의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조성이 일치하거나 유사하여야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768051" y="3099188"/>
            <a:ext cx="25922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779733" y="1667648"/>
            <a:ext cx="2289910" cy="14315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133045" y="2745724"/>
            <a:ext cx="113054" cy="1130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1133" y="2575603"/>
            <a:ext cx="113054" cy="1130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09222" y="2277892"/>
            <a:ext cx="113054" cy="1130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297310" y="2022710"/>
            <a:ext cx="113054" cy="1130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685399" y="1802971"/>
            <a:ext cx="113054" cy="11305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36096" y="816289"/>
            <a:ext cx="75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</a:t>
            </a:r>
            <a:endParaRPr lang="ko-KR" altLang="en-US" sz="1600" baseline="-25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3128069"/>
            <a:ext cx="146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표준 물질 농도</a:t>
            </a:r>
            <a:endParaRPr lang="ko-KR" altLang="en-US" sz="1600" baseline="-25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779733" y="1145445"/>
            <a:ext cx="0" cy="1944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000" y="1152000"/>
            <a:ext cx="6624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알고있는 농도에 대해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흡광도를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측정해서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Lambert-Beer’s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law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확인함과 동시에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분석시료를 분석하기 위한 방법이 검량선 작성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33239" y="2400573"/>
            <a:ext cx="101622" cy="101622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3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834861" y="2461262"/>
            <a:ext cx="969387" cy="0"/>
          </a:xfrm>
          <a:prstGeom prst="straightConnector1">
            <a:avLst/>
          </a:prstGeom>
          <a:ln w="19050">
            <a:solidFill>
              <a:srgbClr val="0037A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89961" y="2461262"/>
            <a:ext cx="0" cy="628400"/>
          </a:xfrm>
          <a:prstGeom prst="straightConnector1">
            <a:avLst/>
          </a:prstGeom>
          <a:ln w="19050">
            <a:solidFill>
              <a:srgbClr val="0037A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6622" y="2280975"/>
            <a:ext cx="75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분석시료</a:t>
            </a:r>
            <a:endParaRPr lang="en-US" altLang="ko-KR" sz="1400" dirty="0" smtClean="0">
              <a:solidFill>
                <a:srgbClr val="0037A4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algn="ctr"/>
            <a:r>
              <a:rPr lang="ko-KR" altLang="en-US" sz="1400" dirty="0" err="1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흡광도</a:t>
            </a:r>
            <a:endParaRPr lang="en-US" altLang="ko-KR" sz="1400" dirty="0" smtClean="0">
              <a:solidFill>
                <a:srgbClr val="0037A4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0812" y="3089011"/>
            <a:ext cx="75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분석시료</a:t>
            </a:r>
            <a:endParaRPr lang="en-US" altLang="ko-KR" sz="1400" dirty="0" smtClean="0">
              <a:solidFill>
                <a:srgbClr val="0037A4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농도</a:t>
            </a:r>
            <a:endParaRPr lang="en-US" altLang="ko-KR" sz="1400" dirty="0" smtClean="0">
              <a:solidFill>
                <a:srgbClr val="0037A4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1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  <p:bldP spid="33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9662"/>
            <a:ext cx="689610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631453"/>
            <a:ext cx="4921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ⓕ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UV-visible spectrophotometer</a:t>
            </a:r>
            <a:r>
              <a:rPr lang="ko-KR" altLang="en-US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의 구조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8197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광원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8176" y="3954458"/>
            <a:ext cx="129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단색화 장치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732" y="1750432"/>
            <a:ext cx="90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시료부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0856" y="3638764"/>
            <a:ext cx="6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검출부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07580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결과표시부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1" y="1131590"/>
            <a:ext cx="2952328" cy="9867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시료를 </a:t>
            </a:r>
            <a:r>
              <a:rPr lang="ko-KR" altLang="en-US" dirty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담는 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용기는 </a:t>
            </a:r>
            <a:r>
              <a:rPr lang="ko-KR" altLang="en-US" dirty="0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셀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이며 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이상적인</a:t>
            </a:r>
            <a:r>
              <a:rPr lang="ko-KR" altLang="en-US" dirty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 셀은 측정하는 파장에서 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완전히 </a:t>
            </a:r>
            <a:r>
              <a:rPr lang="ko-KR" altLang="en-US" dirty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빛을 투과 시켜야 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한다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5936" y="3990568"/>
            <a:ext cx="3672408" cy="957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프리즘이나 광 </a:t>
            </a:r>
            <a:r>
              <a:rPr lang="ko-KR" altLang="en-US" dirty="0" err="1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분산장치로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차로 분리하고</a:t>
            </a:r>
            <a:endParaRPr lang="en-US" altLang="ko-KR" dirty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분리된 일정한 폭의 </a:t>
            </a:r>
            <a:r>
              <a:rPr lang="ko-KR" altLang="en-US" dirty="0" err="1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다파장의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빛을 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슬릿</a:t>
            </a:r>
            <a:r>
              <a:rPr lang="en-US" altLang="ko-KR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렌즈</a:t>
            </a:r>
            <a:r>
              <a:rPr lang="en-US" altLang="ko-KR" dirty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등으로 단일 파장을 선택한다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7" y="1565379"/>
            <a:ext cx="2042888" cy="8623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063" y="1203598"/>
            <a:ext cx="3408841" cy="13681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UV-vi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의 모든 파장을 </a:t>
            </a:r>
            <a:r>
              <a:rPr lang="ko-KR" altLang="en-US" dirty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포함하는 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백색광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ko-KR" altLang="en-US" dirty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중수소 아크 </a:t>
            </a:r>
            <a:r>
              <a:rPr lang="ko-KR" altLang="en-US" dirty="0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램프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는 강한 자외선을 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ko-KR" altLang="en-US" dirty="0" err="1" smtClean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텅스턴</a:t>
            </a:r>
            <a:r>
              <a:rPr lang="en-US" altLang="ko-KR" dirty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</a:t>
            </a:r>
            <a:r>
              <a:rPr lang="ko-KR" altLang="en-US" dirty="0">
                <a:solidFill>
                  <a:srgbClr val="0037A4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할로겐 램프</a:t>
            </a:r>
            <a:r>
              <a:rPr lang="ko-KR" altLang="en-US" dirty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는 </a:t>
            </a:r>
            <a:r>
              <a:rPr lang="ko-KR" altLang="en-US" dirty="0" smtClean="0">
                <a:solidFill>
                  <a:schemeClr val="tx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전 영역에서 일정한 세기의 빛을 발한다</a:t>
            </a:r>
            <a:endParaRPr lang="en-US" altLang="ko-KR" dirty="0" smtClean="0">
              <a:solidFill>
                <a:schemeClr val="tx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7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076056" y="2859782"/>
            <a:ext cx="3736082" cy="2029676"/>
            <a:chOff x="4716016" y="2787774"/>
            <a:chExt cx="3960440" cy="20296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004"/>
            <a:stretch/>
          </p:blipFill>
          <p:spPr>
            <a:xfrm>
              <a:off x="4716016" y="2787774"/>
              <a:ext cx="3960440" cy="202967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580112" y="4299942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4986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ⓕ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UV-visible 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spectrophotometer</a:t>
            </a:r>
            <a:r>
              <a:rPr lang="ko-KR" altLang="en-US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의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구조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000" y="1392327"/>
            <a:ext cx="4392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①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단일광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단색광이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slit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으로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시료를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통과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장비의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소형화에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유리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단점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바탕시료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측정 후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측정시간의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차이로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측정조건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변화에 따른 오차 생성 가능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80" y="1275606"/>
            <a:ext cx="3796149" cy="14006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000" y="3003798"/>
            <a:ext cx="4176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②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이중광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splitter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로 분할된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두 개의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광을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두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개의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검출기로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바탕시료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분석시료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측정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동시에 값을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얻을 수 있기 때문에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간섭현상이 적으며 시간이 단축됨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단점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장비가 커지고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가격이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비싸짐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3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03.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기구 및 시약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48870" y="1143477"/>
            <a:ext cx="5167908" cy="3016210"/>
            <a:chOff x="755576" y="1065386"/>
            <a:chExt cx="5167908" cy="3016210"/>
          </a:xfrm>
        </p:grpSpPr>
        <p:sp>
          <p:nvSpPr>
            <p:cNvPr id="9" name="TextBox 8"/>
            <p:cNvSpPr txBox="1"/>
            <p:nvPr/>
          </p:nvSpPr>
          <p:spPr>
            <a:xfrm>
              <a:off x="755576" y="1065386"/>
              <a:ext cx="3600400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37A4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실험 기구</a:t>
              </a:r>
            </a:p>
            <a:p>
              <a:endParaRPr lang="en-US" altLang="ko-KR" sz="1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endParaRPr lang="ko-KR" altLang="en-US" sz="1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UV-Vis Spectrophotometer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100ml </a:t>
              </a:r>
              <a:r>
                <a:rPr lang="ko-KR" altLang="en-US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비커 </a:t>
              </a: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5</a:t>
              </a:r>
              <a:r>
                <a:rPr lang="ko-KR" altLang="en-US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개</a:t>
              </a:r>
              <a:endPara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100ml </a:t>
              </a:r>
              <a:r>
                <a:rPr lang="ko-KR" altLang="en-US" sz="2000" dirty="0" err="1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메스실린더</a:t>
              </a:r>
              <a:r>
                <a:rPr lang="ko-KR" altLang="en-US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</a:t>
              </a: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5</a:t>
              </a:r>
              <a:r>
                <a:rPr lang="ko-KR" altLang="en-US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개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10ml </a:t>
              </a:r>
              <a:r>
                <a:rPr lang="ko-KR" altLang="en-US" sz="2000" dirty="0" err="1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피펫</a:t>
              </a:r>
              <a:r>
                <a:rPr lang="ko-KR" altLang="en-US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</a:t>
              </a: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5</a:t>
              </a:r>
              <a:r>
                <a:rPr lang="ko-KR" altLang="en-US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개</a:t>
              </a:r>
              <a:endPara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10ml </a:t>
              </a: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Vial 10</a:t>
              </a:r>
              <a:r>
                <a:rPr lang="ko-KR" altLang="en-US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개</a:t>
              </a:r>
              <a:endPara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71764" y="1536110"/>
              <a:ext cx="1451720" cy="15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cell (</a:t>
              </a:r>
              <a:r>
                <a:rPr lang="ko-KR" altLang="en-US" dirty="0" err="1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큐벳</a:t>
              </a:r>
              <a:r>
                <a:rPr lang="en-US" altLang="ko-KR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)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</a:t>
              </a:r>
              <a:r>
                <a:rPr lang="ko-KR" altLang="en-US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저울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• </a:t>
              </a:r>
              <a:r>
                <a:rPr lang="ko-KR" altLang="en-US" dirty="0" err="1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시약스푼</a:t>
              </a:r>
              <a:endPara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 t="17146" r="17701" b="17701"/>
          <a:stretch/>
        </p:blipFill>
        <p:spPr>
          <a:xfrm>
            <a:off x="6516216" y="1871660"/>
            <a:ext cx="1114229" cy="151216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구름 20"/>
          <p:cNvSpPr/>
          <p:nvPr/>
        </p:nvSpPr>
        <p:spPr>
          <a:xfrm>
            <a:off x="6156176" y="3449753"/>
            <a:ext cx="2088232" cy="1354245"/>
          </a:xfrm>
          <a:prstGeom prst="cloud">
            <a:avLst/>
          </a:prstGeom>
          <a:solidFill>
            <a:srgbClr val="0037A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다룰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불투명한 면을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만져야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2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03.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기구 및 시약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813355"/>
            <a:ext cx="81729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</a:t>
            </a:r>
            <a:r>
              <a:rPr lang="en-US" altLang="ko-KR" sz="2000" b="1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</a:t>
            </a: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 (</a:t>
            </a:r>
            <a:r>
              <a:rPr lang="en-US" altLang="ko-KR" sz="2000" b="1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Nigrosin</a:t>
            </a:r>
            <a:r>
              <a:rPr lang="en-US" altLang="ko-KR" sz="2000" b="1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alcohol soluble)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1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니트로벤젠</a:t>
            </a: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6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아닐린</a:t>
            </a: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염산의 혼합물을 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구리 </a:t>
            </a:r>
            <a:r>
              <a: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혹은 철 촉매 하에 가열하여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만든 흑색의 염료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11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아조기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(-N=N-)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가지는 염료의 일종으로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섬유 염색이나 섬유 가공 등에 사용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11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섬유에 고착이 빠르고 공유결합에 의해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염착되므로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결합에너지가 강하고 화학구조가 안정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11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독성과 색도 존재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11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밀도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530kg/m</a:t>
            </a:r>
            <a:r>
              <a:rPr lang="en-US" altLang="ko-KR" sz="1600" baseline="30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발화온도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230°C 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녹는점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300°C</a:t>
            </a:r>
          </a:p>
          <a:p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UV/Visible Absorbance : </a:t>
            </a:r>
            <a:r>
              <a:rPr lang="el-GR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λ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max 597nm</a:t>
            </a:r>
          </a:p>
        </p:txBody>
      </p:sp>
      <p:pic>
        <p:nvPicPr>
          <p:cNvPr id="1025" name="_x252985008" descr="EMB000008084da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38" y="1368760"/>
            <a:ext cx="1355725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2715" y="19613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402775176" descr="EMB00001bb454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53142"/>
            <a:ext cx="3516290" cy="222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03.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기구 및 시약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1059582"/>
            <a:ext cx="7886700" cy="388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1)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원하는 부피를 설정한다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피펫에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피펫팁을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꽂는다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버튼을 누른 뒤 약간 더 힘을 주어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one stop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을 지나 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two stop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지점을 누르면 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원하는 부피보다 과량을 흡입하게 된다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4)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샘플에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피펫팁을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두고 눌렀던 버튼에서 손가락을 아주 천천히 뗀다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5)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튜브나 플레이트 등의 용기 위로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피펫을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옮긴다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6)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피펫팁을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용기 벽에 붙이고 버튼을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one stop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까지 천천히 누른다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7)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원하는 양만큼 분주한다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8) 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남은 샘플은 </a:t>
            </a:r>
            <a:r>
              <a:rPr lang="ko-KR" altLang="en-US" sz="16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피펫팁과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함께 버리거나 버튼을 </a:t>
            </a:r>
            <a:endParaRPr lang="en-US" altLang="ko-KR" sz="16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two stop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까지 눌러 기존 샘플과 합쳐준다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9582"/>
            <a:ext cx="2283718" cy="30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04.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방법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1483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ⓐ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시료 준비</a:t>
            </a:r>
            <a:endParaRPr lang="en-US" altLang="ko-KR" sz="2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320" y="114378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①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기기 가동 전 준비사항을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확인한다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②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농도가 각기 다른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( 20, 40, 60, 80, 100ppm ) Black 5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제조한다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26035" y="2020074"/>
            <a:ext cx="608756" cy="1892821"/>
            <a:chOff x="1457177" y="3363838"/>
            <a:chExt cx="355376" cy="1172741"/>
          </a:xfrm>
        </p:grpSpPr>
        <p:pic>
          <p:nvPicPr>
            <p:cNvPr id="2054" name="Picture 6" descr="Empty Falcon Tube Clip 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177" y="3363838"/>
              <a:ext cx="355376" cy="117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489869" y="3671887"/>
              <a:ext cx="286544" cy="596990"/>
            </a:xfrm>
            <a:prstGeom prst="rect">
              <a:avLst/>
            </a:prstGeom>
            <a:solidFill>
              <a:srgbClr val="0037A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0800000">
              <a:off x="1482724" y="4369594"/>
              <a:ext cx="303213" cy="166984"/>
            </a:xfrm>
            <a:prstGeom prst="trapezoid">
              <a:avLst>
                <a:gd name="adj" fmla="val 81391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89869" y="4264607"/>
              <a:ext cx="296068" cy="10498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96829" y="2020074"/>
            <a:ext cx="608756" cy="1892821"/>
            <a:chOff x="2019028" y="3363838"/>
            <a:chExt cx="355376" cy="1172741"/>
          </a:xfrm>
        </p:grpSpPr>
        <p:pic>
          <p:nvPicPr>
            <p:cNvPr id="21" name="Picture 6" descr="Empty Falcon Tube Clip 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028" y="3363838"/>
              <a:ext cx="355376" cy="117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2051720" y="3671890"/>
              <a:ext cx="286544" cy="447674"/>
            </a:xfrm>
            <a:prstGeom prst="rect">
              <a:avLst/>
            </a:prstGeom>
            <a:solidFill>
              <a:srgbClr val="0037A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/>
            <p:cNvSpPr/>
            <p:nvPr/>
          </p:nvSpPr>
          <p:spPr>
            <a:xfrm rot="10800000">
              <a:off x="2044575" y="4369594"/>
              <a:ext cx="303213" cy="166984"/>
            </a:xfrm>
            <a:prstGeom prst="trapezoid">
              <a:avLst>
                <a:gd name="adj" fmla="val 81391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1720" y="4117181"/>
              <a:ext cx="296068" cy="25241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267623" y="2020074"/>
            <a:ext cx="608756" cy="1892821"/>
            <a:chOff x="2811116" y="3363838"/>
            <a:chExt cx="355376" cy="1172741"/>
          </a:xfrm>
        </p:grpSpPr>
        <p:pic>
          <p:nvPicPr>
            <p:cNvPr id="25" name="Picture 6" descr="Empty Falcon Tube Clip 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116" y="3363838"/>
              <a:ext cx="355376" cy="117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843808" y="3671889"/>
              <a:ext cx="286544" cy="297656"/>
            </a:xfrm>
            <a:prstGeom prst="rect">
              <a:avLst/>
            </a:prstGeom>
            <a:solidFill>
              <a:srgbClr val="0037A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 rot="10800000">
              <a:off x="2836663" y="4369594"/>
              <a:ext cx="303213" cy="166984"/>
            </a:xfrm>
            <a:prstGeom prst="trapezoid">
              <a:avLst>
                <a:gd name="adj" fmla="val 81391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3808" y="3969544"/>
              <a:ext cx="296068" cy="40005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38417" y="2020074"/>
            <a:ext cx="608756" cy="1892821"/>
            <a:chOff x="3819228" y="3363838"/>
            <a:chExt cx="355376" cy="1172741"/>
          </a:xfrm>
        </p:grpSpPr>
        <p:pic>
          <p:nvPicPr>
            <p:cNvPr id="29" name="Picture 6" descr="Empty Falcon Tube Clip 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228" y="3363838"/>
              <a:ext cx="355376" cy="117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51920" y="3671888"/>
              <a:ext cx="286544" cy="152400"/>
            </a:xfrm>
            <a:prstGeom prst="rect">
              <a:avLst/>
            </a:prstGeom>
            <a:solidFill>
              <a:srgbClr val="0037A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다리꼴 30"/>
            <p:cNvSpPr/>
            <p:nvPr/>
          </p:nvSpPr>
          <p:spPr>
            <a:xfrm rot="10800000">
              <a:off x="3844775" y="4369594"/>
              <a:ext cx="303213" cy="166984"/>
            </a:xfrm>
            <a:prstGeom prst="trapezoid">
              <a:avLst>
                <a:gd name="adj" fmla="val 81391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51920" y="3821906"/>
              <a:ext cx="296068" cy="5476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9210" y="2020074"/>
            <a:ext cx="608756" cy="1892821"/>
            <a:chOff x="3819228" y="3363838"/>
            <a:chExt cx="355376" cy="1172741"/>
          </a:xfrm>
        </p:grpSpPr>
        <p:pic>
          <p:nvPicPr>
            <p:cNvPr id="43" name="Picture 6" descr="Empty Falcon Tube Clip 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228" y="3363838"/>
              <a:ext cx="355376" cy="117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사다리꼴 44"/>
            <p:cNvSpPr/>
            <p:nvPr/>
          </p:nvSpPr>
          <p:spPr>
            <a:xfrm rot="10800000">
              <a:off x="3844775" y="4369594"/>
              <a:ext cx="303213" cy="166984"/>
            </a:xfrm>
            <a:prstGeom prst="trapezoid">
              <a:avLst>
                <a:gd name="adj" fmla="val 81391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3673268"/>
              <a:ext cx="296068" cy="69632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50605" y="2577842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증류수</a:t>
            </a:r>
            <a:endParaRPr lang="ko-KR" altLang="en-US" sz="16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34868" y="2650143"/>
            <a:ext cx="608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ppm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Balck</a:t>
            </a:r>
            <a:endParaRPr lang="en-US" altLang="ko-KR" sz="1400" dirty="0" smtClean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</a:t>
            </a:r>
            <a:endParaRPr lang="ko-KR" altLang="en-US" sz="14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600" y="3952096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20ppm</a:t>
            </a:r>
          </a:p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(2:8)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74363" y="3952096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0ppm</a:t>
            </a:r>
          </a:p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(4:6)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6999" y="3952096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60ppm</a:t>
            </a:r>
          </a:p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(6:4)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15951" y="3952096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8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0ppm</a:t>
            </a:r>
          </a:p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(8:2)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57354" y="3952096"/>
            <a:ext cx="9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100ppm</a:t>
            </a:r>
          </a:p>
          <a:p>
            <a:pPr algn="ctr"/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04.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방법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1483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ⓐ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시료 준비</a:t>
            </a:r>
            <a:endParaRPr lang="en-US" altLang="ko-KR" sz="2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320" y="114378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①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기기 가동 전 준비사항을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확인한다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②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농도가 각기 다른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( 20, 40, 60, 80, 100ppm ) Black 5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제조한다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59632" y="2020074"/>
            <a:ext cx="963784" cy="2639908"/>
            <a:chOff x="1259632" y="2020074"/>
            <a:chExt cx="963784" cy="2639908"/>
          </a:xfrm>
        </p:grpSpPr>
        <p:grpSp>
          <p:nvGrpSpPr>
            <p:cNvPr id="42" name="그룹 41"/>
            <p:cNvGrpSpPr/>
            <p:nvPr/>
          </p:nvGrpSpPr>
          <p:grpSpPr>
            <a:xfrm>
              <a:off x="1411488" y="2020074"/>
              <a:ext cx="608756" cy="1892821"/>
              <a:chOff x="3819228" y="3363838"/>
              <a:chExt cx="355376" cy="1172741"/>
            </a:xfrm>
          </p:grpSpPr>
          <p:pic>
            <p:nvPicPr>
              <p:cNvPr id="43" name="Picture 6" descr="Empty Falcon Tube Clip 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9228" y="3363838"/>
                <a:ext cx="355376" cy="1172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사다리꼴 44"/>
              <p:cNvSpPr/>
              <p:nvPr/>
            </p:nvSpPr>
            <p:spPr>
              <a:xfrm rot="10800000">
                <a:off x="3844775" y="4369594"/>
                <a:ext cx="303213" cy="166984"/>
              </a:xfrm>
              <a:prstGeom prst="trapezoid">
                <a:avLst>
                  <a:gd name="adj" fmla="val 81391"/>
                </a:avLst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851920" y="3673268"/>
                <a:ext cx="296068" cy="696328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437146" y="2650143"/>
              <a:ext cx="6087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100</a:t>
              </a: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ppm</a:t>
              </a:r>
            </a:p>
            <a:p>
              <a:r>
                <a:rPr lang="en-US" altLang="ko-KR" sz="1400" dirty="0" err="1" smtClean="0">
                  <a:solidFill>
                    <a:schemeClr val="bg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Balck</a:t>
              </a:r>
              <a:endParaRPr lang="en-US" altLang="ko-KR" sz="1400" dirty="0" smtClean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 5</a:t>
              </a:r>
              <a:endParaRPr lang="ko-KR" altLang="en-US" sz="14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59632" y="3952096"/>
              <a:ext cx="963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100ppm</a:t>
              </a:r>
            </a:p>
            <a:p>
              <a:pPr algn="ctr"/>
              <a:endPara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99792" y="2283718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ppm :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수용액인 상태에서 단위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[ mg/L ]</a:t>
            </a:r>
          </a:p>
          <a:p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100ppm = 10mg / 100ml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→ 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100ml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증류수 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+ Black 5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 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10mg </a:t>
            </a:r>
            <a:endParaRPr lang="ko-KR" altLang="en-US" sz="2000" dirty="0">
              <a:solidFill>
                <a:srgbClr val="0037A4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9792" y="2328431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5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80, 60, 40 20 ppm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제조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→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100ppm Black 5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용액과 증류수를 각각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8:2, 6:4, 4:6, 2:8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비율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로 혼합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50222" y="2020074"/>
            <a:ext cx="864096" cy="2639908"/>
            <a:chOff x="2450462" y="2020074"/>
            <a:chExt cx="864096" cy="2639908"/>
          </a:xfrm>
        </p:grpSpPr>
        <p:grpSp>
          <p:nvGrpSpPr>
            <p:cNvPr id="48" name="그룹 47"/>
            <p:cNvGrpSpPr/>
            <p:nvPr/>
          </p:nvGrpSpPr>
          <p:grpSpPr>
            <a:xfrm>
              <a:off x="2572928" y="2020074"/>
              <a:ext cx="608756" cy="1892821"/>
              <a:chOff x="3819228" y="3363838"/>
              <a:chExt cx="355376" cy="1172741"/>
            </a:xfrm>
          </p:grpSpPr>
          <p:pic>
            <p:nvPicPr>
              <p:cNvPr id="50" name="Picture 6" descr="Empty Falcon Tube Clip 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9228" y="3363838"/>
                <a:ext cx="355376" cy="1172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3851920" y="3671888"/>
                <a:ext cx="286544" cy="152400"/>
              </a:xfrm>
              <a:prstGeom prst="rect">
                <a:avLst/>
              </a:prstGeom>
              <a:solidFill>
                <a:srgbClr val="0037A4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0800000">
                <a:off x="3844775" y="4369594"/>
                <a:ext cx="303213" cy="166984"/>
              </a:xfrm>
              <a:prstGeom prst="trapezoid">
                <a:avLst>
                  <a:gd name="adj" fmla="val 81391"/>
                </a:avLst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851920" y="3821906"/>
                <a:ext cx="296068" cy="547689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50462" y="3952096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8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0ppm</a:t>
              </a:r>
            </a:p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(8:2)</a:t>
              </a:r>
              <a:endPara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341124" y="2020074"/>
            <a:ext cx="864096" cy="2639908"/>
            <a:chOff x="3601136" y="2020074"/>
            <a:chExt cx="864096" cy="2639908"/>
          </a:xfrm>
        </p:grpSpPr>
        <p:grpSp>
          <p:nvGrpSpPr>
            <p:cNvPr id="59" name="그룹 58"/>
            <p:cNvGrpSpPr/>
            <p:nvPr/>
          </p:nvGrpSpPr>
          <p:grpSpPr>
            <a:xfrm>
              <a:off x="3731760" y="2020074"/>
              <a:ext cx="608756" cy="1892821"/>
              <a:chOff x="2811116" y="3363838"/>
              <a:chExt cx="355376" cy="1172741"/>
            </a:xfrm>
          </p:grpSpPr>
          <p:pic>
            <p:nvPicPr>
              <p:cNvPr id="60" name="Picture 6" descr="Empty Falcon Tube Clip 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1116" y="3363838"/>
                <a:ext cx="355376" cy="1172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2843808" y="3671889"/>
                <a:ext cx="286544" cy="297656"/>
              </a:xfrm>
              <a:prstGeom prst="rect">
                <a:avLst/>
              </a:prstGeom>
              <a:solidFill>
                <a:srgbClr val="0037A4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다리꼴 61"/>
              <p:cNvSpPr/>
              <p:nvPr/>
            </p:nvSpPr>
            <p:spPr>
              <a:xfrm rot="10800000">
                <a:off x="2836663" y="4369594"/>
                <a:ext cx="303213" cy="166984"/>
              </a:xfrm>
              <a:prstGeom prst="trapezoid">
                <a:avLst>
                  <a:gd name="adj" fmla="val 81391"/>
                </a:avLst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843808" y="3969544"/>
                <a:ext cx="296068" cy="400051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601136" y="3952096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60ppm</a:t>
              </a:r>
            </a:p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(6:4)</a:t>
              </a:r>
              <a:endPara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32026" y="2020074"/>
            <a:ext cx="864096" cy="2639908"/>
            <a:chOff x="4629344" y="2020074"/>
            <a:chExt cx="864096" cy="263990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1810" y="2020074"/>
              <a:ext cx="608756" cy="1892821"/>
              <a:chOff x="2019028" y="3363838"/>
              <a:chExt cx="355376" cy="1172741"/>
            </a:xfrm>
          </p:grpSpPr>
          <p:pic>
            <p:nvPicPr>
              <p:cNvPr id="66" name="Picture 6" descr="Empty Falcon Tube Clip 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9028" y="3363838"/>
                <a:ext cx="355376" cy="1172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2051720" y="3671890"/>
                <a:ext cx="286544" cy="447674"/>
              </a:xfrm>
              <a:prstGeom prst="rect">
                <a:avLst/>
              </a:prstGeom>
              <a:solidFill>
                <a:srgbClr val="0037A4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다리꼴 67"/>
              <p:cNvSpPr/>
              <p:nvPr/>
            </p:nvSpPr>
            <p:spPr>
              <a:xfrm rot="10800000">
                <a:off x="2044575" y="4369594"/>
                <a:ext cx="303213" cy="166984"/>
              </a:xfrm>
              <a:prstGeom prst="trapezoid">
                <a:avLst>
                  <a:gd name="adj" fmla="val 81391"/>
                </a:avLst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051720" y="4117181"/>
                <a:ext cx="296068" cy="252414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629344" y="3952096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4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0ppm</a:t>
              </a:r>
            </a:p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(4:6)</a:t>
              </a:r>
              <a:endPara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22927" y="2020074"/>
            <a:ext cx="864096" cy="2639908"/>
            <a:chOff x="5645821" y="2020074"/>
            <a:chExt cx="864096" cy="2639908"/>
          </a:xfrm>
        </p:grpSpPr>
        <p:grpSp>
          <p:nvGrpSpPr>
            <p:cNvPr id="71" name="그룹 70"/>
            <p:cNvGrpSpPr/>
            <p:nvPr/>
          </p:nvGrpSpPr>
          <p:grpSpPr>
            <a:xfrm>
              <a:off x="5800256" y="2020074"/>
              <a:ext cx="608756" cy="1892821"/>
              <a:chOff x="1457177" y="3363838"/>
              <a:chExt cx="355376" cy="1172741"/>
            </a:xfrm>
          </p:grpSpPr>
          <p:pic>
            <p:nvPicPr>
              <p:cNvPr id="72" name="Picture 6" descr="Empty Falcon Tube Clip Ar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7177" y="3363838"/>
                <a:ext cx="355376" cy="1172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1489869" y="3671887"/>
                <a:ext cx="286544" cy="596990"/>
              </a:xfrm>
              <a:prstGeom prst="rect">
                <a:avLst/>
              </a:prstGeom>
              <a:solidFill>
                <a:srgbClr val="0037A4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다리꼴 73"/>
              <p:cNvSpPr/>
              <p:nvPr/>
            </p:nvSpPr>
            <p:spPr>
              <a:xfrm rot="10800000">
                <a:off x="1482724" y="4369594"/>
                <a:ext cx="303213" cy="166984"/>
              </a:xfrm>
              <a:prstGeom prst="trapezoid">
                <a:avLst>
                  <a:gd name="adj" fmla="val 81391"/>
                </a:avLst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489869" y="4264607"/>
                <a:ext cx="296068" cy="104988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924826" y="2577842"/>
              <a:ext cx="3600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증류수</a:t>
              </a:r>
              <a:endParaRPr lang="ko-KR" altLang="en-US" sz="1600" dirty="0">
                <a:solidFill>
                  <a:schemeClr val="bg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45821" y="3952096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20ppm</a:t>
              </a:r>
            </a:p>
            <a:p>
              <a:pPr algn="ctr"/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(2:8)</a:t>
              </a:r>
              <a:endPara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1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4" grpId="0"/>
      <p:bldP spid="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063" y="12347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04.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방법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631453"/>
            <a:ext cx="2244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ⓑ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분광광도계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준비</a:t>
            </a:r>
            <a:endParaRPr lang="en-US" altLang="ko-KR" sz="2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" r="-1" b="-1149"/>
          <a:stretch/>
        </p:blipFill>
        <p:spPr>
          <a:xfrm rot="16200000">
            <a:off x="3106853" y="1362820"/>
            <a:ext cx="2951473" cy="40112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1808" y="1385307"/>
            <a:ext cx="2956364" cy="39711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7320" y="114378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③ UV-Vis Spectrophotometer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전원을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켠다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④ UV-Vis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Spectrophotometer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와 연결된 컴퓨터의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Lambda 20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프로그램을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실행한다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5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윈도우 시작 브금 (online-audio-converter.com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159748" y="960130"/>
            <a:ext cx="3628276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-윤고딕310" pitchFamily="18" charset="-127"/>
                <a:ea typeface="-윤고딕310" pitchFamily="18" charset="-127"/>
                <a:cs typeface="Meiryo" pitchFamily="34" charset="-128"/>
              </a:rPr>
              <a:t>INDEX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2060"/>
              </a:solidFill>
              <a:latin typeface="-윤고딕310" pitchFamily="18" charset="-127"/>
              <a:ea typeface="-윤고딕310" pitchFamily="18" charset="-127"/>
              <a:cs typeface="Meiryo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01. </a:t>
            </a:r>
            <a:r>
              <a:rPr lang="ko-KR" altLang="en-US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실험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목적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02. </a:t>
            </a:r>
            <a:r>
              <a:rPr lang="ko-KR" altLang="en-US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실험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이론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03. </a:t>
            </a:r>
            <a:r>
              <a:rPr lang="ko-KR" altLang="en-US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실험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기구 및 시약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04. </a:t>
            </a:r>
            <a:r>
              <a:rPr lang="ko-KR" altLang="en-US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실험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방법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05. </a:t>
            </a:r>
            <a:r>
              <a:rPr lang="ko-KR" altLang="en-US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주의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사항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06. </a:t>
            </a:r>
            <a:r>
              <a:rPr lang="ko-KR" altLang="en-US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참고 </a:t>
            </a:r>
            <a:r>
              <a:rPr lang="ko-KR" altLang="en-US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문헌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07. Q </a:t>
            </a:r>
            <a:r>
              <a:rPr lang="en-US" altLang="ko-KR" dirty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&amp; A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latin typeface="서울한강 장체B" panose="02020603020101020101" pitchFamily="18" charset="-127"/>
                <a:ea typeface="서울한강 장체B" panose="02020603020101020101" pitchFamily="18" charset="-127"/>
                <a:cs typeface="Meiryo" pitchFamily="34" charset="-128"/>
              </a:rPr>
              <a:t>	</a:t>
            </a:r>
            <a:endParaRPr lang="en-US" altLang="ko-KR" sz="1600" dirty="0">
              <a:ln>
                <a:solidFill>
                  <a:srgbClr val="1C2A3E">
                    <a:alpha val="16000"/>
                  </a:srgbClr>
                </a:solidFill>
              </a:ln>
              <a:latin typeface="서울한강 장체B" panose="02020603020101020101" pitchFamily="18" charset="-127"/>
              <a:ea typeface="서울한강 장체B" panose="02020603020101020101" pitchFamily="18" charset="-127"/>
              <a:cs typeface="Meiryo" pitchFamily="34" charset="-128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95740" y="195486"/>
            <a:ext cx="6040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UV-visible spectrophotometer</a:t>
            </a:r>
            <a:endParaRPr lang="en-US" altLang="ko-KR" sz="32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2060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1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063" y="12347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04.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방법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631453"/>
            <a:ext cx="24769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ⓒ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최대흡수파장 찾기</a:t>
            </a:r>
            <a:endParaRPr lang="en-US" altLang="ko-KR" sz="2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320" y="114378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⑤ 기준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cell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 증류수를 넣고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Baseline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잡는다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⑥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기준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cell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100ppm Black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용액을 넣고 장치에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장착해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5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최대흡수파장을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찾는다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3074" name="Picture 2" descr="optizen pop spectrophotomet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83718"/>
            <a:ext cx="3973555" cy="23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77754" y="1776255"/>
            <a:ext cx="2614483" cy="34859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00200" y="3410857"/>
            <a:ext cx="1675656" cy="1690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61000" y="4230914"/>
            <a:ext cx="540657" cy="254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77754" y="1776255"/>
            <a:ext cx="2614483" cy="3485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63" y="12347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04.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방법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631453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ⓓ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흡광도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측정</a:t>
            </a:r>
            <a:endParaRPr lang="en-US" altLang="ko-KR" sz="2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8800" y="114378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⑧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농도가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0, 20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40, 60, 80,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100ppm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인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5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용액으로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최대흡수파장에서 각각의 </a:t>
            </a:r>
            <a:r>
              <a:rPr lang="ko-KR" altLang="en-US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흡광도를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측정한다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25371" y="1776181"/>
            <a:ext cx="2613600" cy="34420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04248" y="3966119"/>
            <a:ext cx="391324" cy="1828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6227542" y="2422832"/>
            <a:ext cx="2448914" cy="1445062"/>
          </a:xfrm>
          <a:prstGeom prst="cloud">
            <a:avLst/>
          </a:prstGeom>
          <a:solidFill>
            <a:srgbClr val="0037A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보정을 위해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증류수의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OD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0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으로 둔다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99872" y="2886387"/>
            <a:ext cx="2324056" cy="9144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063" y="12347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04.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방법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631453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ⓔ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err="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미지시료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분석</a:t>
            </a:r>
            <a:endParaRPr lang="en-US" altLang="ko-KR" sz="20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320" y="114378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⑨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X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축을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5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농도로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Y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축을 </a:t>
            </a:r>
            <a:r>
              <a:rPr lang="ko-KR" altLang="en-US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흡광도로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설정하여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Calibration curve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작성하고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미지시료의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흡광도를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분석하여 농도를 알아낸다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983959"/>
              </p:ext>
            </p:extLst>
          </p:nvPr>
        </p:nvGraphicFramePr>
        <p:xfrm>
          <a:off x="2165389" y="1995685"/>
          <a:ext cx="4813222" cy="2794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26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05.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주의사항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320" y="1563638"/>
            <a:ext cx="823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①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기기의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사용법을 정확하게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숙지한다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②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cell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vial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등의 유리 실험 기구의 취급에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주의한다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③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시료를 측정하기 전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cell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을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세척해준다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④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는 염료로 사용되는 물질이므로 사용함에 있어 각별히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주의한다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⑤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Spectrophotometer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허용범위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(0.3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이하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초과 시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일정 비율로 희석 후 다시 측정한다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⑥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사용했던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cell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은 깨끗이 씻어서 건조 후 사용하여 오차가 발생하지 않도록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075806"/>
            <a:ext cx="2448272" cy="16747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537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6000" decel="26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-0.13858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06.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참고문헌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843558"/>
            <a:ext cx="823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①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위키피디아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en-US" altLang="ko-KR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Nigrosin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Black 5)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②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영인과학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Spectrophotometer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③ 정석균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『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Spectrometer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활용한 다양한 측정 시스템 제작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』,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공업화학 전망 제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8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 제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6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호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(2005)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④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Steven D. Jensen, (2009), "Method of Marking Biological Tissues for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Enhanced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Destruction by Applied Radiant Energy", US20100145191 A1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⑤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How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to Use a UV-Vis Spectrometer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Shomu's Biology </a:t>
            </a:r>
            <a:r>
              <a:rPr lang="en-US" altLang="ko-KR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youtube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channel)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⑥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박준우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빛의 흡수와 반사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색의 근원은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 ,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네이버캐스트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(2009.8.20)</a:t>
            </a:r>
          </a:p>
          <a:p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⑦ H.H. </a:t>
            </a:r>
            <a:r>
              <a:rPr lang="en-US" altLang="ko-KR" sz="2000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Perkampus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『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Spectroscopy and Its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Applications』, </a:t>
            </a:r>
          </a:p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Springer-</a:t>
            </a:r>
            <a:r>
              <a:rPr lang="en-US" altLang="ko-KR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Verlag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1992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⑧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최기영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임인택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『화학실험 조작법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』,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공주대학교출판부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2015, pp.143~173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863626" y="3075806"/>
            <a:ext cx="5280374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endParaRPr lang="en-US" altLang="ko-KR" sz="2000" dirty="0">
              <a:solidFill>
                <a:schemeClr val="bg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5885" y="915566"/>
            <a:ext cx="47644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600" b="1" dirty="0" smtClean="0"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Q&amp;A</a:t>
            </a:r>
            <a:endParaRPr lang="en-US" altLang="ko-KR" sz="16600" dirty="0" smtClean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2060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1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01.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목적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987574"/>
            <a:ext cx="7056784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물질의 구성성분과 함량을 분석하기 위해서는 여러 가지 기기가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이용되는데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 중 </a:t>
            </a:r>
            <a:r>
              <a:rPr lang="en-US" altLang="ko-KR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Spectrophotometer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는 물질의 농도를 분석하는데 간편하고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정확성이 우수하므로 오래 전부터 널리 이용되고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있다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2859782"/>
            <a:ext cx="7056784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이번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실험의 목적은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Spectrophotometer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를 이용하여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시료인 </a:t>
            </a:r>
            <a:r>
              <a:rPr lang="en-US" altLang="ko-KR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Black 5</a:t>
            </a:r>
            <a:r>
              <a:rPr lang="ko-KR" altLang="en-US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농도를 정량분석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함으로써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Spectrophotometer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기본 원리와 사용법을 숙지하는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것이다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15566"/>
            <a:ext cx="411920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ⓐ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 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Spectrophotometer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란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?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666569"/>
            <a:ext cx="2763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ⓑ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전자기 복사선의 성질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2417572"/>
            <a:ext cx="287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Ⓒ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Lambert-Beer's law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568" y="3168575"/>
            <a:ext cx="1776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ⓓ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가리움 효과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3919577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ⓔ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검량선 작성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846" y="1152798"/>
            <a:ext cx="8352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시료에 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UV(10~400nm)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와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Visible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영역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(400~750nm)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빛을 조사할 때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나타나는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에너지 주위의 들뜸 현상에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의하여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나타나는 흡수 및 투과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반사광을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파장별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스펙트럼으로 측정함으로써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미지시료의 검출 </a:t>
            </a:r>
            <a:r>
              <a:rPr lang="ko-KR" altLang="en-US" sz="2000" dirty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및 정량분석을 수행하는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기기이다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ko-KR" altLang="en-US" sz="2000" dirty="0">
              <a:solidFill>
                <a:srgbClr val="0037A4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454220"/>
            <a:ext cx="689610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631453"/>
            <a:ext cx="4260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ⓐ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UV-Vis 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Spectrophotometer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란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?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2355726"/>
            <a:ext cx="5892715" cy="338554"/>
            <a:chOff x="1835696" y="4299942"/>
            <a:chExt cx="5892715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1835696" y="4299942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광원</a:t>
              </a:r>
              <a:endPara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4067" y="4299942"/>
              <a:ext cx="1080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단색화 장치</a:t>
              </a:r>
              <a:endPara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28507" y="4299942"/>
              <a:ext cx="6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시료부</a:t>
              </a:r>
              <a:endPara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9190" y="4299942"/>
              <a:ext cx="6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검출부</a:t>
              </a:r>
              <a:endPara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0299" y="4299942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결과표시부</a:t>
              </a:r>
              <a:endParaRPr lang="ko-KR" altLang="en-US" sz="16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6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7009680" y="2080394"/>
            <a:ext cx="1450752" cy="2339206"/>
            <a:chOff x="6791548" y="2080394"/>
            <a:chExt cx="1450752" cy="2339206"/>
          </a:xfrm>
        </p:grpSpPr>
        <p:sp>
          <p:nvSpPr>
            <p:cNvPr id="46" name="TextBox 45"/>
            <p:cNvSpPr txBox="1"/>
            <p:nvPr/>
          </p:nvSpPr>
          <p:spPr>
            <a:xfrm>
              <a:off x="6791548" y="2080394"/>
              <a:ext cx="1450752" cy="2339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7308304" y="3924775"/>
              <a:ext cx="6480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308304" y="3022758"/>
              <a:ext cx="6480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308304" y="2571750"/>
              <a:ext cx="6480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7452320" y="3723878"/>
              <a:ext cx="113679" cy="350044"/>
              <a:chOff x="7986713" y="3669506"/>
              <a:chExt cx="113679" cy="350044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8100392" y="3669506"/>
                <a:ext cx="0" cy="3500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7986713" y="3675856"/>
                <a:ext cx="113679" cy="1595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연결선 32"/>
            <p:cNvCxnSpPr/>
            <p:nvPr/>
          </p:nvCxnSpPr>
          <p:spPr>
            <a:xfrm>
              <a:off x="7308304" y="3473766"/>
              <a:ext cx="64807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7020272" y="2355726"/>
              <a:ext cx="0" cy="1800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020272" y="2168461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E</a:t>
              </a:r>
              <a:endPara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 rot="10800000">
              <a:off x="7626673" y="3723878"/>
              <a:ext cx="113679" cy="350044"/>
              <a:chOff x="7986713" y="3669506"/>
              <a:chExt cx="113679" cy="350044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8100392" y="3669506"/>
                <a:ext cx="0" cy="3500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7986713" y="3675856"/>
                <a:ext cx="113679" cy="15954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846" y="1152798"/>
            <a:ext cx="6840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UV-Vis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영역의 빛의 파장은 원자가 전자의 전이를 유발시킨다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분자는 고유 흡수 특성에 따라 서로 다른 최대 흡수 파장을 가지게 되고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흡수 파장과 </a:t>
            </a:r>
            <a:r>
              <a:rPr lang="ko-KR" altLang="en-US" sz="2000" dirty="0" err="1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흡수량을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통해 정성적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정량적 분석을 할 수 있다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ko-KR" altLang="en-US" sz="2000" dirty="0">
              <a:solidFill>
                <a:srgbClr val="0037A4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2763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ⓑ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전자기 복사선의 성질</a:t>
            </a:r>
            <a:endParaRPr lang="en-US" altLang="ko-KR" sz="200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rgbClr val="0037A4"/>
              </a:solidFill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846" y="2355726"/>
            <a:ext cx="3456130" cy="214511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178050" y="3269456"/>
            <a:ext cx="4266158" cy="1231383"/>
            <a:chOff x="2178050" y="3269456"/>
            <a:chExt cx="4266158" cy="1231383"/>
          </a:xfrm>
        </p:grpSpPr>
        <p:sp>
          <p:nvSpPr>
            <p:cNvPr id="8" name="직사각형 7"/>
            <p:cNvSpPr/>
            <p:nvPr/>
          </p:nvSpPr>
          <p:spPr>
            <a:xfrm>
              <a:off x="2178050" y="3269456"/>
              <a:ext cx="260350" cy="40005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설명선 2 8"/>
            <p:cNvSpPr/>
            <p:nvPr/>
          </p:nvSpPr>
          <p:spPr>
            <a:xfrm>
              <a:off x="4139952" y="3852767"/>
              <a:ext cx="2304256" cy="648072"/>
            </a:xfrm>
            <a:prstGeom prst="borderCallout2">
              <a:avLst>
                <a:gd name="adj1" fmla="val 16511"/>
                <a:gd name="adj2" fmla="val -174"/>
                <a:gd name="adj3" fmla="val -26321"/>
                <a:gd name="adj4" fmla="val -26011"/>
                <a:gd name="adj5" fmla="val -27214"/>
                <a:gd name="adj6" fmla="val -7985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가시광선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(750nm-400nm)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UV(400nm-10nm)</a:t>
              </a:r>
              <a:endParaRPr lang="ko-KR" altLang="en-US" sz="1600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670452" y="3272869"/>
            <a:ext cx="113679" cy="350044"/>
            <a:chOff x="7986713" y="3669506"/>
            <a:chExt cx="113679" cy="35004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8100392" y="3669506"/>
              <a:ext cx="0" cy="3500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7986713" y="3675856"/>
              <a:ext cx="113679" cy="1595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/>
          <p:cNvCxnSpPr/>
          <p:nvPr/>
        </p:nvCxnSpPr>
        <p:spPr>
          <a:xfrm>
            <a:off x="4310088" y="3428283"/>
            <a:ext cx="2576941" cy="1886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24838" y="3054313"/>
            <a:ext cx="227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최대 흡수 파장 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  <a:sym typeface="Symbol" pitchFamily="18" charset="2"/>
              </a:rPr>
              <a:t> (</a:t>
            </a:r>
            <a:r>
              <a:rPr lang="ko-KR" altLang="en-US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  <a:sym typeface="Symbol" pitchFamily="18" charset="2"/>
              </a:rPr>
              <a:t>고유 성질</a:t>
            </a:r>
            <a:r>
              <a:rPr lang="en-US" altLang="ko-KR" sz="16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  <a:sym typeface="Symbol" pitchFamily="18" charset="2"/>
              </a:rPr>
              <a:t>)</a:t>
            </a:r>
            <a:endParaRPr lang="ko-KR" altLang="en-US" sz="16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0913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287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Ⓒ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Lambert-Beer's law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907908" y="2214478"/>
            <a:ext cx="3168352" cy="2088232"/>
            <a:chOff x="1403648" y="1563638"/>
            <a:chExt cx="3168352" cy="2088232"/>
          </a:xfrm>
        </p:grpSpPr>
        <p:sp>
          <p:nvSpPr>
            <p:cNvPr id="11" name="직사각형 10"/>
            <p:cNvSpPr/>
            <p:nvPr/>
          </p:nvSpPr>
          <p:spPr>
            <a:xfrm>
              <a:off x="2411760" y="1563638"/>
              <a:ext cx="1152128" cy="187220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403648" y="2499742"/>
              <a:ext cx="79208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779912" y="2499742"/>
              <a:ext cx="79208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19672" y="206769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I</a:t>
              </a:r>
              <a:r>
                <a:rPr lang="en-US" altLang="ko-KR" i="1" baseline="-25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0</a:t>
              </a:r>
              <a:endParaRPr lang="ko-KR" altLang="en-US" i="1" baseline="-25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95744" y="206769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I</a:t>
              </a:r>
              <a:r>
                <a:rPr lang="en-US" altLang="ko-KR" i="1" baseline="-25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t</a:t>
              </a:r>
              <a:endParaRPr lang="ko-KR" altLang="en-US" i="1" baseline="-25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11" idx="1"/>
              <a:endCxn id="11" idx="3"/>
            </p:cNvCxnSpPr>
            <p:nvPr/>
          </p:nvCxnSpPr>
          <p:spPr>
            <a:xfrm>
              <a:off x="2411760" y="2499742"/>
              <a:ext cx="115212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15816" y="2396376"/>
              <a:ext cx="0" cy="206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059832" y="2396376"/>
              <a:ext cx="0" cy="206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42322" y="2191965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I</a:t>
              </a:r>
              <a:endParaRPr lang="ko-KR" altLang="en-US" sz="1200" i="1" baseline="-25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24075" y="2191965"/>
              <a:ext cx="597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(I-</a:t>
              </a:r>
              <a:r>
                <a:rPr lang="en-US" altLang="ko-KR" sz="1200" i="1" dirty="0" err="1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dI</a:t>
              </a:r>
              <a:r>
                <a:rPr lang="en-US" altLang="ko-KR" sz="1200" i="1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)</a:t>
              </a:r>
              <a:endParaRPr lang="ko-KR" altLang="en-US" sz="1200" i="1" baseline="-25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2411760" y="3651870"/>
              <a:ext cx="1152128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901529" y="2667570"/>
              <a:ext cx="170845" cy="0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13965" y="2634096"/>
              <a:ext cx="343932" cy="236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200" dirty="0" err="1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db</a:t>
              </a:r>
              <a:endParaRPr lang="ko-KR" altLang="en-US" sz="1200" baseline="-25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156176" y="697801"/>
            <a:ext cx="2520280" cy="3890173"/>
            <a:chOff x="5436096" y="769809"/>
            <a:chExt cx="2520280" cy="3890173"/>
          </a:xfrm>
        </p:grpSpPr>
        <p:sp>
          <p:nvSpPr>
            <p:cNvPr id="55" name="직사각형 54"/>
            <p:cNvSpPr/>
            <p:nvPr/>
          </p:nvSpPr>
          <p:spPr>
            <a:xfrm>
              <a:off x="5436096" y="769809"/>
              <a:ext cx="2520280" cy="3890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5721231" y="1053403"/>
              <a:ext cx="1950010" cy="3322984"/>
              <a:chOff x="5652120" y="1059582"/>
              <a:chExt cx="1950010" cy="3322984"/>
            </a:xfrm>
          </p:grpSpPr>
          <p:pic>
            <p:nvPicPr>
              <p:cNvPr id="42" name="_x171049768" descr="EMB00001b1018f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52120" y="1059582"/>
                <a:ext cx="1800200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_x113284328" descr="EMB00001b1018fc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868144" y="1834246"/>
                <a:ext cx="1584176" cy="8833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_x171049288" descr="EMB00001b1018f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961377" y="2772183"/>
                <a:ext cx="1397709" cy="835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_x171049928" descr="EMB00001b10190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18332" y="3662486"/>
                <a:ext cx="1883798" cy="72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7" name="TextBox 56"/>
          <p:cNvSpPr txBox="1"/>
          <p:nvPr/>
        </p:nvSpPr>
        <p:spPr>
          <a:xfrm>
            <a:off x="900000" y="1152000"/>
            <a:ext cx="518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①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Lambert’s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law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통과된 빛의 양은 통과하는 </a:t>
            </a:r>
            <a:r>
              <a:rPr lang="ko-KR" altLang="en-US" sz="2000" dirty="0" err="1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검체의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두께에 반비례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2045" y="2029812"/>
            <a:ext cx="13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I</a:t>
            </a:r>
            <a:r>
              <a:rPr lang="en-US" altLang="ko-KR" i="1" baseline="-25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i="1" baseline="-25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광량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k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: </a:t>
            </a:r>
            <a:r>
              <a:rPr lang="ko-KR" altLang="en-US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흡광계수</a:t>
            </a:r>
            <a:endParaRPr lang="ko-KR" altLang="en-US" baseline="-25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70172" y="4149490"/>
            <a:ext cx="258409" cy="291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9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287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Ⓒ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Lambert-Beer's law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0000" y="1152000"/>
            <a:ext cx="80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②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Beer’s law</a:t>
            </a:r>
          </a:p>
          <a:p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용질의 농도를 증가시키는 것은 물질의 두께를 증가시키는 것과 같은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효과이다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따라서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용질의 농도가 증가할수록 흡수된 빛의 양은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증가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58" name="_x171049288" descr="EMB00001b1019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290409"/>
            <a:ext cx="1368152" cy="732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2557918" y="29938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680170" y="2934692"/>
            <a:ext cx="7996286" cy="1581274"/>
            <a:chOff x="680170" y="2934692"/>
            <a:chExt cx="7996286" cy="1581274"/>
          </a:xfrm>
        </p:grpSpPr>
        <p:sp>
          <p:nvSpPr>
            <p:cNvPr id="59" name="TextBox 58"/>
            <p:cNvSpPr txBox="1"/>
            <p:nvPr/>
          </p:nvSpPr>
          <p:spPr>
            <a:xfrm>
              <a:off x="900000" y="3003798"/>
              <a:ext cx="27218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③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</a:t>
              </a:r>
              <a:r>
                <a:rPr lang="en-US" altLang="ko-KR" sz="2000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Lambert-Beer’s </a:t>
              </a:r>
              <a:r>
                <a:rPr lang="en-US" altLang="ko-KR" sz="2000" dirty="0" smtClean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law</a:t>
              </a:r>
              <a:endPara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  <p:pic>
          <p:nvPicPr>
            <p:cNvPr id="60" name="_x171049768" descr="EMB00001b10190c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0170" y="3718969"/>
              <a:ext cx="1611926" cy="796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61" name="_x112824880" descr="EMB00001b10190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23651" y="4083918"/>
              <a:ext cx="1492365" cy="363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62" name="_x112824880" descr="EMB00001b1019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24128" y="4083918"/>
              <a:ext cx="2820912" cy="352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059832" y="3631741"/>
                  <a:ext cx="1966520" cy="380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sz="1600" dirty="0" smtClean="0"/>
                    <a:t>: </a:t>
                  </a:r>
                  <a:r>
                    <a:rPr lang="ko-KR" altLang="en-US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투과도</a:t>
                  </a:r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(%)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6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 )</a:t>
                  </a:r>
                  <a:endPara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3631741"/>
                  <a:ext cx="1966520" cy="380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334" t="-8065" b="-96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192538" y="2934692"/>
                  <a:ext cx="2483918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A : </a:t>
                  </a:r>
                  <a:r>
                    <a:rPr lang="ko-KR" altLang="en-US" sz="1600" dirty="0" err="1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흡광도</a:t>
                  </a:r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(= </a:t>
                  </a:r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서울한강 장체B" panose="0202060302010102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latin typeface="Cambria Math" panose="02040503050406030204" pitchFamily="18" charset="0"/>
                              <a:ea typeface="서울한강 장체B" panose="02020603020101020101" pitchFamily="18" charset="-127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서울한강 장체B" panose="02020603020101020101" pitchFamily="18" charset="-127"/>
                            </a:rPr>
                            <m:t>𝑇</m:t>
                          </m:r>
                        </m:e>
                      </m:func>
                    </m:oMath>
                  </a14:m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)</a:t>
                  </a:r>
                </a:p>
                <a:p>
                  <a:r>
                    <a:rPr lang="en-US" altLang="ko-KR" sz="65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 </a:t>
                  </a:r>
                  <a:r>
                    <a:rPr lang="el-GR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ε </a:t>
                  </a:r>
                  <a:r>
                    <a:rPr lang="el-GR" altLang="ko-KR" sz="160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: </a:t>
                  </a:r>
                  <a:r>
                    <a:rPr lang="ko-KR" altLang="en-US" sz="160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몰 </a:t>
                  </a:r>
                  <a:r>
                    <a:rPr lang="ko-KR" altLang="en-US" sz="1600" dirty="0" err="1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흡광계수</a:t>
                  </a:r>
                  <a:r>
                    <a:rPr lang="ko-KR" altLang="en-US" sz="160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 </a:t>
                  </a:r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(L/cm </a:t>
                  </a:r>
                  <a:r>
                    <a:rPr lang="en-US" altLang="ko-KR" sz="160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∙ </a:t>
                  </a:r>
                  <a:r>
                    <a:rPr lang="en-US" altLang="ko-KR" sz="1600" dirty="0" err="1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mol</a:t>
                  </a:r>
                  <a:r>
                    <a:rPr lang="en-US" altLang="ko-KR" sz="160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)</a:t>
                  </a:r>
                </a:p>
                <a:p>
                  <a:r>
                    <a:rPr lang="en-US" altLang="ko-KR" sz="400" kern="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 </a:t>
                  </a:r>
                  <a:r>
                    <a:rPr lang="en-US" altLang="ko-KR" sz="1600" kern="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c </a:t>
                  </a:r>
                  <a:r>
                    <a:rPr lang="en-US" altLang="ko-KR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: </a:t>
                  </a:r>
                  <a:r>
                    <a:rPr lang="ko-KR" altLang="en-US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용액의 농도 </a:t>
                  </a:r>
                  <a:r>
                    <a:rPr lang="en-US" altLang="ko-KR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(</a:t>
                  </a:r>
                  <a:r>
                    <a:rPr lang="en-US" altLang="ko-KR" sz="1600" kern="0" dirty="0" err="1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mol</a:t>
                  </a:r>
                  <a:r>
                    <a:rPr lang="en-US" altLang="ko-KR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/L)</a:t>
                  </a:r>
                  <a:endParaRPr lang="ko-KR" altLang="en-US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endParaRPr>
                </a:p>
                <a:p>
                  <a:r>
                    <a:rPr lang="en-US" altLang="ko-KR" sz="300" kern="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 </a:t>
                  </a:r>
                  <a:r>
                    <a:rPr lang="en-US" altLang="ko-KR" sz="1600" kern="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b </a:t>
                  </a:r>
                  <a:r>
                    <a:rPr lang="en-US" altLang="ko-KR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: </a:t>
                  </a:r>
                  <a:r>
                    <a:rPr lang="ko-KR" altLang="en-US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빛의 </a:t>
                  </a:r>
                  <a:r>
                    <a:rPr lang="ko-KR" altLang="en-US" sz="1600" kern="0" dirty="0" err="1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통로길이</a:t>
                  </a:r>
                  <a:r>
                    <a:rPr lang="ko-KR" altLang="en-US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 </a:t>
                  </a:r>
                  <a:r>
                    <a:rPr lang="en-US" altLang="ko-KR" sz="1600" kern="0" dirty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(cm</a:t>
                  </a:r>
                  <a:r>
                    <a:rPr lang="en-US" altLang="ko-KR" sz="1600" kern="0" dirty="0" smtClean="0">
                      <a:latin typeface="서울한강 장체B" panose="02020603020101020101" pitchFamily="18" charset="-127"/>
                      <a:ea typeface="서울한강 장체B" panose="02020603020101020101" pitchFamily="18" charset="-127"/>
                    </a:rPr>
                    <a:t>)</a:t>
                  </a:r>
                  <a:endParaRPr lang="en-US" altLang="ko-KR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538" y="2934692"/>
                  <a:ext cx="2483918" cy="107721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74" t="-2260" b="-62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오른쪽 화살표 67"/>
            <p:cNvSpPr/>
            <p:nvPr/>
          </p:nvSpPr>
          <p:spPr>
            <a:xfrm>
              <a:off x="2576800" y="3973451"/>
              <a:ext cx="357898" cy="542515"/>
            </a:xfrm>
            <a:prstGeom prst="rightArrow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오른쪽 화살표 72"/>
            <p:cNvSpPr/>
            <p:nvPr/>
          </p:nvSpPr>
          <p:spPr>
            <a:xfrm>
              <a:off x="5043265" y="3973451"/>
              <a:ext cx="357898" cy="542515"/>
            </a:xfrm>
            <a:prstGeom prst="rightArrow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9063" y="123478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02. </a:t>
            </a:r>
            <a:r>
              <a:rPr lang="ko-KR" altLang="en-US" sz="24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2060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실험 이론</a:t>
            </a:r>
            <a:endParaRPr lang="en-US" altLang="ko-KR" sz="2400" dirty="0" smtClean="0">
              <a:ln>
                <a:solidFill>
                  <a:srgbClr val="1C2A3E">
                    <a:alpha val="16000"/>
                  </a:srgbClr>
                </a:solidFill>
              </a:ln>
              <a:latin typeface="a타이틀고딕3" panose="02020600000000000000" pitchFamily="18" charset="-127"/>
              <a:ea typeface="a타이틀고딕3" panose="02020600000000000000" pitchFamily="18" charset="-127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31453"/>
            <a:ext cx="287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Ⓒ</a:t>
            </a:r>
            <a:r>
              <a:rPr lang="en-US" altLang="ko-KR" sz="200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 </a:t>
            </a:r>
            <a:r>
              <a:rPr lang="en-US" altLang="ko-KR" sz="200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rgbClr val="0037A4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  <a:cs typeface="Meiryo" pitchFamily="34" charset="-128"/>
              </a:rPr>
              <a:t>Lambert-Beer's law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0000" y="1152000"/>
            <a:ext cx="80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④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Lambert-Beer’s law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한계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진한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농도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(&gt;0.01M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용액에서는 용질의 분자간의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상호작용으로 </a:t>
            </a:r>
            <a:endParaRPr lang="en-US" altLang="ko-KR" sz="2000" dirty="0" smtClean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용질의 전자 분포에 변화가 생겨 </a:t>
            </a:r>
            <a:r>
              <a:rPr lang="ko-KR" altLang="en-US" sz="2000" dirty="0" err="1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흡광도에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영향을 줄 수 </a:t>
            </a:r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있다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r>
              <a:rPr lang="ko-KR" altLang="en-US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즉</a:t>
            </a:r>
            <a:r>
              <a:rPr lang="en-US" altLang="ko-KR" sz="2000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농도 </a:t>
            </a:r>
            <a:r>
              <a:rPr lang="ko-KR" altLang="en-US" sz="2000" dirty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 </a:t>
            </a:r>
            <a:r>
              <a:rPr lang="ko-KR" altLang="en-US" sz="2000" dirty="0" err="1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흡광도의</a:t>
            </a:r>
            <a:r>
              <a:rPr lang="ko-KR" altLang="en-US" sz="2000" dirty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그래프가 더 이상 직선을 이루지 </a:t>
            </a:r>
            <a:r>
              <a:rPr lang="ko-KR" altLang="en-US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않는다</a:t>
            </a:r>
            <a:r>
              <a:rPr lang="en-US" altLang="ko-KR" sz="2000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</p:txBody>
      </p:sp>
      <p:pic>
        <p:nvPicPr>
          <p:cNvPr id="15" name="_x112824880" descr="EMB00001b1019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8299" y="1801696"/>
            <a:ext cx="2820912" cy="35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3651870"/>
            <a:ext cx="7560840" cy="74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따라서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분자간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상호작용이 크지 않은 </a:t>
            </a:r>
            <a:r>
              <a:rPr lang="en-US" altLang="ko-KR" dirty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0.01M </a:t>
            </a:r>
            <a:r>
              <a:rPr lang="ko-KR" altLang="en-US" dirty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이하의 묽은 </a:t>
            </a:r>
            <a:r>
              <a:rPr lang="ko-KR" altLang="en-US" dirty="0" smtClean="0">
                <a:solidFill>
                  <a:srgbClr val="0037A4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용액</a:t>
            </a:r>
            <a:r>
              <a:rPr lang="ko-KR" altLang="en-US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에서 식을 적용한다</a:t>
            </a:r>
            <a:r>
              <a:rPr lang="en-US" altLang="ko-KR" dirty="0" smtClean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92538" y="1077317"/>
                <a:ext cx="24839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A : </a:t>
                </a:r>
                <a:r>
                  <a:rPr lang="ko-KR" altLang="en-US" sz="1600" dirty="0" err="1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흡광도</a:t>
                </a:r>
                <a:r>
                  <a:rPr lang="en-US" altLang="ko-KR" sz="160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(=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서울한강 장체B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i="0" smtClean="0">
                            <a:latin typeface="Cambria Math" panose="02040503050406030204" pitchFamily="18" charset="0"/>
                            <a:ea typeface="서울한강 장체B" panose="02020603020101020101" pitchFamily="18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서울한강 장체B" panose="02020603020101020101" pitchFamily="18" charset="-127"/>
                          </a:rPr>
                          <m:t>𝑇</m:t>
                        </m:r>
                      </m:e>
                    </m:func>
                  </m:oMath>
                </a14:m>
                <a:r>
                  <a:rPr lang="en-US" altLang="ko-KR" sz="160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)</a:t>
                </a:r>
              </a:p>
              <a:p>
                <a:r>
                  <a:rPr lang="en-US" altLang="ko-KR" sz="65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  <a:r>
                  <a:rPr lang="el-GR" altLang="ko-KR" sz="160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ε </a:t>
                </a:r>
                <a:r>
                  <a:rPr lang="el-GR" altLang="ko-KR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: </a:t>
                </a:r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몰 </a:t>
                </a:r>
                <a:r>
                  <a:rPr lang="ko-KR" altLang="en-US" sz="1600" dirty="0" err="1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흡광계수</a:t>
                </a:r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  <a:r>
                  <a:rPr lang="en-US" altLang="ko-KR" sz="160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(L/cm </a:t>
                </a:r>
                <a:r>
                  <a:rPr lang="en-US" altLang="ko-KR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∙ </a:t>
                </a:r>
                <a:r>
                  <a:rPr lang="en-US" altLang="ko-KR" sz="1600" dirty="0" err="1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mol</a:t>
                </a:r>
                <a:r>
                  <a:rPr lang="en-US" altLang="ko-KR" sz="160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)</a:t>
                </a:r>
              </a:p>
              <a:p>
                <a:r>
                  <a:rPr lang="en-US" altLang="ko-KR" sz="400" kern="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  <a:r>
                  <a:rPr lang="en-US" altLang="ko-KR" sz="1600" kern="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c </a:t>
                </a:r>
                <a:r>
                  <a:rPr lang="en-US" altLang="ko-KR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: </a:t>
                </a:r>
                <a:r>
                  <a:rPr lang="ko-KR" altLang="en-US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용액의 농도 </a:t>
                </a:r>
                <a:r>
                  <a:rPr lang="en-US" altLang="ko-KR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(</a:t>
                </a:r>
                <a:r>
                  <a:rPr lang="en-US" altLang="ko-KR" sz="1600" kern="0" dirty="0" err="1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mol</a:t>
                </a:r>
                <a:r>
                  <a:rPr lang="en-US" altLang="ko-KR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/L)</a:t>
                </a:r>
                <a:endParaRPr lang="ko-KR" altLang="en-US" sz="1600" kern="0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r>
                  <a:rPr lang="en-US" altLang="ko-KR" sz="300" kern="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  <a:r>
                  <a:rPr lang="en-US" altLang="ko-KR" sz="1600" kern="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b </a:t>
                </a:r>
                <a:r>
                  <a:rPr lang="en-US" altLang="ko-KR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: </a:t>
                </a:r>
                <a:r>
                  <a:rPr lang="ko-KR" altLang="en-US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빛의 </a:t>
                </a:r>
                <a:r>
                  <a:rPr lang="ko-KR" altLang="en-US" sz="1600" kern="0" dirty="0" err="1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통로길이</a:t>
                </a:r>
                <a:r>
                  <a:rPr lang="ko-KR" altLang="en-US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 </a:t>
                </a:r>
                <a:r>
                  <a:rPr lang="en-US" altLang="ko-KR" sz="1600" kern="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(cm</a:t>
                </a:r>
                <a:r>
                  <a:rPr lang="en-US" altLang="ko-KR" sz="1600" kern="0" dirty="0" smtClean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)</a:t>
                </a:r>
                <a:endParaRPr lang="en-US" altLang="ko-KR" sz="1600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38" y="1077317"/>
                <a:ext cx="2483918" cy="1077218"/>
              </a:xfrm>
              <a:prstGeom prst="rect">
                <a:avLst/>
              </a:prstGeom>
              <a:blipFill>
                <a:blip r:embed="rId4"/>
                <a:stretch>
                  <a:fillRect l="-1474" t="-2273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  <a:alpha val="70000"/>
          </a:schemeClr>
        </a:solidFill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1900</Words>
  <Application>Microsoft Office PowerPoint</Application>
  <PresentationFormat>화면 슬라이드 쇼(16:9)</PresentationFormat>
  <Paragraphs>338</Paragraphs>
  <Slides>25</Slides>
  <Notes>20</Notes>
  <HiddenSlides>4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a타이틀고딕3</vt:lpstr>
      <vt:lpstr>Symbol</vt:lpstr>
      <vt:lpstr>Cambria Math</vt:lpstr>
      <vt:lpstr>-윤고딕310</vt:lpstr>
      <vt:lpstr>서울한강 장체L</vt:lpstr>
      <vt:lpstr>서울한강 장체B</vt:lpstr>
      <vt:lpstr>Arial</vt:lpstr>
      <vt:lpstr>Meiryo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김학영</dc:creator>
  <cp:lastModifiedBy>com</cp:lastModifiedBy>
  <cp:revision>318</cp:revision>
  <dcterms:created xsi:type="dcterms:W3CDTF">2012-07-01T08:43:09Z</dcterms:created>
  <dcterms:modified xsi:type="dcterms:W3CDTF">2017-09-15T05:44:11Z</dcterms:modified>
</cp:coreProperties>
</file>