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74" r:id="rId8"/>
    <p:sldId id="276" r:id="rId9"/>
    <p:sldId id="273" r:id="rId10"/>
    <p:sldId id="275" r:id="rId11"/>
    <p:sldId id="277" r:id="rId12"/>
    <p:sldId id="289" r:id="rId13"/>
    <p:sldId id="290" r:id="rId14"/>
    <p:sldId id="291" r:id="rId15"/>
    <p:sldId id="293" r:id="rId16"/>
    <p:sldId id="278" r:id="rId17"/>
    <p:sldId id="264" r:id="rId18"/>
    <p:sldId id="294" r:id="rId19"/>
    <p:sldId id="265" r:id="rId20"/>
    <p:sldId id="295" r:id="rId21"/>
    <p:sldId id="285" r:id="rId22"/>
    <p:sldId id="286" r:id="rId23"/>
    <p:sldId id="287" r:id="rId24"/>
    <p:sldId id="266" r:id="rId25"/>
    <p:sldId id="267" r:id="rId26"/>
    <p:sldId id="268" r:id="rId27"/>
    <p:sldId id="270" r:id="rId28"/>
    <p:sldId id="288" r:id="rId29"/>
    <p:sldId id="271" r:id="rId30"/>
    <p:sldId id="269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210 맨발의청춘 R" panose="02020603020101020101" pitchFamily="18" charset="-127"/>
      <p:regular r:id="rId35"/>
    </p:embeddedFont>
    <p:embeddedFont>
      <p:font typeface="210 앱굴림 L" panose="02020603020101020101" pitchFamily="18" charset="-127"/>
      <p:regular r:id="rId36"/>
    </p:embeddedFont>
    <p:embeddedFont>
      <p:font typeface="210 맨발의청춘 L" panose="0202060302010102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6613" autoAdjust="0"/>
  </p:normalViewPr>
  <p:slideViewPr>
    <p:cSldViewPr snapToGrid="0" showGuides="1">
      <p:cViewPr varScale="1">
        <p:scale>
          <a:sx n="60" d="100"/>
          <a:sy n="60" d="100"/>
        </p:scale>
        <p:origin x="6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B7F7-38F0-4407-84F5-91B466B1F271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98AF-AE57-468A-B1E7-DE3E11F6F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분광법에서는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이온성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물질로 만든 판을 시료 용기로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4000~400cm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않기 때문에 이 범위에서 시료의 피크가 나타나는 것을 방해하지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4000~650cm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약간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가격이 저렴한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많이 사용하는 편이지만 이번 실험에서는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실험을 진행한다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] </a:t>
            </a:r>
            <a:r>
              <a:rPr lang="ko-KR" altLang="en-US" dirty="0"/>
              <a:t>기기 구조에서 </a:t>
            </a:r>
          </a:p>
          <a:p>
            <a:r>
              <a:rPr lang="ko-KR" altLang="en-US" dirty="0"/>
              <a:t>구조 그림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찾아야하나 </a:t>
            </a:r>
            <a:r>
              <a:rPr lang="ko-KR" altLang="en-US" dirty="0" err="1"/>
              <a:t>그려야하나</a:t>
            </a:r>
            <a:endParaRPr lang="ko-KR" altLang="en-US" dirty="0"/>
          </a:p>
          <a:p>
            <a:r>
              <a:rPr lang="ko-KR" altLang="en-US" dirty="0"/>
              <a:t>구조에서 빛의 이동경로 한번 짚어주고 간섭계만 강조해주면</a:t>
            </a:r>
          </a:p>
          <a:p>
            <a:r>
              <a:rPr lang="ko-KR" altLang="en-US" dirty="0"/>
              <a:t>되지않</a:t>
            </a:r>
            <a:r>
              <a:rPr lang="en-US" altLang="ko-KR" dirty="0"/>
              <a:t>...</a:t>
            </a:r>
            <a:r>
              <a:rPr lang="ko-KR" altLang="en-US" dirty="0" err="1"/>
              <a:t>을까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이거도 </a:t>
            </a:r>
            <a:r>
              <a:rPr lang="ko-KR" altLang="en-US" dirty="0" err="1"/>
              <a:t>많은거같은데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4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분광법에서는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이온성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물질로 만든 판을 시료 용기로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4000~400cm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않기 때문에 이 범위에서 시료의 피크가 나타나는 것을 방해하지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4000~650cm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약간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가격이 저렴한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많이 사용하는 편이지만 이번 실험에서는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실험을 진행한다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8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분광법에서는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이온성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물질로 만든 판을 시료 용기로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4000~400cm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않기 때문에 이 범위에서 시료의 피크가 나타나는 것을 방해하지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4000~650cm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약간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가격이 저렴한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많이 사용하는 편이지만 이번 실험에서는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실험을 진행한다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분광법에서는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이온성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물질로 만든 판을 시료 용기로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4000~400cm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않기 때문에 이 범위에서 시료의 피크가 나타나는 것을 방해하지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4000~650cm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⁻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¹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흡수하지 않아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약간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가격이 저렴한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많이 사용하는 편이지만 이번 실험에서는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실험을 진행한다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98AF-AE57-468A-B1E7-DE3E11F6FB0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4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DDF6E86-7550-463C-A017-35037E842C1C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E2764A-79D8-4A8B-8B2A-6BD899EF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29410D-FA0B-40FD-9797-BBC9979F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12225E-F263-4315-AD43-4AA15633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70DEDF-C6A4-45FC-8964-32941AA7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CEBA5A-C10E-438A-AC08-459606D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442D5E6-80FC-4F42-B4AC-6CC3B87F6F1D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7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EB63A4D-692C-4FE0-81E1-23E1CE022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3A4D62-19F9-472F-88C8-0A8B1BEC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02294C-E885-43E1-9F77-23EDDBDF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865528-D002-4776-95A8-E015D8C5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5B60AD-7C54-4600-813E-4236A4C9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ACB461A-FE2C-4A20-A90B-9C938979E189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9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30B5E1A-C045-4FA2-BFAD-AF53F77B94C1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4F7AED-A149-458F-A6A0-24ECB6FF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55998C-AB38-4635-A71C-56831F16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A1089-6B99-4107-8A46-435092AA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371A97-05DC-4094-BAD6-DA23CB7B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C4D442-16B0-49F5-B5B6-19886A1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80E0DCD-9083-457B-B6B2-4F90DBA23589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F153B3-5455-4B35-8523-A3BDC3D1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391DE3-A9D2-4D3C-BC03-3D542AC27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073D69E-506E-486F-8002-F6E0F3BA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6951AA-B7BA-4B6A-8A0A-9B9A838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0F21202-309D-413C-83D6-BE8F6636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718780-BA4D-45B6-B20B-E362F0AA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5B44AC-E5DC-4DE5-AB48-FCD6A33918BA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30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151D6E-A3C8-43D1-8FDE-C7A4BA4C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A78046-30AB-4EB7-9EA2-9FA854D3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5A9250-2DBE-46ED-AC65-E09F2ECB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325F4D6-2277-41D7-98F9-86B59DDE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C2A89B-3D4A-44E5-A5FB-52C867669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0639D42-EDEA-413F-B267-9CDE4054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23B12DC-9652-4420-97F3-20330B6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8898901-B927-47BD-83FD-E46550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151F820-0110-452A-B05D-E580DC36550F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8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3A2E4-3C1C-42BA-A16C-B510A003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E06B09B-91BE-4496-AFA2-79A9DD8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C9F5B55-7993-4B7E-ADE9-AA8CABEB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929752B-EC86-4736-A13F-3997867B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00CB3C-F40A-4991-9D1F-ECFB35C39AA5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91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A312287-9189-493A-B901-F61164FA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2E95A8A-6EEC-4488-A103-CEA8E4A4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FCD22BD-2E5B-427B-AE4A-06A09479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7E4F799-A720-4E1E-86D8-F1861C879184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70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4A96EE-B96B-43E6-A35F-A58E8A56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8D0B72-7FCA-478E-94D5-0CBD388B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128472-B7A9-44EE-A2AB-7D24B9E6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D568E30-9B83-4B96-9A6F-2D98D34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76DFC6C-E8DA-4FF5-95CF-A85F2FF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101C60-C82C-47D3-A6BC-7E2858AD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BC0A50-D7F3-4278-86BD-F6316AD0A847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94573A-C3BE-4E3A-A048-889A635E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A0A9F92-C112-4E90-B267-2BF4CEA5E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17C301-D309-4FCB-A78A-D43BF452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CD2EDF-3014-4612-B70A-B0170BA8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633A5A-91D1-4AE8-9148-327319A3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63E9C8-A8F8-431A-8BF0-4A5C7A7E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7ED36B4-37A1-4287-B69A-97921E5FBCD7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9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F9293EB-375B-4C15-BDC8-1F9D096F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330606-8CD3-45F7-AE47-7B2D1F3B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65A12-85C3-4519-AB2B-8FBFD39D0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9B33-4AED-48C2-A013-C9C469AFF12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D99ABD-1DD4-47C1-B323-8437DBE7E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855AF0-4214-4984-AE36-B94CF0FD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48E1-5BAD-41A5-875F-0B44E8DC7B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E07308-2B24-42FE-A850-9EDFBB10FA53}"/>
              </a:ext>
            </a:extLst>
          </p:cNvPr>
          <p:cNvSpPr/>
          <p:nvPr userDrawn="1"/>
        </p:nvSpPr>
        <p:spPr>
          <a:xfrm>
            <a:off x="252412" y="184308"/>
            <a:ext cx="11687175" cy="648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9D0897-E456-41D0-90E6-BBBA820492AF}"/>
              </a:ext>
            </a:extLst>
          </p:cNvPr>
          <p:cNvSpPr txBox="1"/>
          <p:nvPr/>
        </p:nvSpPr>
        <p:spPr>
          <a:xfrm>
            <a:off x="1338556" y="1355284"/>
            <a:ext cx="951488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Identifying of functional groups on molecules by using FT-IR spectroscopy</a:t>
            </a:r>
          </a:p>
          <a:p>
            <a:pPr algn="ctr">
              <a:lnSpc>
                <a:spcPct val="110000"/>
              </a:lnSpc>
            </a:pP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푸리에 변환 적외선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분광법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45223A-1D85-4A8D-9FFC-F2CF99B26D4B}"/>
              </a:ext>
            </a:extLst>
          </p:cNvPr>
          <p:cNvSpPr txBox="1"/>
          <p:nvPr/>
        </p:nvSpPr>
        <p:spPr>
          <a:xfrm>
            <a:off x="1876902" y="3947572"/>
            <a:ext cx="853957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화공생명공정실험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분반 </a:t>
            </a:r>
            <a:r>
              <a:rPr lang="en-US" altLang="ko-KR" sz="240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3</a:t>
            </a: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조</a:t>
            </a:r>
          </a:p>
          <a:p>
            <a:pPr algn="ctr">
              <a:lnSpc>
                <a:spcPct val="110000"/>
              </a:lnSpc>
            </a:pP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발표 </a:t>
            </a:r>
            <a:r>
              <a:rPr lang="en-US" altLang="ko-KR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: </a:t>
            </a: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이한얼</a:t>
            </a:r>
            <a:endParaRPr lang="en-US" altLang="ko-KR" sz="2400" smtClean="0">
              <a:ln>
                <a:solidFill>
                  <a:schemeClr val="tx1">
                    <a:alpha val="0"/>
                  </a:schemeClr>
                </a:solidFill>
              </a:ln>
              <a:latin typeface="210 하얀바람 R" panose="02020603020101020101" pitchFamily="18" charset="-127"/>
              <a:ea typeface="210 하얀바람 R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PPT</a:t>
            </a: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 제작 </a:t>
            </a:r>
            <a:r>
              <a:rPr lang="en-US" altLang="ko-KR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: </a:t>
            </a: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김세영 이한별</a:t>
            </a:r>
            <a:endParaRPr lang="en-US" altLang="ko-KR" sz="2400" smtClean="0">
              <a:ln>
                <a:solidFill>
                  <a:schemeClr val="tx1">
                    <a:alpha val="0"/>
                  </a:schemeClr>
                </a:solidFill>
              </a:ln>
              <a:latin typeface="210 하얀바람 R" panose="02020603020101020101" pitchFamily="18" charset="-127"/>
              <a:ea typeface="210 하얀바람 R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자료조사 </a:t>
            </a:r>
            <a:r>
              <a:rPr lang="en-US" altLang="ko-KR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: </a:t>
            </a:r>
            <a:r>
              <a:rPr lang="ko-KR" altLang="en-US" sz="2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하얀바람 R" panose="02020603020101020101" pitchFamily="18" charset="-127"/>
                <a:ea typeface="210 하얀바람 R" panose="02020603020101020101" pitchFamily="18" charset="-127"/>
              </a:rPr>
              <a:t>이슬찬 장윤규 허준영 황진욱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210 하얀바람 R" panose="02020603020101020101" pitchFamily="18" charset="-127"/>
              <a:ea typeface="210 하얀바람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2264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분광장치의 원리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흡수 스펙트럼을 분자 구조와 관련 지어 해석하면 분자에 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 대한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정보를 얻을 수 있다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특징적인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분자 진동은 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</a:t>
            </a: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파장범위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:4000~400cm⁻¹)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통과할 때 분자간 원자내의 진동에너지와 일치하여 시료의 </a:t>
            </a:r>
            <a:r>
              <a:rPr lang="ko-KR" altLang="en-US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분자구조에 따른 특성 흡수영역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형성함으로 정보를 얻게 된다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38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409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FT-IR(</a:t>
            </a:r>
            <a:r>
              <a:rPr lang="ko-KR" altLang="en-US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푸리에 변환 적외선 분광기</a:t>
            </a:r>
            <a:r>
              <a:rPr lang="en-US" altLang="ko-KR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광학계에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분산형의 분광기 대신에 두 개의 </a:t>
            </a:r>
            <a:r>
              <a:rPr lang="ko-KR" altLang="en-US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광속 </a:t>
            </a:r>
            <a:r>
              <a:rPr lang="ko-KR" altLang="en-US" sz="2800" dirty="0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간섭계 </a:t>
            </a:r>
            <a:r>
              <a:rPr lang="en-US" altLang="ko-KR" sz="2800" dirty="0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(Michelson </a:t>
            </a:r>
            <a:r>
              <a:rPr lang="en-US" altLang="ko-KR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interferometer</a:t>
            </a:r>
            <a:r>
              <a:rPr lang="en-US" altLang="ko-KR" sz="2800" dirty="0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이용하여 얻어지는 간섭줄무늬를 </a:t>
            </a:r>
            <a:r>
              <a:rPr lang="en-US" altLang="ko-KR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Fourier </a:t>
            </a:r>
            <a:r>
              <a:rPr lang="ko-KR" altLang="en-US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변환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하고 적외선 흡수 스펙트럼을 얻는 방법을 사용하는 기기이다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4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1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</a:t>
              </a:r>
              <a:r>
                <a:rPr lang="ko-KR" altLang="en-US" sz="400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이론</a:t>
              </a:r>
              <a:endPara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endParaRPr lang="en-US" altLang="ko-KR" sz="32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무취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무색 또는 흰색의 고체 가루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pH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5.0~8.0 (5w/v% sol, 25 ℃)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녹는점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734 ℃ </a:t>
            </a: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끓는점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1435 ℃  </a:t>
            </a: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비중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2.75 (20 ℃) </a:t>
            </a: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분자량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119.0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52" y="796280"/>
            <a:ext cx="3669888" cy="249938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3552" y="3569809"/>
            <a:ext cx="3669888" cy="26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3200" b="1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 </a:t>
            </a:r>
            <a:r>
              <a:rPr lang="ko-KR" altLang="en-US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이유</a:t>
            </a:r>
            <a:endParaRPr lang="en-US" altLang="ko-KR" sz="32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IR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분광법에서는 </a:t>
            </a:r>
            <a:r>
              <a:rPr lang="en-US" altLang="ko-KR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NaCl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en-US" altLang="ko-KR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등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이온성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물질로 만든 판을 시료 용기로 사용한다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이때 </a:t>
            </a:r>
            <a:r>
              <a:rPr lang="en-US" altLang="ko-KR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4000~400cm⁻¹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범위에서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IR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흡수하지 않기 때문에 이 범위에서 </a:t>
            </a:r>
            <a:r>
              <a:rPr lang="ko-KR" altLang="en-US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시료의 피크가 나타나는 것을 방해하지 않는다</a:t>
            </a:r>
            <a:r>
              <a:rPr lang="en-US" altLang="ko-KR" sz="2800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en-US" altLang="ko-KR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NaCl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4000~650cm⁻¹ 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범위에서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IR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흡수하지 않아 </a:t>
            </a:r>
            <a:r>
              <a:rPr lang="en-US" altLang="ko-KR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보다 성능이 약간 떨어진다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38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</a:t>
              </a:r>
              <a:r>
                <a:rPr lang="ko-KR" altLang="en-US" sz="400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이론</a:t>
              </a:r>
              <a:endPara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334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 err="1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3200" b="1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</a:t>
            </a:r>
            <a:r>
              <a:rPr lang="ko-KR" altLang="en-US" sz="3200" b="1" dirty="0" err="1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제습제와</a:t>
            </a:r>
            <a:r>
              <a:rPr lang="ko-KR" altLang="en-US" sz="3200" b="1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 같이 보관하는 이유</a:t>
            </a:r>
            <a:endParaRPr lang="en-US" altLang="ko-KR" sz="3200" b="1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err="1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 물을 잘 흡수 하는데 </a:t>
            </a:r>
            <a:r>
              <a:rPr lang="ko-KR" altLang="en-US" sz="2800" dirty="0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물은 강력한 </a:t>
            </a:r>
            <a:r>
              <a:rPr lang="en-US" altLang="ko-KR" sz="2800" dirty="0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IR </a:t>
            </a:r>
            <a:r>
              <a:rPr lang="ko-KR" altLang="en-US" sz="2800" dirty="0" err="1" smtClean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흡수체</a:t>
            </a:r>
            <a:r>
              <a:rPr lang="ko-KR" altLang="en-US" sz="2800" dirty="0" err="1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이기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 때문에 </a:t>
            </a:r>
            <a:endParaRPr lang="en-US" altLang="ko-KR" sz="2800" dirty="0" smtClean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물을 포함한 시료는 </a:t>
            </a: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IR </a:t>
            </a:r>
            <a:r>
              <a:rPr lang="ko-KR" altLang="en-US" sz="2800" dirty="0" err="1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분광법으로</a:t>
            </a:r>
            <a:r>
              <a:rPr lang="ko-KR" altLang="en-US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 분석할 수 없다</a:t>
            </a: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63548" y="1224758"/>
            <a:ext cx="1022645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FT-IR(</a:t>
            </a:r>
            <a:r>
              <a:rPr lang="ko-KR" altLang="en-US" sz="32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푸리에 변환 적외선 분광기</a:t>
            </a:r>
            <a:r>
              <a:rPr lang="en-US" altLang="ko-KR" sz="3200" b="1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8663" y="2095123"/>
            <a:ext cx="8505872" cy="44693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27398" y="3068101"/>
            <a:ext cx="4960826" cy="3341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066428" y="2159755"/>
            <a:ext cx="1326977" cy="759293"/>
            <a:chOff x="4380835" y="2311400"/>
            <a:chExt cx="1326977" cy="759293"/>
          </a:xfrm>
        </p:grpSpPr>
        <p:sp>
          <p:nvSpPr>
            <p:cNvPr id="3" name="타원 2"/>
            <p:cNvSpPr/>
            <p:nvPr/>
          </p:nvSpPr>
          <p:spPr>
            <a:xfrm>
              <a:off x="4622799" y="2311400"/>
              <a:ext cx="770589" cy="759293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80835" y="2337103"/>
              <a:ext cx="13269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IR Source</a:t>
              </a:r>
              <a:endPara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cxnSp>
        <p:nvCxnSpPr>
          <p:cNvPr id="12" name="직선 연결선 11"/>
          <p:cNvCxnSpPr>
            <a:stCxn id="3" idx="4"/>
          </p:cNvCxnSpPr>
          <p:nvPr/>
        </p:nvCxnSpPr>
        <p:spPr>
          <a:xfrm flipH="1">
            <a:off x="8693686" y="2919048"/>
            <a:ext cx="1" cy="772909"/>
          </a:xfrm>
          <a:prstGeom prst="line">
            <a:avLst/>
          </a:prstGeom>
          <a:ln w="38100" cap="rnd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240347" y="3691957"/>
            <a:ext cx="2453340" cy="0"/>
          </a:xfrm>
          <a:prstGeom prst="line">
            <a:avLst/>
          </a:prstGeom>
          <a:ln w="38100" cap="rnd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8522842" y="3559725"/>
            <a:ext cx="353876" cy="353877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6" idx="2"/>
          </p:cNvCxnSpPr>
          <p:nvPr/>
        </p:nvCxnSpPr>
        <p:spPr>
          <a:xfrm flipH="1">
            <a:off x="7807973" y="3447665"/>
            <a:ext cx="1" cy="155014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807973" y="3762702"/>
            <a:ext cx="0" cy="254223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77705" y="3047555"/>
            <a:ext cx="146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Aperture</a:t>
            </a:r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227647" y="3691957"/>
            <a:ext cx="886760" cy="12903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9600000" flipH="1">
            <a:off x="6038714" y="3515018"/>
            <a:ext cx="353876" cy="353877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5285039" y="4985453"/>
            <a:ext cx="1804022" cy="12367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6200000">
            <a:off x="7256011" y="4195513"/>
            <a:ext cx="622303" cy="905510"/>
          </a:xfrm>
          <a:prstGeom prst="straightConnector1">
            <a:avLst/>
          </a:prstGeom>
          <a:ln w="41275" cmpd="dbl">
            <a:solidFill>
              <a:srgbClr val="FFC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00000">
            <a:off x="7888381" y="4181541"/>
            <a:ext cx="288474" cy="3619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68455" y="3983174"/>
            <a:ext cx="146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Fixed Mirror</a:t>
            </a:r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539619" y="5644932"/>
            <a:ext cx="459509" cy="397998"/>
            <a:chOff x="3752643" y="5160651"/>
            <a:chExt cx="459509" cy="397998"/>
          </a:xfrm>
        </p:grpSpPr>
        <p:cxnSp>
          <p:nvCxnSpPr>
            <p:cNvPr id="58" name="직선 연결선 57"/>
            <p:cNvCxnSpPr/>
            <p:nvPr/>
          </p:nvCxnSpPr>
          <p:spPr>
            <a:xfrm rot="300000" flipV="1">
              <a:off x="3752643" y="5160651"/>
              <a:ext cx="406139" cy="3683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 rot="-2220000">
              <a:off x="3865990" y="5357501"/>
              <a:ext cx="346162" cy="20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24738" y="5392489"/>
            <a:ext cx="146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Moving Mirror</a:t>
            </a:r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0749" y="4592823"/>
            <a:ext cx="130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Beam</a:t>
            </a:r>
          </a:p>
          <a:p>
            <a:pPr algn="ctr"/>
            <a:r>
              <a:rPr lang="en-US" altLang="ko-KR" sz="2000"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splitter</a:t>
            </a:r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285039" y="4643843"/>
            <a:ext cx="2" cy="15450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4200000" flipH="1">
            <a:off x="5108103" y="6045265"/>
            <a:ext cx="353876" cy="353877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 flipH="1">
            <a:off x="5108100" y="4445318"/>
            <a:ext cx="353876" cy="353877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968375" y="4691062"/>
            <a:ext cx="231666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895475" y="4392610"/>
            <a:ext cx="0" cy="596904"/>
          </a:xfrm>
          <a:prstGeom prst="line">
            <a:avLst/>
          </a:prstGeom>
          <a:ln w="127000">
            <a:solidFill>
              <a:schemeClr val="bg1">
                <a:lumMod val="5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30275" y="4392610"/>
            <a:ext cx="0" cy="59690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43331" y="4989514"/>
            <a:ext cx="130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Beam</a:t>
            </a:r>
          </a:p>
          <a:p>
            <a:pPr algn="ctr"/>
            <a:r>
              <a:rPr lang="en-US" altLang="ko-KR" sz="2000"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en-US" altLang="ko-KR" sz="200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splitter</a:t>
            </a:r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8131" y="3988382"/>
            <a:ext cx="137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Detector</a:t>
            </a:r>
            <a:endParaRPr lang="ko-KR" altLang="en-US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59" b="97183" l="9722" r="88889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91" y="5310334"/>
            <a:ext cx="685800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직선 화살표 연결선 41"/>
          <p:cNvCxnSpPr/>
          <p:nvPr/>
        </p:nvCxnSpPr>
        <p:spPr>
          <a:xfrm>
            <a:off x="7114460" y="4983553"/>
            <a:ext cx="610278" cy="845529"/>
          </a:xfrm>
          <a:prstGeom prst="straightConnector1">
            <a:avLst/>
          </a:prstGeom>
          <a:ln w="41275" cmpd="dbl">
            <a:solidFill>
              <a:srgbClr val="FFC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114407" y="4993579"/>
            <a:ext cx="452755" cy="610249"/>
          </a:xfrm>
          <a:prstGeom prst="straightConnector1">
            <a:avLst/>
          </a:prstGeom>
          <a:ln w="41275" cmpd="dbl">
            <a:solidFill>
              <a:srgbClr val="FFC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3300000" flipH="1">
            <a:off x="6937469" y="4805340"/>
            <a:ext cx="353876" cy="353877"/>
          </a:xfrm>
          <a:prstGeom prst="line">
            <a:avLst/>
          </a:prstGeom>
          <a:ln w="127000" cap="flat">
            <a:solidFill>
              <a:schemeClr val="accent1">
                <a:lumMod val="75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63548" y="1224758"/>
            <a:ext cx="106785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FT-IR(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푸리에 변환 적외선 분광기</a:t>
            </a:r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의 장점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① 측정시간을 조절하여 짧은 시간에 여러 번 측정하거나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Resolution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</a:t>
            </a: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 높게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정밀한 값을 얻을 수 있다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②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양을 최소한으로 하여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분석할 수 있다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③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시료가 열분해 혹은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변질될 가능성이 거의 없다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④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거울속도를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일정하게 하여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Resolution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일정하게 유지할 수 있다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8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F44FE42-0B74-4B79-A1C4-F9CBBD0F099A}"/>
              </a:ext>
            </a:extLst>
          </p:cNvPr>
          <p:cNvSpPr/>
          <p:nvPr/>
        </p:nvSpPr>
        <p:spPr>
          <a:xfrm>
            <a:off x="5227984" y="3429000"/>
            <a:ext cx="6693865" cy="1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F6485A-2CE3-4455-AFDA-4BDA03B5D0D8}"/>
              </a:ext>
            </a:extLst>
          </p:cNvPr>
          <p:cNvSpPr txBox="1"/>
          <p:nvPr/>
        </p:nvSpPr>
        <p:spPr>
          <a:xfrm>
            <a:off x="6263225" y="2386166"/>
            <a:ext cx="4766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방법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DF2A90F-5AE6-4E6C-BD9A-A5A13A651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9" y="2295809"/>
            <a:ext cx="870239" cy="10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실험기구 및 시약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3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3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FT-IR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spectrophotometer, </a:t>
            </a:r>
            <a:r>
              <a:rPr lang="en-US" altLang="ko-KR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powder, </a:t>
            </a:r>
            <a:r>
              <a:rPr lang="en-US" altLang="ko-KR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pellet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제조킷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유압 프레스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시약스푼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미지의 유기분자 시료</a:t>
            </a:r>
            <a:endParaRPr lang="en-US" altLang="ko-KR" sz="32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실험기구 </a:t>
            </a:r>
            <a:r>
              <a:rPr lang="ko-KR" altLang="en-US" sz="3200" b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및 </a:t>
            </a:r>
            <a:r>
              <a:rPr lang="ko-KR" altLang="en-US" sz="3200" b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시약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3074" name="Picture 2" descr="C:\Users\qsdfa\Desktop\공부\실험\3-2결레\FTIR 세미나 자료\사진\2. 실험기구 및 시약\FT-IR 본체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4093" r="12138" b="4537"/>
          <a:stretch/>
        </p:blipFill>
        <p:spPr bwMode="auto">
          <a:xfrm>
            <a:off x="1865825" y="2333640"/>
            <a:ext cx="3421703" cy="28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80892" y="5499021"/>
            <a:ext cx="5391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FT-IR spectrophotometer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504464" y="5499021"/>
            <a:ext cx="2685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powder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3382963" y="2627696"/>
            <a:ext cx="3048001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, KBr pellet </a:t>
            </a:r>
            <a:r>
              <a:rPr lang="ko-KR" altLang="en-US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제조킷</a:t>
            </a:r>
            <a:r>
              <a:rPr lang="en-US" altLang="ko-KR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유압 프레스</a:t>
            </a:r>
            <a:r>
              <a:rPr lang="en-US" altLang="ko-KR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시약스푼</a:t>
            </a:r>
            <a:r>
              <a:rPr lang="en-US" altLang="ko-KR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2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미지의 유기분자 시료</a:t>
            </a:r>
            <a:endParaRPr lang="en-US" altLang="ko-KR" sz="32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3075" name="Picture 3" descr="C:\Users\qsdfa\Desktop\공부\실험\3-2결레\FTIR 세미나 자료\사진\2. 실험기구 및 시약\KBr powd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2879" r="15000" b="41158"/>
          <a:stretch/>
        </p:blipFill>
        <p:spPr bwMode="auto">
          <a:xfrm>
            <a:off x="7036459" y="2333640"/>
            <a:ext cx="3429000" cy="28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4455" y="191088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목적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52960" y="1268627"/>
            <a:ext cx="196707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5079" y="67944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8EFB1C5-AD82-4DD0-8601-6110B60F0017}"/>
              </a:ext>
            </a:extLst>
          </p:cNvPr>
          <p:cNvSpPr txBox="1"/>
          <p:nvPr/>
        </p:nvSpPr>
        <p:spPr>
          <a:xfrm>
            <a:off x="2744455" y="3266263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이론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D5B6C18-9FAB-47A9-84D4-27F59CE01CF2}"/>
              </a:ext>
            </a:extLst>
          </p:cNvPr>
          <p:cNvSpPr txBox="1"/>
          <p:nvPr/>
        </p:nvSpPr>
        <p:spPr>
          <a:xfrm>
            <a:off x="2744455" y="475609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2EEDB0C-EAAC-4E2C-9FB1-0618D55C12AA}"/>
              </a:ext>
            </a:extLst>
          </p:cNvPr>
          <p:cNvSpPr txBox="1"/>
          <p:nvPr/>
        </p:nvSpPr>
        <p:spPr>
          <a:xfrm>
            <a:off x="7608555" y="191088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결과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6432AA7-494F-4F5B-B7DD-EE1CA9D34AE5}"/>
              </a:ext>
            </a:extLst>
          </p:cNvPr>
          <p:cNvSpPr txBox="1"/>
          <p:nvPr/>
        </p:nvSpPr>
        <p:spPr>
          <a:xfrm>
            <a:off x="7608555" y="3266263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주의 사항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642AA83-4DD8-4F46-A2ED-DCE7689FE5E6}"/>
              </a:ext>
            </a:extLst>
          </p:cNvPr>
          <p:cNvSpPr txBox="1"/>
          <p:nvPr/>
        </p:nvSpPr>
        <p:spPr>
          <a:xfrm>
            <a:off x="7608555" y="475609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 출처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6139" y="1910880"/>
            <a:ext cx="638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06139" y="326626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05639" y="4756089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70239" y="1910880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70239" y="3266262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0239" y="4756088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06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6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qsdfa\Desktop\공부\실험\3-2결레\FTIR 세미나 자료\사진\2. 실험기구 및 시약\KBr 펠릿 제조 킷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54490" r="37270" b="1557"/>
          <a:stretch/>
        </p:blipFill>
        <p:spPr bwMode="auto">
          <a:xfrm>
            <a:off x="636637" y="2333638"/>
            <a:ext cx="3395918" cy="28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실험기구 </a:t>
            </a:r>
            <a:r>
              <a:rPr lang="ko-KR" altLang="en-US" sz="3200" b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및 </a:t>
            </a:r>
            <a:r>
              <a:rPr lang="ko-KR" altLang="en-US" sz="3200" b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시약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5640" y="5449176"/>
            <a:ext cx="3216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28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pellet </a:t>
            </a:r>
            <a:r>
              <a:rPr lang="ko-KR" altLang="en-US" sz="28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제조킷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876790" y="5499020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유압 </a:t>
            </a:r>
            <a:r>
              <a:rPr lang="ko-KR" altLang="en-US" sz="28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프레</a:t>
            </a:r>
            <a:r>
              <a:rPr lang="ko-KR" altLang="en-US" sz="28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</a:t>
            </a:r>
            <a:endParaRPr lang="ko-KR" altLang="en-US" sz="1600" dirty="0"/>
          </a:p>
        </p:txBody>
      </p:sp>
      <p:pic>
        <p:nvPicPr>
          <p:cNvPr id="4100" name="Picture 4" descr="C:\Users\qsdfa\Desktop\공부\실험\3-2결레\FTIR 세미나 자료\사진\2. 실험기구 및 시약\유압프레서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0179" r="7400"/>
          <a:stretch/>
        </p:blipFill>
        <p:spPr bwMode="auto">
          <a:xfrm>
            <a:off x="4313258" y="2330724"/>
            <a:ext cx="3205945" cy="28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267379" y="1866165"/>
            <a:ext cx="2804838" cy="373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519203" y="5499020"/>
            <a:ext cx="4127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Magnetic </a:t>
            </a:r>
            <a:r>
              <a:rPr lang="en-US" altLang="ko-KR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flim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holder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10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실험 순서</a:t>
            </a:r>
            <a:endParaRPr lang="en-US" altLang="ko-KR" sz="32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1. </a:t>
            </a:r>
            <a:r>
              <a:rPr lang="en-US" altLang="ko-KR" sz="2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powder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막대스푼 한 스푼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정도와 미지의 유기분자 시료 쌀알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크기 정도의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양을 막자사발에 넣어 섞은 뒤 갈아준다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2.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갈아준 시료를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13mm </a:t>
            </a:r>
            <a:r>
              <a:rPr lang="en-US" altLang="ko-KR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pellet die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고정 시켜주어야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하는데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이때 작은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Disk,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시료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작은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Disk,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긴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Disk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순서로 넣어준다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3.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유압프레스에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 die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장착시키고 유압프레스 상단의 밸브를 시계방향으로 돌려 잠근 후 하단 밸브를 잠근다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61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63548" y="1346190"/>
            <a:ext cx="10421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4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유압프레스에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 die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장착시키고 유압프레스 상단의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밸브를 시계방향으로 돌려 잠근 후 하단 밸브를 잠근다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손잡이를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위아래로 당겨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압력범위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5.0~6.0 ton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맞춰준다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6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약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초 후 하단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상단 밸브 순으로 압력을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풀어주고 만들어진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꺼낸다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6AC47B-4872-48DC-9835-2C6EE39B4B03}"/>
              </a:ext>
            </a:extLst>
          </p:cNvPr>
          <p:cNvGrpSpPr/>
          <p:nvPr/>
        </p:nvGrpSpPr>
        <p:grpSpPr>
          <a:xfrm>
            <a:off x="636637" y="369884"/>
            <a:ext cx="4689341" cy="799241"/>
            <a:chOff x="284211" y="357549"/>
            <a:chExt cx="468934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001C10D-A2CA-4668-A105-5E844A56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CE3B647-421A-4B77-A485-1D08CE542BAE}"/>
                </a:ext>
              </a:extLst>
            </p:cNvPr>
            <p:cNvSpPr txBox="1"/>
            <p:nvPr/>
          </p:nvSpPr>
          <p:spPr>
            <a:xfrm>
              <a:off x="1096565" y="448904"/>
              <a:ext cx="387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261AD2-B3C6-4C9D-8BB8-0EFB70AE38DB}"/>
              </a:ext>
            </a:extLst>
          </p:cNvPr>
          <p:cNvSpPr txBox="1"/>
          <p:nvPr/>
        </p:nvSpPr>
        <p:spPr>
          <a:xfrm>
            <a:off x="982773" y="1346190"/>
            <a:ext cx="10226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7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만들어진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Magnetic </a:t>
            </a:r>
            <a:r>
              <a:rPr lang="en-US" altLang="ko-KR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flim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holder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고정시킨 후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Holder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FT-IR Spectrometer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장착시켜준다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8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컴퓨터의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프로그램을 켜고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기본적인 설정을 한 뒤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프로그램으로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Back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ground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잡는다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중 수분이나 이산화탄소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등 주변상황을 고려한다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.)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9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장치로 </a:t>
            </a:r>
            <a:r>
              <a:rPr lang="ko-KR" altLang="en-US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스캔하면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미지시료의 </a:t>
            </a:r>
            <a:r>
              <a:rPr lang="ko-KR" altLang="en-US" sz="2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스펙트럼를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얻을 수 있는데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이를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통해 시료의 구조를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분석한다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71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24B33EF-47A8-4F4C-B552-229D1F271824}"/>
              </a:ext>
            </a:extLst>
          </p:cNvPr>
          <p:cNvSpPr/>
          <p:nvPr/>
        </p:nvSpPr>
        <p:spPr>
          <a:xfrm>
            <a:off x="5227984" y="3429000"/>
            <a:ext cx="6693865" cy="1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D24FC2-B97A-4AE6-9A48-68DC262789A4}"/>
              </a:ext>
            </a:extLst>
          </p:cNvPr>
          <p:cNvSpPr txBox="1"/>
          <p:nvPr/>
        </p:nvSpPr>
        <p:spPr>
          <a:xfrm>
            <a:off x="6263225" y="2386166"/>
            <a:ext cx="4743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04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329CC5D-CA5A-4772-A6CA-0A771F60D3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9" y="2295809"/>
            <a:ext cx="870239" cy="10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CACE49C-34A8-4BB8-8DC9-9DCE743ADF55}"/>
              </a:ext>
            </a:extLst>
          </p:cNvPr>
          <p:cNvSpPr txBox="1"/>
          <p:nvPr/>
        </p:nvSpPr>
        <p:spPr>
          <a:xfrm>
            <a:off x="982773" y="1356350"/>
            <a:ext cx="10526475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미지의 시약에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대해 위의 실험방법과 같이 실험을 진행하면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다음과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같은 결과를 얻을 수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있다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스펙트럼을 분석하여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시료의 정보를 알 수 있다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BB390E5-3AA1-486E-A606-96E5A01D974C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71CEBF79-C5ED-48D3-AF71-35604A1A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55D6386-B176-4ABD-A93A-C79A3B9116BF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결과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7264" y="1356350"/>
            <a:ext cx="11789664" cy="537160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64403" y="1524271"/>
            <a:ext cx="2520000" cy="2337856"/>
            <a:chOff x="1793587" y="1501919"/>
            <a:chExt cx="2520000" cy="2337856"/>
          </a:xfrm>
        </p:grpSpPr>
        <p:pic>
          <p:nvPicPr>
            <p:cNvPr id="5122" name="Picture 2" descr="C:\Users\qsdfa\Desktop\공부\실험\3-2결레\FTIR 세미나 자료\사진\4. 실험결과\zein 구조식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8"/>
            <a:stretch/>
          </p:blipFill>
          <p:spPr bwMode="auto">
            <a:xfrm>
              <a:off x="1793587" y="1501919"/>
              <a:ext cx="2520000" cy="195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794899" y="3316555"/>
              <a:ext cx="251868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Zein</a:t>
              </a:r>
              <a:endParaRPr lang="ko-KR" altLang="en-US" sz="280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614672" y="1992604"/>
            <a:ext cx="1170432" cy="1401191"/>
          </a:xfrm>
          <a:prstGeom prst="rightArrow">
            <a:avLst>
              <a:gd name="adj1" fmla="val 58702"/>
              <a:gd name="adj2" fmla="val 59375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25" name="Picture 5" descr="C:\Users\qsdfa\Desktop\공부\실험\3-2결레\FTIR 세미나 자료\사진\4. 실험결과\FTIR spectrum of zein powder in KB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60" y="1524999"/>
            <a:ext cx="3379905" cy="233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1339981" y="4032815"/>
            <a:ext cx="2763701" cy="2341352"/>
            <a:chOff x="1671666" y="3937311"/>
            <a:chExt cx="2763701" cy="2341352"/>
          </a:xfrm>
        </p:grpSpPr>
        <p:pic>
          <p:nvPicPr>
            <p:cNvPr id="25" name="Picture 3" descr="C:\Users\qsdfa\Desktop\공부\실험\3-2결레\FTIR 세미나 자료\사진\4. 실험결과\glycoluril 구조식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117" y="3937311"/>
              <a:ext cx="2762250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1671666" y="5755443"/>
              <a:ext cx="2761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Glycoluril</a:t>
              </a:r>
              <a:endParaRPr lang="ko-KR" altLang="en-US" sz="280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4612171" y="4502896"/>
            <a:ext cx="1170432" cy="1401191"/>
          </a:xfrm>
          <a:prstGeom prst="rightArrow">
            <a:avLst>
              <a:gd name="adj1" fmla="val 58702"/>
              <a:gd name="adj2" fmla="val 59375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8" name="Picture 4" descr="C:\Users\qsdfa\Desktop\공부\실험\3-2결레\FTIR 세미나 자료\사진\4. 실험결과\FTIR spectrum of glycoluril in KBr dis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60" y="4033491"/>
            <a:ext cx="487058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0F6F24-7FCA-4655-9112-9085831EDEB5}"/>
              </a:ext>
            </a:extLst>
          </p:cNvPr>
          <p:cNvSpPr/>
          <p:nvPr/>
        </p:nvSpPr>
        <p:spPr>
          <a:xfrm>
            <a:off x="5227984" y="3429000"/>
            <a:ext cx="6693865" cy="1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467FCB-26E4-4BF3-BE8B-27E633C21FF0}"/>
              </a:ext>
            </a:extLst>
          </p:cNvPr>
          <p:cNvSpPr txBox="1"/>
          <p:nvPr/>
        </p:nvSpPr>
        <p:spPr>
          <a:xfrm>
            <a:off x="6263225" y="2386166"/>
            <a:ext cx="4754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05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주의 사항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F0D0EC5-FB31-437F-B0A5-E14A222628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9" y="2295809"/>
            <a:ext cx="870239" cy="10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C00A912-EDB5-4451-A6B0-01D0DAEF98FA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80504A79-03CC-47EF-982C-F776658C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CE242D-42B0-4561-B3CB-5CCD98AB48ED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주의 사항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63548" y="1346190"/>
            <a:ext cx="1059345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1. </a:t>
            </a:r>
            <a:r>
              <a:rPr lang="en-US" altLang="ko-KR" sz="2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은 물을 잘 흡수하므로 항상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제습제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와 같이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밀폐하여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보관한다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2. pellet die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이용할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때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인체에 유해하므로 장갑을 끼고 실험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하며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장치를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떨어뜨리지 않게 유의한다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3.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pellet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깨지기 쉬우므로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조심히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다루며 손으로 직접 만지지 않는다</a:t>
            </a:r>
            <a:r>
              <a:rPr lang="en-US" altLang="ko-KR" sz="280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프로그램을 설정할 때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Resolution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크게 하면 피크가 </a:t>
            </a:r>
            <a:r>
              <a:rPr lang="ko-KR" altLang="en-US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잘나오지만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시간이 오래 걸리므로 적당한 값을 사용한다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C00A912-EDB5-4451-A6B0-01D0DAEF98FA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80504A79-03CC-47EF-982C-F776658C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CE242D-42B0-4561-B3CB-5CCD98AB48ED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주의 사항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63548" y="1589178"/>
            <a:ext cx="105172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5.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만들 때 공기가 들어가면 나중에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IR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이용할 때 빛이 산란되므로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pellet die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제대로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고정하여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진공상태에서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압축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되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도록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Disk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의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방향을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고려하여 둥근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부분이 위로가게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6.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프로그램으로 피크를 볼 때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Label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누르면 숫자가 나타나므로 이를 이용하여 피크를 쉽게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찾을 수 있다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C00A912-EDB5-4451-A6B0-01D0DAEF98FA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80504A79-03CC-47EF-982C-F776658C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CE242D-42B0-4561-B3CB-5CCD98AB48ED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참고 출처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1357807"/>
            <a:ext cx="1059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ko-KR" altLang="en-US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적외부스펙트럼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측정법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식약청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식품의약품안전평가원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2658399"/>
            <a:ext cx="10593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FT-IR </a:t>
            </a:r>
            <a:r>
              <a:rPr lang="ko-KR" altLang="en-US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분광학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아카데미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en-US" altLang="ko-KR" sz="2000" u="sng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https://www.thermofisher.com/kr/ko/home/industrial/spectroscopy-elemental-isotope-analysis/spectroscopy-elemental-isotope-analysis-learning-center/molecular-spectroscopy-information/ftir-information.html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2048883"/>
            <a:ext cx="1059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2017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기기분석 수업 자료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2017 Instrumental Analysis lecture7_amended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4717542"/>
            <a:ext cx="105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물질안전보건자료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특성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5241751"/>
            <a:ext cx="105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WIKIPEDIA, </a:t>
            </a:r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Glycoluril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구조식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B1D00C-16A5-4E85-8135-FE84D0199941}"/>
              </a:ext>
            </a:extLst>
          </p:cNvPr>
          <p:cNvSpPr txBox="1"/>
          <p:nvPr/>
        </p:nvSpPr>
        <p:spPr>
          <a:xfrm>
            <a:off x="976248" y="5765960"/>
            <a:ext cx="1059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이공학을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위한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)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무기화학실험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= Laboratory experiments for inorganic chemistry /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이순원 外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편저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1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27984" y="3429000"/>
            <a:ext cx="6693865" cy="1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3225" y="2386166"/>
            <a:ext cx="4623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목적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8896506-6006-432F-8A41-CAD2DE798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9" y="2295809"/>
            <a:ext cx="870239" cy="10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5707" y="2875002"/>
            <a:ext cx="55721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THANK YOU</a:t>
            </a:r>
            <a:endParaRPr lang="ko-KR" altLang="en-US" sz="6600" dirty="0">
              <a:ln>
                <a:solidFill>
                  <a:schemeClr val="bg1">
                    <a:alpha val="0"/>
                  </a:schemeClr>
                </a:solidFill>
              </a:ln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0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E42D9DB-3A00-43B1-9FB4-F1D30FE5785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98C7629-857B-4345-9882-B14A9DAC1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01B8AC2-8B2D-44EF-A48F-709817415037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7EE968-6AAF-4507-9299-22BB11F90E75}"/>
              </a:ext>
            </a:extLst>
          </p:cNvPr>
          <p:cNvSpPr txBox="1"/>
          <p:nvPr/>
        </p:nvSpPr>
        <p:spPr>
          <a:xfrm>
            <a:off x="1642517" y="2022038"/>
            <a:ext cx="8906966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KBr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이용한 시료 준비방법을 숙지한다</a:t>
            </a:r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36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FT-IR 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spectrophotometer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이용하여 </a:t>
            </a:r>
            <a:r>
              <a:rPr lang="ko-KR" altLang="en-US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분자의 </a:t>
            </a:r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Functional 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groups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를 확인한다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endParaRPr lang="ko-KR" altLang="en-US" sz="36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7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AD61B8C-D4D6-4FB0-BE33-25EA97917720}"/>
              </a:ext>
            </a:extLst>
          </p:cNvPr>
          <p:cNvSpPr/>
          <p:nvPr/>
        </p:nvSpPr>
        <p:spPr>
          <a:xfrm>
            <a:off x="5227984" y="3429000"/>
            <a:ext cx="6693865" cy="1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96D7AD-3113-44AE-A322-3B1BDB80874F}"/>
              </a:ext>
            </a:extLst>
          </p:cNvPr>
          <p:cNvSpPr txBox="1"/>
          <p:nvPr/>
        </p:nvSpPr>
        <p:spPr>
          <a:xfrm>
            <a:off x="6263225" y="2386166"/>
            <a:ext cx="4743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실험 이론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9B5D2DE-18F5-4D6D-8990-6E456EB87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9" y="2295809"/>
            <a:ext cx="870239" cy="10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5107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적외선이란</a:t>
            </a:r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가시광선보다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파장이 긴 전자기파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로 파장에 따라 세가지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영역으로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분류할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수 있다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2773" y="4262328"/>
            <a:ext cx="11099800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근적외선 영역</a:t>
            </a:r>
            <a:r>
              <a:rPr lang="en-US" altLang="ko-KR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(Near IR) : 0.75∼3㎛</a:t>
            </a:r>
          </a:p>
          <a:p>
            <a:pPr lvl="0"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중간 적외선 영역</a:t>
            </a:r>
            <a:r>
              <a:rPr lang="en-US" altLang="ko-KR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(Mid-IR) </a:t>
            </a:r>
            <a:r>
              <a:rPr lang="en-US" altLang="ko-KR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: 3∼25㎛ - IR </a:t>
            </a: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분석에 가장 유용한 영역</a:t>
            </a:r>
          </a:p>
          <a:p>
            <a:pPr lvl="0"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○ 원적외선 영역</a:t>
            </a:r>
            <a:r>
              <a:rPr lang="en-US" altLang="ko-KR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(Far IR) : 25㎛ </a:t>
            </a:r>
            <a:r>
              <a:rPr lang="ko-KR" altLang="en-US" sz="2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42344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439206" cy="436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분광장치의 원리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분자는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모두 화학적으로 결합한 원자로 구성되어 있으며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            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이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화학적으로 결합된 원자들은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신축 운동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굽힘 운동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분광법은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분자의 진동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바탕을 두고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있다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/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○ 신축운동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원자들 사이의 결합 길이가 길어졌다 짧아졌다 하는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방식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○ </a:t>
            </a:r>
            <a:r>
              <a:rPr lang="ko-KR" altLang="en-US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굽힘운동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원자들 사이에 이루고 있는 결합각이 변하는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방식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90" y="198834"/>
            <a:ext cx="5285284" cy="645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5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365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분광장치의 원리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분자에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어떤 진동수를 지닌 적외선을 조사하면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같은 진동수로 진동하고 있는 결합은 그 적외선을 흡수한다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반대로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해당하는 진동수를 지닌 결합이 없으면 적외선은 흡수되지 않고 그대로 분자를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투과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7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4E37AD-E5F2-4B9A-80AC-8198B15FF28E}"/>
              </a:ext>
            </a:extLst>
          </p:cNvPr>
          <p:cNvGrpSpPr/>
          <p:nvPr/>
        </p:nvGrpSpPr>
        <p:grpSpPr>
          <a:xfrm>
            <a:off x="636637" y="369884"/>
            <a:ext cx="3476651" cy="799241"/>
            <a:chOff x="284211" y="357549"/>
            <a:chExt cx="3476651" cy="7992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3D24E82-BD67-4283-A332-F0732AEE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11" y="357549"/>
              <a:ext cx="653823" cy="7992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5183ED-3AAD-4ADF-AE87-4ABB6514995B}"/>
                </a:ext>
              </a:extLst>
            </p:cNvPr>
            <p:cNvSpPr txBox="1"/>
            <p:nvPr/>
          </p:nvSpPr>
          <p:spPr>
            <a:xfrm>
              <a:off x="1096566" y="44890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실험 이론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240092-7527-4CEA-9CCD-A07F38A51866}"/>
              </a:ext>
            </a:extLst>
          </p:cNvPr>
          <p:cNvSpPr txBox="1"/>
          <p:nvPr/>
        </p:nvSpPr>
        <p:spPr>
          <a:xfrm>
            <a:off x="982773" y="1346190"/>
            <a:ext cx="10472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분광장치의 원리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시료에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적외선을 연속적으로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진동수를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바꾸면서 조사하면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흡수된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영역의 적외선 투과 에너지는 감소하기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때문에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시료를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투과한 적외선의 강도를 파수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파장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에 따라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분류하면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적외선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흡수 스펙트럼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을 얻을 수 있다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5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1276</Words>
  <Application>Microsoft Office PowerPoint</Application>
  <PresentationFormat>와이드스크린</PresentationFormat>
  <Paragraphs>174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210 맨발의청춘 R</vt:lpstr>
      <vt:lpstr>210 앱굴림 L</vt:lpstr>
      <vt:lpstr>210 맨발의청춘 L</vt:lpstr>
      <vt:lpstr>Arial</vt:lpstr>
      <vt:lpstr>210 하얀바람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이한별</dc:creator>
  <cp:lastModifiedBy>USER</cp:lastModifiedBy>
  <cp:revision>37</cp:revision>
  <dcterms:created xsi:type="dcterms:W3CDTF">2017-09-11T09:43:03Z</dcterms:created>
  <dcterms:modified xsi:type="dcterms:W3CDTF">2017-09-15T05:57:25Z</dcterms:modified>
</cp:coreProperties>
</file>