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1" r:id="rId4"/>
    <p:sldId id="291" r:id="rId5"/>
    <p:sldId id="260" r:id="rId6"/>
    <p:sldId id="292" r:id="rId7"/>
    <p:sldId id="271" r:id="rId8"/>
    <p:sldId id="295" r:id="rId9"/>
    <p:sldId id="263" r:id="rId10"/>
    <p:sldId id="299" r:id="rId11"/>
    <p:sldId id="277" r:id="rId12"/>
    <p:sldId id="300" r:id="rId13"/>
    <p:sldId id="297" r:id="rId14"/>
    <p:sldId id="298" r:id="rId15"/>
    <p:sldId id="289" r:id="rId16"/>
    <p:sldId id="301" r:id="rId17"/>
    <p:sldId id="285" r:id="rId18"/>
    <p:sldId id="270" r:id="rId19"/>
  </p:sldIdLst>
  <p:sldSz cx="12192000" cy="6858000"/>
  <p:notesSz cx="6858000" cy="9144000"/>
  <p:embeddedFontLst>
    <p:embeddedFont>
      <p:font typeface="나눔스퀘어" panose="020B0600000101010101" pitchFamily="50" charset="-127"/>
      <p:regular r:id="rId21"/>
    </p:embeddedFont>
    <p:embeddedFont>
      <p:font typeface="나눔스퀘어 Bold" panose="020B0600000101010101" pitchFamily="50" charset="-127"/>
      <p:bold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나눔스퀘어 ExtraBold" panose="020B0600000101010101" pitchFamily="50" charset="-127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2EF0"/>
    <a:srgbClr val="FFFFFF"/>
    <a:srgbClr val="005ECE"/>
    <a:srgbClr val="D7E6F0"/>
    <a:srgbClr val="B56B63"/>
    <a:srgbClr val="00359E"/>
    <a:srgbClr val="CA1C18"/>
    <a:srgbClr val="FFD002"/>
    <a:srgbClr val="FE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04" autoAdjust="0"/>
    <p:restoredTop sz="75958" autoAdjust="0"/>
  </p:normalViewPr>
  <p:slideViewPr>
    <p:cSldViewPr snapToGrid="0">
      <p:cViewPr varScale="1">
        <p:scale>
          <a:sx n="70" d="100"/>
          <a:sy n="70" d="100"/>
        </p:scale>
        <p:origin x="638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CA1C1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944-4605-B4FD-370BC40EDCE6}"/>
              </c:ext>
            </c:extLst>
          </c:dPt>
          <c:dPt>
            <c:idx val="1"/>
            <c:bubble3D val="0"/>
            <c:spPr>
              <a:solidFill>
                <a:srgbClr val="FE020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944-4605-B4FD-370BC40EDCE6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944-4605-B4FD-370BC40EDCE6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944-4605-B4FD-370BC40EDCE6}"/>
              </c:ext>
            </c:extLst>
          </c:dPt>
          <c:dPt>
            <c:idx val="4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944-4605-B4FD-370BC40EDCE6}"/>
              </c:ext>
            </c:extLst>
          </c:dPt>
          <c:cat>
            <c:strRef>
              <c:f>Sheet1!$A$2:$A$6</c:f>
              <c:strCache>
                <c:ptCount val="5"/>
                <c:pt idx="0">
                  <c:v>건강</c:v>
                </c:pt>
                <c:pt idx="1">
                  <c:v>자산관리</c:v>
                </c:pt>
                <c:pt idx="2">
                  <c:v>노후</c:v>
                </c:pt>
                <c:pt idx="3">
                  <c:v>자녀양육</c:v>
                </c:pt>
                <c:pt idx="4">
                  <c:v>기타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</c:v>
                </c:pt>
                <c:pt idx="1">
                  <c:v>40</c:v>
                </c:pt>
                <c:pt idx="2">
                  <c:v>15</c:v>
                </c:pt>
                <c:pt idx="3">
                  <c:v>11.8</c:v>
                </c:pt>
                <c:pt idx="4">
                  <c:v>14.8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판매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A-8944-4605-B4FD-370BC40EDC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FAD56-47A2-4303-8248-D4208C9675D2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4671D-BB1A-404E-A790-6F8B25D1E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095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애니메이션 수정하자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236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사고 프로세스입니다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사고는 센서를 통해 충격이 발생하는 것에 대해서 판단합니다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충격 발생량을 측정하여 지정된 범위를 초과할 경우 사고로 판단합니다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사고로 판단되면 운전자 의식의 유무를 판단합니다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운전자가 반응이 있는 경우 자동 신고를 취소하게 되며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운전자의 반응이 없는 경우 사용자의 의료 정보와 위치 정보를 담아서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119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센터에 자동으로 신고합니다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142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주요 서비스입니다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서비스에 대한 간단한 흐름도입니다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흐름도를 보시면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하드웨어의 구입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의료정보 등록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이용한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페어링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1-3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과정을 통해서 이용 준비 마치고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4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 졸음 운전 및 전방 주시 정보를 지속적으로 체크하며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음성 경고 알림 서비스를 제공 받습니다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사고 상황이 발생하면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센서를 통한 사고 발생 여부를 감지한 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사용자 의식 여부에 따라서 자동 신고 및 보호자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보험사 알림이 실행됩니다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자세한 흐름은 예방과 사고 신고로 나누어서 설명 드리겠습니다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876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프로젝트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OOO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최종 목적은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통하여 사용자의 상태를 파악하는 맞춤형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SOS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서비스를 제공하는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91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 사고 신고의 측면에서 돌발적으로 발생하는 사고 상황에서 자동 신고 서비스를 제공합니다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신고 시 질병 보유자라면 보유 질환의 정보와 사고 위치 정보를 함께 전송함으로써 골든 타임이 보장될 수 있도록 돕고 구급차와 병원에서 올바른 대처를 빠르게 받을 수 있도록 함으로써 사용자의 생존율을 높이는 것이 목적입니다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545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 사고 신고의 측면에서 돌발적으로 발생하는 사고 상황에서 자동 신고 서비스를 제공합니다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신고 시 질병 보유자라면 보유 질환의 정보와 사고 위치 정보를 함께 전송함으로써 골든 타임이 보장될 수 있도록 돕고 구급차와 병원에서 올바른 대처를 빠르게 받을 수 있도록 함으로써 사용자의 생존율을 높이는 것이 목적입니다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42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 사고 신고의 측면에서 돌발적으로 발생하는 사고 상황에서 자동 신고 서비스를 제공합니다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신고 시 질병 보유자라면 보유 질환의 정보와 사고 위치 정보를 함께 전송함으로써 골든 타임이 보장될 수 있도록 돕고 구급차와 병원에서 올바른 대처를 빠르게 받을 수 있도록 함으로써 사용자의 생존율을 높이는 것이 목적입니다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811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latinLnBrk="1">
              <a:buAutoNum type="arabicPeriod"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고령자 문제</a:t>
            </a:r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latinLnBrk="1">
              <a:buAutoNum type="arabicPeriod"/>
            </a:pP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골든타임</a:t>
            </a:r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latinLnBrk="1">
              <a:buAutoNum type="arabicPeriod"/>
            </a:pP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전방주시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졸음운전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96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골든타임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단독사고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 구조 요청</a:t>
            </a:r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355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latinLnBrk="1">
              <a:buAutoNum type="arabicPeriod"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고령자 문제</a:t>
            </a:r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latinLnBrk="1">
              <a:buAutoNum type="arabicPeriod"/>
            </a:pP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골든타임</a:t>
            </a:r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latinLnBrk="1">
              <a:buAutoNum type="arabicPeriod"/>
            </a:pP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전방주시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졸음운전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949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운전 중 졸음 운전과 전방 주시 태만으로 인해 발생하는 사고를 예방함과 동시에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피치못한 응급상황 발생 시 어플리케이션 알림 및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119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 신고 등의 처리를 할 수 있는 서비스를 개발하게 되었습니다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821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프로젝트에 사용할 데이터 수집 과정 및 설명</a:t>
            </a:r>
            <a:r>
              <a:rPr lang="en-US" altLang="ko-KR" dirty="0"/>
              <a:t>)</a:t>
            </a:r>
            <a:r>
              <a:rPr lang="ko-KR" altLang="en-US" dirty="0"/>
              <a:t>카메라 및 센서를 통해 데이터</a:t>
            </a:r>
            <a:r>
              <a:rPr lang="ko-KR" altLang="en-US" baseline="0" dirty="0"/>
              <a:t> 수집하여 </a:t>
            </a:r>
            <a:r>
              <a:rPr lang="ko-KR" altLang="en-US" dirty="0"/>
              <a:t>졸음운전 및 </a:t>
            </a:r>
            <a:r>
              <a:rPr lang="ko-KR" altLang="en-US" dirty="0" err="1"/>
              <a:t>사고판단</a:t>
            </a:r>
            <a:r>
              <a:rPr lang="ko-KR" altLang="en-US" baseline="0" dirty="0"/>
              <a:t> 가능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079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350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109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사고 프로세스입니다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사고는 센서를 통해 충격이 발생하는 것에 대해서 판단합니다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충격 발생량을 측정하여 지정된 범위를 초과할 경우 사고로 판단합니다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사고로 판단되면 운전자 의식의 유무를 판단합니다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운전자가 반응이 있는 경우 자동 신고를 취소하게 되며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운전자의 반응이 없는 경우 사용자의 의료 정보와 위치 정보를 담아서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119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센터에 자동으로 신고합니다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927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64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02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89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5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26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49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49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0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23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55225-31E9-4DFC-A71B-9691CAA13A76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8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microsoft.com/office/2007/relationships/hdphoto" Target="../media/hdphoto2.wdp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microsoft.com/office/2007/relationships/hdphoto" Target="../media/hdphoto3.wdp"/><Relationship Id="rId5" Type="http://schemas.openxmlformats.org/officeDocument/2006/relationships/image" Target="../media/image25.pn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15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2.png"/><Relationship Id="rId5" Type="http://schemas.openxmlformats.org/officeDocument/2006/relationships/image" Target="../media/image22.png"/><Relationship Id="rId10" Type="http://schemas.openxmlformats.org/officeDocument/2006/relationships/image" Target="../media/image31.png"/><Relationship Id="rId4" Type="http://schemas.microsoft.com/office/2007/relationships/hdphoto" Target="../media/hdphoto3.wdp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5.png"/><Relationship Id="rId3" Type="http://schemas.openxmlformats.org/officeDocument/2006/relationships/image" Target="../media/image28.png"/><Relationship Id="rId7" Type="http://schemas.microsoft.com/office/2007/relationships/hdphoto" Target="../media/hdphoto1.wdp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3.png"/><Relationship Id="rId5" Type="http://schemas.openxmlformats.org/officeDocument/2006/relationships/image" Target="../media/image22.png"/><Relationship Id="rId15" Type="http://schemas.openxmlformats.org/officeDocument/2006/relationships/image" Target="../media/image37.PNG"/><Relationship Id="rId10" Type="http://schemas.openxmlformats.org/officeDocument/2006/relationships/image" Target="../media/image34.png"/><Relationship Id="rId4" Type="http://schemas.microsoft.com/office/2007/relationships/hdphoto" Target="../media/hdphoto3.wdp"/><Relationship Id="rId9" Type="http://schemas.microsoft.com/office/2007/relationships/hdphoto" Target="../media/hdphoto4.wdp"/><Relationship Id="rId1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46.png"/><Relationship Id="rId5" Type="http://schemas.openxmlformats.org/officeDocument/2006/relationships/image" Target="../media/image41.png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9.png"/><Relationship Id="rId7" Type="http://schemas.openxmlformats.org/officeDocument/2006/relationships/image" Target="../media/image60.pn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svg"/><Relationship Id="rId11" Type="http://schemas.openxmlformats.org/officeDocument/2006/relationships/image" Target="../media/image63.png"/><Relationship Id="rId10" Type="http://schemas.openxmlformats.org/officeDocument/2006/relationships/image" Target="../media/image62.png"/><Relationship Id="rId9" Type="http://schemas.openxmlformats.org/officeDocument/2006/relationships/image" Target="../media/image70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5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3.png"/><Relationship Id="rId4" Type="http://schemas.openxmlformats.org/officeDocument/2006/relationships/image" Target="../media/image66.png"/><Relationship Id="rId9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1.wdp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784" y="0"/>
            <a:ext cx="4948999" cy="5325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0175" y="2748958"/>
            <a:ext cx="5485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ja-JP" altLang="en-US" sz="8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EF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クルマモ</a:t>
            </a:r>
            <a:r>
              <a:rPr lang="ja-JP" altLang="en-US" sz="8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リ</a:t>
            </a:r>
            <a:r>
              <a:rPr lang="en-US" altLang="ja-JP" sz="8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9</a:t>
            </a:r>
            <a:endParaRPr lang="ko-KR" altLang="en-US" sz="8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j-cs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203199" y="5195100"/>
            <a:ext cx="2506933" cy="448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WDJ 6</a:t>
            </a:r>
            <a:r>
              <a:rPr lang="ko-KR" altLang="en-US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 </a:t>
            </a:r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</a:p>
          <a:p>
            <a:pPr marL="0" indent="0">
              <a:buNone/>
            </a:pPr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MIRO</a:t>
            </a:r>
            <a:endParaRPr lang="ko-KR" altLang="en-US" sz="3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8204200" y="5643300"/>
            <a:ext cx="3987800" cy="448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20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민희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교수님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 algn="r">
              <a:buNone/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팽 진솔  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 도형  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재영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 algn="r">
              <a:buNone/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 준혁  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 인식  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 준현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 algn="ctr">
              <a:buNone/>
            </a:pP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203199" y="1633377"/>
            <a:ext cx="4119514" cy="824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딥 러닝 기반 얼굴인식을 통한 교통사고 예방 </a:t>
            </a:r>
            <a:r>
              <a:rPr lang="en-US" altLang="ko-KR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자동 </a:t>
            </a:r>
            <a:r>
              <a:rPr lang="en-US" altLang="ko-KR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SOS</a:t>
            </a:r>
            <a:endParaRPr lang="ko-KR" altLang="en-US" sz="2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449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모서리가 둥근 직사각형 29"/>
          <p:cNvSpPr/>
          <p:nvPr/>
        </p:nvSpPr>
        <p:spPr>
          <a:xfrm>
            <a:off x="-238271" y="120080"/>
            <a:ext cx="2405449" cy="343415"/>
          </a:xfrm>
          <a:prstGeom prst="roundRect">
            <a:avLst>
              <a:gd name="adj" fmla="val 50000"/>
            </a:avLst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86881" y="542472"/>
            <a:ext cx="60661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35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교통사고 예방 </a:t>
            </a:r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35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35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전방주시태만 방지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00359E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238" y="11184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서비스</a:t>
            </a:r>
          </a:p>
        </p:txBody>
      </p:sp>
      <p:cxnSp>
        <p:nvCxnSpPr>
          <p:cNvPr id="34" name="직선 연결선 33"/>
          <p:cNvCxnSpPr>
            <a:stCxn id="31" idx="3"/>
          </p:cNvCxnSpPr>
          <p:nvPr/>
        </p:nvCxnSpPr>
        <p:spPr>
          <a:xfrm flipV="1">
            <a:off x="6453062" y="828215"/>
            <a:ext cx="2562040" cy="6645"/>
          </a:xfrm>
          <a:prstGeom prst="line">
            <a:avLst/>
          </a:prstGeom>
          <a:ln w="12700">
            <a:solidFill>
              <a:srgbClr val="003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C0A2F6-5F41-483A-A402-FAB7D222A079}"/>
              </a:ext>
            </a:extLst>
          </p:cNvPr>
          <p:cNvGrpSpPr/>
          <p:nvPr/>
        </p:nvGrpSpPr>
        <p:grpSpPr>
          <a:xfrm>
            <a:off x="3474009" y="1278509"/>
            <a:ext cx="4842273" cy="5143154"/>
            <a:chOff x="3474009" y="1278509"/>
            <a:chExt cx="4842273" cy="5143154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22"/>
            <a:stretch/>
          </p:blipFill>
          <p:spPr>
            <a:xfrm>
              <a:off x="3474009" y="4044171"/>
              <a:ext cx="1001195" cy="908040"/>
            </a:xfrm>
            <a:prstGeom prst="rect">
              <a:avLst/>
            </a:prstGeom>
          </p:spPr>
        </p:pic>
        <p:grpSp>
          <p:nvGrpSpPr>
            <p:cNvPr id="74" name="그룹 73"/>
            <p:cNvGrpSpPr/>
            <p:nvPr/>
          </p:nvGrpSpPr>
          <p:grpSpPr>
            <a:xfrm>
              <a:off x="4660951" y="1278509"/>
              <a:ext cx="3655331" cy="5143154"/>
              <a:chOff x="4968789" y="1296975"/>
              <a:chExt cx="3655331" cy="5143154"/>
            </a:xfrm>
          </p:grpSpPr>
          <p:grpSp>
            <p:nvGrpSpPr>
              <p:cNvPr id="44" name="그룹 43"/>
              <p:cNvGrpSpPr/>
              <p:nvPr/>
            </p:nvGrpSpPr>
            <p:grpSpPr>
              <a:xfrm>
                <a:off x="4968789" y="1296975"/>
                <a:ext cx="3655331" cy="5143154"/>
                <a:chOff x="5079667" y="999284"/>
                <a:chExt cx="3655331" cy="5143154"/>
              </a:xfrm>
            </p:grpSpPr>
            <p:sp>
              <p:nvSpPr>
                <p:cNvPr id="43" name="모서리가 둥근 직사각형 42"/>
                <p:cNvSpPr/>
                <p:nvPr/>
              </p:nvSpPr>
              <p:spPr>
                <a:xfrm>
                  <a:off x="5236739" y="2258563"/>
                  <a:ext cx="3498259" cy="3883875"/>
                </a:xfrm>
                <a:prstGeom prst="roundRect">
                  <a:avLst>
                    <a:gd name="adj" fmla="val 7832"/>
                  </a:avLst>
                </a:prstGeom>
                <a:noFill/>
                <a:ln w="76200">
                  <a:solidFill>
                    <a:srgbClr val="005EC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5ECE"/>
                    </a:solidFill>
                  </a:endParaRPr>
                </a:p>
              </p:txBody>
            </p:sp>
            <p:pic>
              <p:nvPicPr>
                <p:cNvPr id="16" name="그림 15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0597"/>
                <a:stretch/>
              </p:blipFill>
              <p:spPr>
                <a:xfrm>
                  <a:off x="5079667" y="999284"/>
                  <a:ext cx="1851104" cy="1469820"/>
                </a:xfrm>
                <a:prstGeom prst="rect">
                  <a:avLst/>
                </a:prstGeom>
              </p:spPr>
            </p:pic>
          </p:grpSp>
          <p:sp>
            <p:nvSpPr>
              <p:cNvPr id="58" name="TextBox 57"/>
              <p:cNvSpPr txBox="1"/>
              <p:nvPr/>
            </p:nvSpPr>
            <p:spPr>
              <a:xfrm>
                <a:off x="6760901" y="2137208"/>
                <a:ext cx="1040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알고리즘</a:t>
                </a:r>
              </a:p>
            </p:txBody>
          </p:sp>
        </p:grp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2849" y="2866304"/>
              <a:ext cx="1491412" cy="149141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7091731" y="3431591"/>
              <a:ext cx="676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정면</a:t>
              </a: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202323" y="4695079"/>
              <a:ext cx="1674294" cy="1526523"/>
              <a:chOff x="5684209" y="4804447"/>
              <a:chExt cx="1674294" cy="1526523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5831980" y="4804447"/>
                <a:ext cx="1526523" cy="1526523"/>
                <a:chOff x="5831980" y="4804447"/>
                <a:chExt cx="1526523" cy="1526523"/>
              </a:xfrm>
            </p:grpSpPr>
            <p:pic>
              <p:nvPicPr>
                <p:cNvPr id="52" name="그림 51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31980" y="4804447"/>
                  <a:ext cx="1526523" cy="1526523"/>
                </a:xfrm>
                <a:prstGeom prst="rect">
                  <a:avLst/>
                </a:prstGeom>
              </p:spPr>
            </p:pic>
            <p:sp>
              <p:nvSpPr>
                <p:cNvPr id="5" name="타원 4"/>
                <p:cNvSpPr/>
                <p:nvPr/>
              </p:nvSpPr>
              <p:spPr>
                <a:xfrm>
                  <a:off x="6243376" y="5232959"/>
                  <a:ext cx="706120" cy="666416"/>
                </a:xfrm>
                <a:prstGeom prst="ellipse">
                  <a:avLst/>
                </a:prstGeom>
                <a:solidFill>
                  <a:srgbClr val="D7E6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9961" b="89844" l="27539" r="71875">
                            <a14:foregroundMark x1="42969" y1="40430" x2="42969" y2="40430"/>
                            <a14:backgroundMark x1="18164" y1="48242" x2="18164" y2="48242"/>
                            <a14:backgroundMark x1="81641" y1="50781" x2="81641" y2="50781"/>
                            <a14:backgroundMark x1="81055" y1="47852" x2="77930" y2="46484"/>
                            <a14:backgroundMark x1="77539" y1="41406" x2="81641" y2="54883"/>
                            <a14:backgroundMark x1="30859" y1="32617" x2="30859" y2="32617"/>
                            <a14:backgroundMark x1="66602" y1="30273" x2="66602" y2="30273"/>
                            <a14:backgroundMark x1="19922" y1="42773" x2="19922" y2="4277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281013">
                <a:off x="5684209" y="4919517"/>
                <a:ext cx="1293301" cy="1293301"/>
              </a:xfrm>
              <a:prstGeom prst="rect">
                <a:avLst/>
              </a:prstGeom>
            </p:spPr>
          </p:pic>
        </p:grpSp>
        <p:sp>
          <p:nvSpPr>
            <p:cNvPr id="78" name="TextBox 77"/>
            <p:cNvSpPr txBox="1"/>
            <p:nvPr/>
          </p:nvSpPr>
          <p:spPr>
            <a:xfrm>
              <a:off x="7130127" y="5273674"/>
              <a:ext cx="599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좌우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C7D3557-5F68-41FF-9FE7-118BE731C6E3}"/>
              </a:ext>
            </a:extLst>
          </p:cNvPr>
          <p:cNvGrpSpPr/>
          <p:nvPr/>
        </p:nvGrpSpPr>
        <p:grpSpPr>
          <a:xfrm>
            <a:off x="8650958" y="3147961"/>
            <a:ext cx="3206744" cy="2467267"/>
            <a:chOff x="8650958" y="3147961"/>
            <a:chExt cx="3206744" cy="2467267"/>
          </a:xfrm>
        </p:grpSpPr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22"/>
            <a:stretch/>
          </p:blipFill>
          <p:spPr>
            <a:xfrm>
              <a:off x="8650958" y="4044171"/>
              <a:ext cx="1001195" cy="908040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9883345" y="3147961"/>
              <a:ext cx="1974357" cy="2467267"/>
              <a:chOff x="9883345" y="3147961"/>
              <a:chExt cx="1974357" cy="2467267"/>
            </a:xfrm>
          </p:grpSpPr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83345" y="3147961"/>
                <a:ext cx="1974357" cy="1974357"/>
              </a:xfrm>
              <a:prstGeom prst="rect">
                <a:avLst/>
              </a:prstGeom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10331896" y="5245896"/>
                <a:ext cx="10772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음성 경고</a:t>
                </a:r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422B04C-7FD5-4B3B-BA33-9ABF4249458E}"/>
              </a:ext>
            </a:extLst>
          </p:cNvPr>
          <p:cNvGrpSpPr/>
          <p:nvPr/>
        </p:nvGrpSpPr>
        <p:grpSpPr>
          <a:xfrm>
            <a:off x="-196432" y="1669278"/>
            <a:ext cx="3355034" cy="4937051"/>
            <a:chOff x="-196432" y="1669278"/>
            <a:chExt cx="3355034" cy="4937051"/>
          </a:xfrm>
        </p:grpSpPr>
        <p:grpSp>
          <p:nvGrpSpPr>
            <p:cNvPr id="61" name="그룹 60"/>
            <p:cNvGrpSpPr/>
            <p:nvPr/>
          </p:nvGrpSpPr>
          <p:grpSpPr>
            <a:xfrm>
              <a:off x="-196432" y="1669278"/>
              <a:ext cx="3176992" cy="4585782"/>
              <a:chOff x="128032" y="1669278"/>
              <a:chExt cx="3176992" cy="4585782"/>
            </a:xfrm>
          </p:grpSpPr>
          <p:sp>
            <p:nvSpPr>
              <p:cNvPr id="53" name="이등변 삼각형 52"/>
              <p:cNvSpPr/>
              <p:nvPr/>
            </p:nvSpPr>
            <p:spPr>
              <a:xfrm rot="20534558">
                <a:off x="128032" y="1872024"/>
                <a:ext cx="3176992" cy="4383036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7486" y="1669278"/>
                <a:ext cx="1165195" cy="1165195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1717304" y="2218480"/>
                <a:ext cx="833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카메라</a:t>
                </a: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1294972" y="3520345"/>
              <a:ext cx="1863630" cy="2607045"/>
              <a:chOff x="1294972" y="3520345"/>
              <a:chExt cx="1863630" cy="2607045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9961" b="88086" l="9961" r="89844">
                            <a14:foregroundMark x1="40039" y1="83984" x2="40039" y2="83984"/>
                            <a14:foregroundMark x1="30273" y1="81250" x2="30273" y2="81250"/>
                            <a14:foregroundMark x1="59180" y1="83398" x2="59180" y2="83398"/>
                            <a14:foregroundMark x1="54297" y1="83984" x2="54297" y2="83984"/>
                            <a14:backgroundMark x1="18945" y1="51758" x2="18945" y2="51758"/>
                            <a14:backgroundMark x1="85156" y1="50000" x2="85156" y2="50000"/>
                            <a14:backgroundMark x1="18164" y1="53125" x2="18164" y2="53125"/>
                            <a14:backgroundMark x1="79102" y1="54297" x2="79102" y2="54297"/>
                            <a14:backgroundMark x1="61523" y1="74609" x2="61523" y2="74609"/>
                            <a14:backgroundMark x1="39063" y1="73242" x2="39063" y2="7324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026" t="10421" r="22632" b="12160"/>
              <a:stretch/>
            </p:blipFill>
            <p:spPr>
              <a:xfrm>
                <a:off x="1294972" y="3520345"/>
                <a:ext cx="1863630" cy="2607045"/>
              </a:xfrm>
              <a:prstGeom prst="rect">
                <a:avLst/>
              </a:prstGeom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74" t="-1" r="6098" b="75127"/>
              <a:stretch/>
            </p:blipFill>
            <p:spPr>
              <a:xfrm>
                <a:off x="1439336" y="5643714"/>
                <a:ext cx="1592827" cy="471951"/>
              </a:xfrm>
              <a:prstGeom prst="rect">
                <a:avLst/>
              </a:prstGeom>
            </p:spPr>
          </p:pic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645F723-3429-4CDC-BD28-AAB769490F48}"/>
                </a:ext>
              </a:extLst>
            </p:cNvPr>
            <p:cNvSpPr txBox="1"/>
            <p:nvPr/>
          </p:nvSpPr>
          <p:spPr>
            <a:xfrm>
              <a:off x="1807210" y="6236997"/>
              <a:ext cx="833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운전자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686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5669368" y="3191152"/>
            <a:ext cx="1863630" cy="3167806"/>
            <a:chOff x="5181691" y="3191152"/>
            <a:chExt cx="1863630" cy="3167806"/>
          </a:xfrm>
        </p:grpSpPr>
        <p:grpSp>
          <p:nvGrpSpPr>
            <p:cNvPr id="40" name="그룹 39"/>
            <p:cNvGrpSpPr/>
            <p:nvPr/>
          </p:nvGrpSpPr>
          <p:grpSpPr>
            <a:xfrm>
              <a:off x="5181691" y="3191152"/>
              <a:ext cx="1863630" cy="2607045"/>
              <a:chOff x="1294972" y="3520345"/>
              <a:chExt cx="1863630" cy="2607045"/>
            </a:xfrm>
          </p:grpSpPr>
          <p:pic>
            <p:nvPicPr>
              <p:cNvPr id="41" name="그림 40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961" b="88086" l="9961" r="89844">
                            <a14:foregroundMark x1="40039" y1="83984" x2="40039" y2="83984"/>
                            <a14:foregroundMark x1="30273" y1="81250" x2="30273" y2="81250"/>
                            <a14:foregroundMark x1="59180" y1="83398" x2="59180" y2="83398"/>
                            <a14:foregroundMark x1="54297" y1="83984" x2="54297" y2="83984"/>
                            <a14:backgroundMark x1="18945" y1="51758" x2="18945" y2="51758"/>
                            <a14:backgroundMark x1="85156" y1="50000" x2="85156" y2="50000"/>
                            <a14:backgroundMark x1="18164" y1="53125" x2="18164" y2="53125"/>
                            <a14:backgroundMark x1="79102" y1="54297" x2="79102" y2="54297"/>
                            <a14:backgroundMark x1="61523" y1="74609" x2="61523" y2="74609"/>
                            <a14:backgroundMark x1="39063" y1="73242" x2="39063" y2="7324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026" t="10421" r="22632" b="12160"/>
              <a:stretch/>
            </p:blipFill>
            <p:spPr>
              <a:xfrm>
                <a:off x="1294972" y="3520345"/>
                <a:ext cx="1863630" cy="2607045"/>
              </a:xfrm>
              <a:prstGeom prst="rect">
                <a:avLst/>
              </a:prstGeom>
            </p:spPr>
          </p:pic>
          <p:pic>
            <p:nvPicPr>
              <p:cNvPr id="42" name="그림 4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74" t="-1" r="6098" b="75127"/>
              <a:stretch/>
            </p:blipFill>
            <p:spPr>
              <a:xfrm>
                <a:off x="1439336" y="5643714"/>
                <a:ext cx="1592827" cy="471951"/>
              </a:xfrm>
              <a:prstGeom prst="rect">
                <a:avLst/>
              </a:prstGeom>
            </p:spPr>
          </p:pic>
        </p:grpSp>
        <p:sp>
          <p:nvSpPr>
            <p:cNvPr id="44" name="TextBox 43"/>
            <p:cNvSpPr txBox="1"/>
            <p:nvPr/>
          </p:nvSpPr>
          <p:spPr>
            <a:xfrm>
              <a:off x="5211557" y="5989626"/>
              <a:ext cx="1803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운전자 의식 확인</a:t>
              </a:r>
            </a:p>
          </p:txBody>
        </p:sp>
      </p:grpSp>
      <p:sp>
        <p:nvSpPr>
          <p:cNvPr id="33" name="모서리가 둥근 직사각형 32"/>
          <p:cNvSpPr/>
          <p:nvPr/>
        </p:nvSpPr>
        <p:spPr>
          <a:xfrm>
            <a:off x="-238271" y="120080"/>
            <a:ext cx="2405449" cy="343415"/>
          </a:xfrm>
          <a:prstGeom prst="roundRect">
            <a:avLst>
              <a:gd name="adj" fmla="val 50000"/>
            </a:avLst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86883" y="542472"/>
            <a:ext cx="22904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35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자동 신고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00359E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238" y="11184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서비스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2257168" y="828214"/>
            <a:ext cx="6757934" cy="0"/>
          </a:xfrm>
          <a:prstGeom prst="line">
            <a:avLst/>
          </a:prstGeom>
          <a:ln w="12700">
            <a:solidFill>
              <a:srgbClr val="003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20F70E-142A-4B5B-9B76-77DA251EED3E}"/>
              </a:ext>
            </a:extLst>
          </p:cNvPr>
          <p:cNvGrpSpPr/>
          <p:nvPr/>
        </p:nvGrpSpPr>
        <p:grpSpPr>
          <a:xfrm>
            <a:off x="4228302" y="2598889"/>
            <a:ext cx="1060668" cy="2389547"/>
            <a:chOff x="3566449" y="2535624"/>
            <a:chExt cx="1060668" cy="2389547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22"/>
            <a:stretch/>
          </p:blipFill>
          <p:spPr>
            <a:xfrm>
              <a:off x="3601080" y="4017131"/>
              <a:ext cx="1001195" cy="908040"/>
            </a:xfrm>
            <a:prstGeom prst="rect">
              <a:avLst/>
            </a:prstGeom>
          </p:spPr>
        </p:pic>
        <p:grpSp>
          <p:nvGrpSpPr>
            <p:cNvPr id="2" name="그룹 1"/>
            <p:cNvGrpSpPr/>
            <p:nvPr/>
          </p:nvGrpSpPr>
          <p:grpSpPr>
            <a:xfrm>
              <a:off x="3566449" y="2535624"/>
              <a:ext cx="1060668" cy="1479348"/>
              <a:chOff x="5664338" y="1898774"/>
              <a:chExt cx="1060668" cy="1479348"/>
            </a:xfrm>
          </p:grpSpPr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4338" y="1898774"/>
                <a:ext cx="1060668" cy="1060668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5785390" y="3008790"/>
                <a:ext cx="834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경보음</a:t>
                </a:r>
                <a:endPara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43" name="곱셈 기호 42"/>
          <p:cNvSpPr/>
          <p:nvPr/>
        </p:nvSpPr>
        <p:spPr>
          <a:xfrm>
            <a:off x="5130729" y="2950397"/>
            <a:ext cx="2993808" cy="2847800"/>
          </a:xfrm>
          <a:prstGeom prst="mathMultiply">
            <a:avLst>
              <a:gd name="adj1" fmla="val 553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339282" y="1827994"/>
            <a:ext cx="2734943" cy="1267444"/>
            <a:chOff x="6073429" y="1600774"/>
            <a:chExt cx="2734943" cy="1267444"/>
          </a:xfrm>
        </p:grpSpPr>
        <p:grpSp>
          <p:nvGrpSpPr>
            <p:cNvPr id="24" name="그룹 23"/>
            <p:cNvGrpSpPr/>
            <p:nvPr/>
          </p:nvGrpSpPr>
          <p:grpSpPr>
            <a:xfrm>
              <a:off x="6439781" y="1600774"/>
              <a:ext cx="2201151" cy="835939"/>
              <a:chOff x="6916509" y="1660891"/>
              <a:chExt cx="2497124" cy="948342"/>
            </a:xfrm>
          </p:grpSpPr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16509" y="1660891"/>
                <a:ext cx="948342" cy="948342"/>
              </a:xfrm>
              <a:prstGeom prst="rect">
                <a:avLst/>
              </a:prstGeom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14070" y="1685279"/>
                <a:ext cx="899563" cy="899565"/>
              </a:xfrm>
              <a:prstGeom prst="rect">
                <a:avLst/>
              </a:prstGeom>
            </p:spPr>
          </p:pic>
        </p:grpSp>
        <p:grpSp>
          <p:nvGrpSpPr>
            <p:cNvPr id="6" name="그룹 5"/>
            <p:cNvGrpSpPr/>
            <p:nvPr/>
          </p:nvGrpSpPr>
          <p:grpSpPr>
            <a:xfrm>
              <a:off x="6073429" y="2498140"/>
              <a:ext cx="2734943" cy="370078"/>
              <a:chOff x="6073429" y="2498140"/>
              <a:chExt cx="2734943" cy="370078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6073429" y="2498140"/>
                <a:ext cx="1573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사고 위치 정보</a:t>
                </a:r>
                <a:endPara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680549" y="2498886"/>
                <a:ext cx="1127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의료 정보</a:t>
                </a: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184731" y="1498866"/>
            <a:ext cx="3054631" cy="4851383"/>
            <a:chOff x="184731" y="1498866"/>
            <a:chExt cx="3054631" cy="485138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0DE73E9-D10E-49E4-AF91-867021968B59}"/>
                </a:ext>
              </a:extLst>
            </p:cNvPr>
            <p:cNvGrpSpPr/>
            <p:nvPr/>
          </p:nvGrpSpPr>
          <p:grpSpPr>
            <a:xfrm>
              <a:off x="184731" y="1498866"/>
              <a:ext cx="3054631" cy="4047830"/>
              <a:chOff x="184731" y="1498866"/>
              <a:chExt cx="3054631" cy="4047830"/>
            </a:xfrm>
          </p:grpSpPr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016" y="1498866"/>
                <a:ext cx="967917" cy="967917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2641"/>
              <a:stretch/>
            </p:blipFill>
            <p:spPr>
              <a:xfrm>
                <a:off x="184731" y="3065958"/>
                <a:ext cx="3054631" cy="2480738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1287152" y="1798759"/>
                <a:ext cx="1284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기울기 센서</a:t>
                </a:r>
                <a:endPara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928374" y="5980917"/>
              <a:ext cx="1567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59595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교통사고 발생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7941477" y="3214957"/>
            <a:ext cx="3994883" cy="3144001"/>
            <a:chOff x="7941477" y="3214957"/>
            <a:chExt cx="3994883" cy="3144001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7835A4A-0110-4C31-906E-BC69DE6D1CBE}"/>
                </a:ext>
              </a:extLst>
            </p:cNvPr>
            <p:cNvGrpSpPr/>
            <p:nvPr/>
          </p:nvGrpSpPr>
          <p:grpSpPr>
            <a:xfrm>
              <a:off x="7941477" y="3214957"/>
              <a:ext cx="3994883" cy="2559434"/>
              <a:chOff x="7941477" y="3214957"/>
              <a:chExt cx="3994883" cy="2559434"/>
            </a:xfrm>
          </p:grpSpPr>
          <p:pic>
            <p:nvPicPr>
              <p:cNvPr id="45" name="그림 44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122"/>
              <a:stretch/>
            </p:blipFill>
            <p:spPr>
              <a:xfrm>
                <a:off x="7941477" y="4044170"/>
                <a:ext cx="1001195" cy="908040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309801" y="3214957"/>
                <a:ext cx="2626559" cy="2559434"/>
              </a:xfrm>
              <a:prstGeom prst="rect">
                <a:avLst/>
              </a:prstGeom>
            </p:spPr>
          </p:pic>
        </p:grpSp>
        <p:sp>
          <p:nvSpPr>
            <p:cNvPr id="48" name="TextBox 47"/>
            <p:cNvSpPr txBox="1"/>
            <p:nvPr/>
          </p:nvSpPr>
          <p:spPr>
            <a:xfrm>
              <a:off x="9839408" y="5989626"/>
              <a:ext cx="1567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119 </a:t>
              </a: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자동 신고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211085" y="2508752"/>
            <a:ext cx="1545984" cy="1148095"/>
            <a:chOff x="2273839" y="2168091"/>
            <a:chExt cx="1545984" cy="1148095"/>
          </a:xfrm>
        </p:grpSpPr>
        <p:grpSp>
          <p:nvGrpSpPr>
            <p:cNvPr id="20" name="그룹 19"/>
            <p:cNvGrpSpPr/>
            <p:nvPr/>
          </p:nvGrpSpPr>
          <p:grpSpPr>
            <a:xfrm>
              <a:off x="2273839" y="2168091"/>
              <a:ext cx="1329798" cy="1148095"/>
              <a:chOff x="2481840" y="1344585"/>
              <a:chExt cx="1702053" cy="1469485"/>
            </a:xfrm>
          </p:grpSpPr>
          <p:cxnSp>
            <p:nvCxnSpPr>
              <p:cNvPr id="14" name="직선 연결선 13"/>
              <p:cNvCxnSpPr/>
              <p:nvPr/>
            </p:nvCxnSpPr>
            <p:spPr>
              <a:xfrm flipV="1">
                <a:off x="3015293" y="2803269"/>
                <a:ext cx="1168600" cy="372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flipV="1">
                <a:off x="3050057" y="1849491"/>
                <a:ext cx="1056325" cy="96457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024196">
                <a:off x="2481840" y="1344585"/>
                <a:ext cx="1318207" cy="1318207"/>
              </a:xfrm>
              <a:prstGeom prst="rect">
                <a:avLst/>
              </a:prstGeom>
            </p:spPr>
          </p:pic>
        </p:grpSp>
        <p:sp>
          <p:nvSpPr>
            <p:cNvPr id="50" name="TextBox 49"/>
            <p:cNvSpPr txBox="1"/>
            <p:nvPr/>
          </p:nvSpPr>
          <p:spPr>
            <a:xfrm>
              <a:off x="2984914" y="2889485"/>
              <a:ext cx="8349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50°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358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32"/>
          <p:cNvSpPr/>
          <p:nvPr/>
        </p:nvSpPr>
        <p:spPr>
          <a:xfrm>
            <a:off x="-238271" y="120080"/>
            <a:ext cx="2405449" cy="343415"/>
          </a:xfrm>
          <a:prstGeom prst="roundRect">
            <a:avLst>
              <a:gd name="adj" fmla="val 50000"/>
            </a:avLst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86883" y="542472"/>
            <a:ext cx="22904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35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빅 데이터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00359E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238" y="11184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서비스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2257168" y="828214"/>
            <a:ext cx="6757934" cy="0"/>
          </a:xfrm>
          <a:prstGeom prst="line">
            <a:avLst/>
          </a:prstGeom>
          <a:ln w="12700">
            <a:solidFill>
              <a:srgbClr val="003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48571" y="1356360"/>
            <a:ext cx="5864434" cy="2661499"/>
            <a:chOff x="648571" y="1356360"/>
            <a:chExt cx="5864434" cy="2661499"/>
          </a:xfrm>
        </p:grpSpPr>
        <p:grpSp>
          <p:nvGrpSpPr>
            <p:cNvPr id="4" name="그룹 3"/>
            <p:cNvGrpSpPr/>
            <p:nvPr/>
          </p:nvGrpSpPr>
          <p:grpSpPr>
            <a:xfrm>
              <a:off x="648571" y="1356360"/>
              <a:ext cx="1526457" cy="2661499"/>
              <a:chOff x="4977046" y="3194668"/>
              <a:chExt cx="1863630" cy="3249387"/>
            </a:xfrm>
          </p:grpSpPr>
          <p:grpSp>
            <p:nvGrpSpPr>
              <p:cNvPr id="40" name="그룹 39"/>
              <p:cNvGrpSpPr/>
              <p:nvPr/>
            </p:nvGrpSpPr>
            <p:grpSpPr>
              <a:xfrm>
                <a:off x="4977046" y="3194668"/>
                <a:ext cx="1863630" cy="2607045"/>
                <a:chOff x="1294972" y="3520345"/>
                <a:chExt cx="1863630" cy="2607045"/>
              </a:xfrm>
            </p:grpSpPr>
            <p:pic>
              <p:nvPicPr>
                <p:cNvPr id="41" name="그림 40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9961" b="88086" l="9961" r="89844">
                              <a14:foregroundMark x1="40039" y1="83984" x2="40039" y2="83984"/>
                              <a14:foregroundMark x1="30273" y1="81250" x2="30273" y2="81250"/>
                              <a14:foregroundMark x1="59180" y1="83398" x2="59180" y2="83398"/>
                              <a14:foregroundMark x1="54297" y1="83984" x2="54297" y2="83984"/>
                              <a14:backgroundMark x1="18945" y1="51758" x2="18945" y2="51758"/>
                              <a14:backgroundMark x1="85156" y1="50000" x2="85156" y2="50000"/>
                              <a14:backgroundMark x1="18164" y1="53125" x2="18164" y2="53125"/>
                              <a14:backgroundMark x1="79102" y1="54297" x2="79102" y2="54297"/>
                              <a14:backgroundMark x1="61523" y1="74609" x2="61523" y2="74609"/>
                              <a14:backgroundMark x1="39063" y1="73242" x2="39063" y2="7324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026" t="10421" r="22632" b="12160"/>
                <a:stretch/>
              </p:blipFill>
              <p:spPr>
                <a:xfrm>
                  <a:off x="1294972" y="3520345"/>
                  <a:ext cx="1863630" cy="2607045"/>
                </a:xfrm>
                <a:prstGeom prst="rect">
                  <a:avLst/>
                </a:prstGeom>
              </p:spPr>
            </p:pic>
            <p:pic>
              <p:nvPicPr>
                <p:cNvPr id="42" name="그림 41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674" t="-1" r="6098" b="75127"/>
                <a:stretch/>
              </p:blipFill>
              <p:spPr>
                <a:xfrm>
                  <a:off x="1439336" y="5643714"/>
                  <a:ext cx="1592827" cy="471951"/>
                </a:xfrm>
                <a:prstGeom prst="rect">
                  <a:avLst/>
                </a:prstGeom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5254302" y="5993143"/>
                <a:ext cx="1311084" cy="45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운전자 </a:t>
                </a:r>
                <a:r>
                  <a:rPr lang="en-US" altLang="ko-KR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A</a:t>
                </a:r>
                <a:endPara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2932945" y="1356360"/>
              <a:ext cx="1396807" cy="2655888"/>
              <a:chOff x="2926414" y="1356360"/>
              <a:chExt cx="1396807" cy="2655888"/>
            </a:xfrm>
          </p:grpSpPr>
          <p:grpSp>
            <p:nvGrpSpPr>
              <p:cNvPr id="49" name="그룹 48"/>
              <p:cNvGrpSpPr/>
              <p:nvPr/>
            </p:nvGrpSpPr>
            <p:grpSpPr>
              <a:xfrm>
                <a:off x="2926414" y="1356360"/>
                <a:ext cx="1396807" cy="2127743"/>
                <a:chOff x="1620198" y="3343874"/>
                <a:chExt cx="1874026" cy="2854687"/>
              </a:xfrm>
            </p:grpSpPr>
            <p:sp>
              <p:nvSpPr>
                <p:cNvPr id="50" name="모서리가 둥근 직사각형 49"/>
                <p:cNvSpPr/>
                <p:nvPr/>
              </p:nvSpPr>
              <p:spPr>
                <a:xfrm>
                  <a:off x="1620198" y="5489150"/>
                  <a:ext cx="1866642" cy="638240"/>
                </a:xfrm>
                <a:prstGeom prst="roundRect">
                  <a:avLst>
                    <a:gd name="adj" fmla="val 49594"/>
                  </a:avLst>
                </a:prstGeom>
                <a:solidFill>
                  <a:srgbClr val="B56B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1" name="그림 50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9961" b="97852" l="9961" r="89844">
                              <a14:foregroundMark x1="32227" y1="80273" x2="32227" y2="80273"/>
                              <a14:foregroundMark x1="28906" y1="82617" x2="31641" y2="86523"/>
                              <a14:foregroundMark x1="28906" y1="79883" x2="39648" y2="91016"/>
                              <a14:backgroundMark x1="19531" y1="55859" x2="19531" y2="55859"/>
                              <a14:backgroundMark x1="82813" y1="54492" x2="82813" y2="5449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866" t="8656" r="20361"/>
                <a:stretch/>
              </p:blipFill>
              <p:spPr>
                <a:xfrm>
                  <a:off x="1626204" y="3343874"/>
                  <a:ext cx="1868020" cy="2854687"/>
                </a:xfrm>
                <a:prstGeom prst="rect">
                  <a:avLst/>
                </a:prstGeom>
              </p:spPr>
            </p:pic>
            <p:pic>
              <p:nvPicPr>
                <p:cNvPr id="52" name="그림 51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674" r="6098" b="68808"/>
                <a:stretch/>
              </p:blipFill>
              <p:spPr>
                <a:xfrm>
                  <a:off x="1763800" y="5430562"/>
                  <a:ext cx="1592827" cy="696828"/>
                </a:xfrm>
                <a:prstGeom prst="rect">
                  <a:avLst/>
                </a:prstGeom>
              </p:spPr>
            </p:pic>
          </p:grpSp>
          <p:sp>
            <p:nvSpPr>
              <p:cNvPr id="53" name="TextBox 52"/>
              <p:cNvSpPr txBox="1"/>
              <p:nvPr/>
            </p:nvSpPr>
            <p:spPr>
              <a:xfrm>
                <a:off x="3085125" y="3642916"/>
                <a:ext cx="1073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운전자 </a:t>
                </a:r>
                <a:r>
                  <a:rPr lang="en-US" altLang="ko-KR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B</a:t>
                </a:r>
                <a:endPara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5092146" y="1356360"/>
              <a:ext cx="1420859" cy="2656444"/>
              <a:chOff x="5259104" y="1356360"/>
              <a:chExt cx="1420859" cy="2656444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7813" b="87500" l="9961" r="89844">
                            <a14:foregroundMark x1="32617" y1="79492" x2="28125" y2="90039"/>
                            <a14:foregroundMark x1="37695" y1="78125" x2="51953" y2="89063"/>
                            <a14:backgroundMark x1="15234" y1="53711" x2="15234" y2="53711"/>
                            <a14:backgroundMark x1="19531" y1="43164" x2="18945" y2="54297"/>
                            <a14:backgroundMark x1="20117" y1="54688" x2="24414" y2="67969"/>
                            <a14:backgroundMark x1="24805" y1="67969" x2="33203" y2="71484"/>
                            <a14:backgroundMark x1="81055" y1="42578" x2="73438" y2="6933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13" t="7032" r="21940" b="12110"/>
              <a:stretch/>
            </p:blipFill>
            <p:spPr>
              <a:xfrm>
                <a:off x="5259104" y="1356360"/>
                <a:ext cx="1420859" cy="2068339"/>
              </a:xfrm>
              <a:prstGeom prst="rect">
                <a:avLst/>
              </a:prstGeom>
            </p:spPr>
          </p:pic>
          <p:pic>
            <p:nvPicPr>
              <p:cNvPr id="54" name="그림 5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74" t="-1" r="6098" b="75127"/>
              <a:stretch/>
            </p:blipFill>
            <p:spPr>
              <a:xfrm>
                <a:off x="5317211" y="2955343"/>
                <a:ext cx="1304648" cy="453755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5432593" y="3643472"/>
                <a:ext cx="1073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운전자 </a:t>
                </a:r>
                <a:r>
                  <a:rPr lang="en-US" altLang="ko-KR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C</a:t>
                </a:r>
                <a:endPara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809599" y="4170617"/>
            <a:ext cx="5606491" cy="2220182"/>
            <a:chOff x="809599" y="4170617"/>
            <a:chExt cx="5606491" cy="2220182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599" y="4174655"/>
              <a:ext cx="1209615" cy="1209615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0437" y="4171061"/>
              <a:ext cx="1209615" cy="1209615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6475" y="4170617"/>
              <a:ext cx="1209615" cy="1209615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2991097" y="5744468"/>
              <a:ext cx="1284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개인별</a:t>
              </a:r>
              <a:endPara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운전 데이터</a:t>
              </a:r>
            </a:p>
          </p:txBody>
        </p:sp>
      </p:grp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2"/>
          <a:stretch/>
        </p:blipFill>
        <p:spPr>
          <a:xfrm>
            <a:off x="7499890" y="3095563"/>
            <a:ext cx="1001195" cy="90804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9331214" y="2276236"/>
            <a:ext cx="2134671" cy="2546693"/>
            <a:chOff x="9331214" y="2274897"/>
            <a:chExt cx="2134671" cy="2546693"/>
          </a:xfrm>
        </p:grpSpPr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1214" y="2274897"/>
              <a:ext cx="2134671" cy="2061688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9756060" y="4452258"/>
              <a:ext cx="1284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빅 데이터화</a:t>
              </a: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98817" y="1292961"/>
            <a:ext cx="10867068" cy="5265168"/>
            <a:chOff x="591416" y="1206752"/>
            <a:chExt cx="10867068" cy="5265168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68427" y="1206752"/>
              <a:ext cx="5190057" cy="1716825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68427" y="3030980"/>
              <a:ext cx="5185111" cy="1711878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416" y="2308976"/>
              <a:ext cx="5336408" cy="3155886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740" y="4852441"/>
              <a:ext cx="5134889" cy="16194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9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그룹 192"/>
          <p:cNvGrpSpPr/>
          <p:nvPr/>
        </p:nvGrpSpPr>
        <p:grpSpPr>
          <a:xfrm>
            <a:off x="7605900" y="1419090"/>
            <a:ext cx="2217948" cy="959625"/>
            <a:chOff x="7604856" y="1739868"/>
            <a:chExt cx="2217948" cy="978409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94" name="모서리가 둥근 직사각형 193"/>
            <p:cNvSpPr/>
            <p:nvPr/>
          </p:nvSpPr>
          <p:spPr>
            <a:xfrm>
              <a:off x="7604856" y="1739868"/>
              <a:ext cx="2217948" cy="978409"/>
            </a:xfrm>
            <a:prstGeom prst="roundRect">
              <a:avLst/>
            </a:prstGeom>
            <a:grpFill/>
            <a:ln w="38100">
              <a:solidFill>
                <a:srgbClr val="2C425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195" name="그림 1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0688" y="1866148"/>
              <a:ext cx="877262" cy="725849"/>
            </a:xfrm>
            <a:prstGeom prst="rect">
              <a:avLst/>
            </a:prstGeom>
            <a:grpFill/>
          </p:spPr>
        </p:pic>
        <p:sp>
          <p:nvSpPr>
            <p:cNvPr id="196" name="TextBox 195"/>
            <p:cNvSpPr txBox="1"/>
            <p:nvPr/>
          </p:nvSpPr>
          <p:spPr>
            <a:xfrm>
              <a:off x="8507947" y="1905907"/>
              <a:ext cx="1090363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APP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1994436" y="1419092"/>
            <a:ext cx="2217948" cy="978409"/>
            <a:chOff x="1993392" y="1762014"/>
            <a:chExt cx="2217948" cy="978409"/>
          </a:xfrm>
        </p:grpSpPr>
        <p:sp>
          <p:nvSpPr>
            <p:cNvPr id="198" name="모서리가 둥근 직사각형 197"/>
            <p:cNvSpPr/>
            <p:nvPr/>
          </p:nvSpPr>
          <p:spPr>
            <a:xfrm>
              <a:off x="1993392" y="1762014"/>
              <a:ext cx="2217948" cy="97840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rgbClr val="2C425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2930807" y="1958831"/>
              <a:ext cx="11128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WEB</a:t>
              </a:r>
              <a:endParaRPr lang="ko-KR" altLang="en-US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200" name="그림 1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3406" y="1923834"/>
              <a:ext cx="652949" cy="654769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204F1AB-A701-4A5C-926D-A74F216432B7}"/>
              </a:ext>
            </a:extLst>
          </p:cNvPr>
          <p:cNvGrpSpPr/>
          <p:nvPr/>
        </p:nvGrpSpPr>
        <p:grpSpPr>
          <a:xfrm>
            <a:off x="4825433" y="2375677"/>
            <a:ext cx="2130860" cy="3429926"/>
            <a:chOff x="4912523" y="2375677"/>
            <a:chExt cx="2130860" cy="3429926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912523" y="2375677"/>
              <a:ext cx="2130860" cy="3429926"/>
              <a:chOff x="4912523" y="2434379"/>
              <a:chExt cx="2130860" cy="3429926"/>
            </a:xfrm>
          </p:grpSpPr>
          <p:sp>
            <p:nvSpPr>
              <p:cNvPr id="202" name="모서리가 둥근 직사각형 201"/>
              <p:cNvSpPr/>
              <p:nvPr/>
            </p:nvSpPr>
            <p:spPr>
              <a:xfrm>
                <a:off x="4912523" y="2556182"/>
                <a:ext cx="2130860" cy="3308123"/>
              </a:xfrm>
              <a:prstGeom prst="roundRect">
                <a:avLst/>
              </a:prstGeom>
              <a:solidFill>
                <a:srgbClr val="2C4254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3" name="직선 연결선 202">
                <a:extLst>
                  <a:ext uri="{FF2B5EF4-FFF2-40B4-BE49-F238E27FC236}">
                    <a16:creationId xmlns:a16="http://schemas.microsoft.com/office/drawing/2014/main" id="{7A322CF7-D4EE-43CC-87A8-F06D9E17A7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9956" y="2434379"/>
                <a:ext cx="3158" cy="377254"/>
              </a:xfrm>
              <a:prstGeom prst="line">
                <a:avLst/>
              </a:prstGeom>
              <a:ln w="38100">
                <a:solidFill>
                  <a:srgbClr val="2C42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그룹 203"/>
            <p:cNvGrpSpPr/>
            <p:nvPr/>
          </p:nvGrpSpPr>
          <p:grpSpPr>
            <a:xfrm>
              <a:off x="5096145" y="2651260"/>
              <a:ext cx="1807622" cy="1532230"/>
              <a:chOff x="5095101" y="2994182"/>
              <a:chExt cx="1807622" cy="1532230"/>
            </a:xfrm>
          </p:grpSpPr>
          <p:sp>
            <p:nvSpPr>
              <p:cNvPr id="205" name="모서리가 둥근 직사각형 204"/>
              <p:cNvSpPr/>
              <p:nvPr/>
            </p:nvSpPr>
            <p:spPr>
              <a:xfrm>
                <a:off x="5095101" y="2994182"/>
                <a:ext cx="1807622" cy="153223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2C425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5951532" y="3049049"/>
                <a:ext cx="88678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카메라</a:t>
                </a: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분석</a:t>
                </a:r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5212976" y="3810650"/>
                <a:ext cx="156004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전방 주시 감지</a:t>
                </a:r>
                <a:endPara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졸음 운전 감지</a:t>
                </a:r>
              </a:p>
            </p:txBody>
          </p:sp>
          <p:pic>
            <p:nvPicPr>
              <p:cNvPr id="208" name="그림 20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0382" y="3088648"/>
                <a:ext cx="672317" cy="617219"/>
              </a:xfrm>
              <a:prstGeom prst="rect">
                <a:avLst/>
              </a:prstGeom>
            </p:spPr>
          </p:pic>
        </p:grpSp>
        <p:grpSp>
          <p:nvGrpSpPr>
            <p:cNvPr id="209" name="그룹 208"/>
            <p:cNvGrpSpPr/>
            <p:nvPr/>
          </p:nvGrpSpPr>
          <p:grpSpPr>
            <a:xfrm>
              <a:off x="5082428" y="4172860"/>
              <a:ext cx="1807622" cy="1467475"/>
              <a:chOff x="5095101" y="4230589"/>
              <a:chExt cx="1807622" cy="1467475"/>
            </a:xfrm>
          </p:grpSpPr>
          <p:cxnSp>
            <p:nvCxnSpPr>
              <p:cNvPr id="210" name="직선 연결선 209">
                <a:extLst>
                  <a:ext uri="{FF2B5EF4-FFF2-40B4-BE49-F238E27FC236}">
                    <a16:creationId xmlns:a16="http://schemas.microsoft.com/office/drawing/2014/main" id="{7A322CF7-D4EE-43CC-87A8-F06D9E17A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8912" y="4230589"/>
                <a:ext cx="4202" cy="237191"/>
              </a:xfrm>
              <a:prstGeom prst="line">
                <a:avLst/>
              </a:prstGeom>
              <a:ln w="38100">
                <a:solidFill>
                  <a:srgbClr val="2C42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1" name="그룹 210"/>
              <p:cNvGrpSpPr/>
              <p:nvPr/>
            </p:nvGrpSpPr>
            <p:grpSpPr>
              <a:xfrm>
                <a:off x="5095101" y="4485208"/>
                <a:ext cx="1807622" cy="1212856"/>
                <a:chOff x="5095101" y="4783959"/>
                <a:chExt cx="1807622" cy="1212856"/>
              </a:xfrm>
            </p:grpSpPr>
            <p:sp>
              <p:nvSpPr>
                <p:cNvPr id="212" name="모서리가 둥근 직사각형 211"/>
                <p:cNvSpPr/>
                <p:nvPr/>
              </p:nvSpPr>
              <p:spPr>
                <a:xfrm>
                  <a:off x="5095101" y="4783959"/>
                  <a:ext cx="1807622" cy="1212856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rgbClr val="2C4254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213" name="TextBox 212"/>
                <p:cNvSpPr txBox="1"/>
                <p:nvPr/>
              </p:nvSpPr>
              <p:spPr>
                <a:xfrm>
                  <a:off x="6068551" y="4811394"/>
                  <a:ext cx="652743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000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센서</a:t>
                  </a:r>
                  <a:endPara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  <a:p>
                  <a:pPr algn="ctr"/>
                  <a:r>
                    <a:rPr lang="ko-KR" altLang="en-US" sz="2000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분석</a:t>
                  </a:r>
                </a:p>
              </p:txBody>
            </p:sp>
            <p:sp>
              <p:nvSpPr>
                <p:cNvPr id="214" name="TextBox 213"/>
                <p:cNvSpPr txBox="1"/>
                <p:nvPr/>
              </p:nvSpPr>
              <p:spPr>
                <a:xfrm>
                  <a:off x="5412853" y="5600051"/>
                  <a:ext cx="11721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사고 감지</a:t>
                  </a:r>
                </a:p>
              </p:txBody>
            </p:sp>
            <p:pic>
              <p:nvPicPr>
                <p:cNvPr id="215" name="그림 21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39079" y="4806353"/>
                  <a:ext cx="685495" cy="68549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50F1888-AADF-4573-A990-94E4A53E4209}"/>
              </a:ext>
            </a:extLst>
          </p:cNvPr>
          <p:cNvGrpSpPr/>
          <p:nvPr/>
        </p:nvGrpSpPr>
        <p:grpSpPr>
          <a:xfrm>
            <a:off x="6816677" y="2388357"/>
            <a:ext cx="2822145" cy="871288"/>
            <a:chOff x="6816677" y="2388357"/>
            <a:chExt cx="2822145" cy="871288"/>
          </a:xfrm>
        </p:grpSpPr>
        <p:cxnSp>
          <p:nvCxnSpPr>
            <p:cNvPr id="236" name="직선 연결선 235">
              <a:extLst>
                <a:ext uri="{FF2B5EF4-FFF2-40B4-BE49-F238E27FC236}">
                  <a16:creationId xmlns:a16="http://schemas.microsoft.com/office/drawing/2014/main" id="{7A322CF7-D4EE-43CC-87A8-F06D9E17A7EB}"/>
                </a:ext>
              </a:extLst>
            </p:cNvPr>
            <p:cNvCxnSpPr>
              <a:cxnSpLocks/>
            </p:cNvCxnSpPr>
            <p:nvPr/>
          </p:nvCxnSpPr>
          <p:spPr>
            <a:xfrm>
              <a:off x="6816677" y="2951311"/>
              <a:ext cx="966650" cy="0"/>
            </a:xfrm>
            <a:prstGeom prst="line">
              <a:avLst/>
            </a:prstGeom>
            <a:ln w="38100">
              <a:solidFill>
                <a:srgbClr val="2C42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7" name="그룹 236"/>
            <p:cNvGrpSpPr/>
            <p:nvPr/>
          </p:nvGrpSpPr>
          <p:grpSpPr>
            <a:xfrm>
              <a:off x="7797553" y="2388357"/>
              <a:ext cx="1841269" cy="871288"/>
              <a:chOff x="7796509" y="2432528"/>
              <a:chExt cx="1841269" cy="871288"/>
            </a:xfrm>
          </p:grpSpPr>
          <p:cxnSp>
            <p:nvCxnSpPr>
              <p:cNvPr id="238" name="직선 연결선 237">
                <a:extLst>
                  <a:ext uri="{FF2B5EF4-FFF2-40B4-BE49-F238E27FC236}">
                    <a16:creationId xmlns:a16="http://schemas.microsoft.com/office/drawing/2014/main" id="{7A322CF7-D4EE-43CC-87A8-F06D9E17A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0297" y="2432528"/>
                <a:ext cx="4202" cy="237191"/>
              </a:xfrm>
              <a:prstGeom prst="line">
                <a:avLst/>
              </a:prstGeom>
              <a:ln w="38100">
                <a:solidFill>
                  <a:srgbClr val="2C42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9" name="그룹 238"/>
              <p:cNvGrpSpPr/>
              <p:nvPr/>
            </p:nvGrpSpPr>
            <p:grpSpPr>
              <a:xfrm>
                <a:off x="7796509" y="2687147"/>
                <a:ext cx="1841269" cy="616669"/>
                <a:chOff x="7790688" y="2985898"/>
                <a:chExt cx="1841269" cy="616669"/>
              </a:xfrm>
            </p:grpSpPr>
            <p:sp>
              <p:nvSpPr>
                <p:cNvPr id="240" name="모서리가 둥근 직사각형 239"/>
                <p:cNvSpPr/>
                <p:nvPr/>
              </p:nvSpPr>
              <p:spPr>
                <a:xfrm>
                  <a:off x="7790688" y="2985898"/>
                  <a:ext cx="1807622" cy="616669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rgbClr val="2C4254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241" name="TextBox 240"/>
                <p:cNvSpPr txBox="1"/>
                <p:nvPr/>
              </p:nvSpPr>
              <p:spPr>
                <a:xfrm>
                  <a:off x="8212979" y="3106069"/>
                  <a:ext cx="141897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000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기기 </a:t>
                  </a:r>
                  <a:r>
                    <a:rPr lang="ko-KR" altLang="en-US" sz="2000" dirty="0" err="1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페어링</a:t>
                  </a:r>
                  <a:endPara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pic>
              <p:nvPicPr>
                <p:cNvPr id="242" name="그림 241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39663" y="3067534"/>
                  <a:ext cx="464681" cy="46468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49" name="그룹 248"/>
          <p:cNvGrpSpPr/>
          <p:nvPr/>
        </p:nvGrpSpPr>
        <p:grpSpPr>
          <a:xfrm>
            <a:off x="4872598" y="1419090"/>
            <a:ext cx="2084739" cy="978409"/>
            <a:chOff x="4958644" y="1762012"/>
            <a:chExt cx="2084739" cy="978409"/>
          </a:xfrm>
        </p:grpSpPr>
        <p:sp>
          <p:nvSpPr>
            <p:cNvPr id="250" name="모서리가 둥근 직사각형 249"/>
            <p:cNvSpPr/>
            <p:nvPr/>
          </p:nvSpPr>
          <p:spPr>
            <a:xfrm>
              <a:off x="4958644" y="1762012"/>
              <a:ext cx="2084739" cy="978409"/>
            </a:xfrm>
            <a:prstGeom prst="roundRect">
              <a:avLst/>
            </a:prstGeom>
            <a:solidFill>
              <a:srgbClr val="2C4254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5527164" y="1968488"/>
              <a:ext cx="931665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32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제품</a:t>
              </a:r>
              <a:endPara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AC7F5BC-E56E-410F-8104-8C248431CC5B}"/>
              </a:ext>
            </a:extLst>
          </p:cNvPr>
          <p:cNvGrpSpPr/>
          <p:nvPr/>
        </p:nvGrpSpPr>
        <p:grpSpPr>
          <a:xfrm>
            <a:off x="2010119" y="3323294"/>
            <a:ext cx="2815314" cy="2097576"/>
            <a:chOff x="2010119" y="3323294"/>
            <a:chExt cx="2815314" cy="2097576"/>
          </a:xfrm>
        </p:grpSpPr>
        <p:sp>
          <p:nvSpPr>
            <p:cNvPr id="192" name="모서리가 둥근 직사각형 191"/>
            <p:cNvSpPr/>
            <p:nvPr/>
          </p:nvSpPr>
          <p:spPr>
            <a:xfrm>
              <a:off x="2031342" y="4677641"/>
              <a:ext cx="2197900" cy="7432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2C425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92955B2-530C-4B82-BDA7-67A251671245}"/>
                </a:ext>
              </a:extLst>
            </p:cNvPr>
            <p:cNvGrpSpPr/>
            <p:nvPr/>
          </p:nvGrpSpPr>
          <p:grpSpPr>
            <a:xfrm>
              <a:off x="2010119" y="3323294"/>
              <a:ext cx="2815314" cy="2091638"/>
              <a:chOff x="2010119" y="3323294"/>
              <a:chExt cx="2815314" cy="2091638"/>
            </a:xfrm>
          </p:grpSpPr>
          <p:cxnSp>
            <p:nvCxnSpPr>
              <p:cNvPr id="217" name="직선 연결선 216">
                <a:extLst>
                  <a:ext uri="{FF2B5EF4-FFF2-40B4-BE49-F238E27FC236}">
                    <a16:creationId xmlns:a16="http://schemas.microsoft.com/office/drawing/2014/main" id="{7A322CF7-D4EE-43CC-87A8-F06D9E17A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172" y="3569282"/>
                <a:ext cx="1714261" cy="0"/>
              </a:xfrm>
              <a:prstGeom prst="line">
                <a:avLst/>
              </a:prstGeom>
              <a:ln w="38100">
                <a:solidFill>
                  <a:srgbClr val="2C42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>
                <a:extLst>
                  <a:ext uri="{FF2B5EF4-FFF2-40B4-BE49-F238E27FC236}">
                    <a16:creationId xmlns:a16="http://schemas.microsoft.com/office/drawing/2014/main" id="{7A322CF7-D4EE-43CC-87A8-F06D9E17A7EB}"/>
                  </a:ext>
                </a:extLst>
              </p:cNvPr>
              <p:cNvCxnSpPr>
                <a:cxnSpLocks/>
                <a:endCxn id="222" idx="0"/>
              </p:cNvCxnSpPr>
              <p:nvPr/>
            </p:nvCxnSpPr>
            <p:spPr>
              <a:xfrm flipH="1">
                <a:off x="3111169" y="3323294"/>
                <a:ext cx="6" cy="368100"/>
              </a:xfrm>
              <a:prstGeom prst="line">
                <a:avLst/>
              </a:prstGeom>
              <a:ln w="38100">
                <a:solidFill>
                  <a:srgbClr val="2C42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9" name="그룹 218"/>
              <p:cNvGrpSpPr/>
              <p:nvPr/>
            </p:nvGrpSpPr>
            <p:grpSpPr>
              <a:xfrm>
                <a:off x="2010119" y="3691394"/>
                <a:ext cx="2202099" cy="1723538"/>
                <a:chOff x="1993389" y="4516091"/>
                <a:chExt cx="2202099" cy="1723538"/>
              </a:xfrm>
            </p:grpSpPr>
            <p:grpSp>
              <p:nvGrpSpPr>
                <p:cNvPr id="220" name="그룹 219"/>
                <p:cNvGrpSpPr/>
                <p:nvPr/>
              </p:nvGrpSpPr>
              <p:grpSpPr>
                <a:xfrm>
                  <a:off x="1993389" y="4516091"/>
                  <a:ext cx="2202099" cy="1704848"/>
                  <a:chOff x="2400465" y="4071361"/>
                  <a:chExt cx="1807622" cy="1704848"/>
                </a:xfrm>
              </p:grpSpPr>
              <p:sp>
                <p:nvSpPr>
                  <p:cNvPr id="222" name="모서리가 둥근 직사각형 221"/>
                  <p:cNvSpPr/>
                  <p:nvPr/>
                </p:nvSpPr>
                <p:spPr>
                  <a:xfrm>
                    <a:off x="2400465" y="4071361"/>
                    <a:ext cx="1807622" cy="758479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C4254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223" name="TextBox 222"/>
                  <p:cNvSpPr txBox="1"/>
                  <p:nvPr/>
                </p:nvSpPr>
                <p:spPr>
                  <a:xfrm>
                    <a:off x="3164156" y="5068323"/>
                    <a:ext cx="920040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20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rPr>
                      <a:t>교통안전</a:t>
                    </a:r>
                    <a:endParaRPr lang="en-US" altLang="ko-KR" sz="2000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  <a:p>
                    <a:pPr algn="ctr"/>
                    <a:r>
                      <a:rPr lang="ko-KR" altLang="en-US" sz="20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rPr>
                      <a:t>빅데이터</a:t>
                    </a:r>
                  </a:p>
                </p:txBody>
              </p:sp>
            </p:grpSp>
            <p:pic>
              <p:nvPicPr>
                <p:cNvPr id="221" name="그림 220">
                  <a:extLst>
                    <a:ext uri="{FF2B5EF4-FFF2-40B4-BE49-F238E27FC236}">
                      <a16:creationId xmlns:a16="http://schemas.microsoft.com/office/drawing/2014/main" id="{CF58AB07-62EA-4E3F-A611-00756C1122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95542" y="5512977"/>
                  <a:ext cx="721978" cy="726652"/>
                </a:xfrm>
                <a:prstGeom prst="rect">
                  <a:avLst/>
                </a:prstGeom>
              </p:spPr>
            </p:pic>
          </p:grpSp>
        </p:grpSp>
        <p:sp>
          <p:nvSpPr>
            <p:cNvPr id="252" name="TextBox 251"/>
            <p:cNvSpPr txBox="1"/>
            <p:nvPr/>
          </p:nvSpPr>
          <p:spPr>
            <a:xfrm>
              <a:off x="2756555" y="3742197"/>
              <a:ext cx="11849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운전 점수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확인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253" name="그림 25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3176" y="3796179"/>
              <a:ext cx="553435" cy="553435"/>
            </a:xfrm>
            <a:prstGeom prst="rect">
              <a:avLst/>
            </a:prstGeom>
          </p:spPr>
        </p:pic>
        <p:cxnSp>
          <p:nvCxnSpPr>
            <p:cNvPr id="254" name="직선 연결선 253">
              <a:extLst>
                <a:ext uri="{FF2B5EF4-FFF2-40B4-BE49-F238E27FC236}">
                  <a16:creationId xmlns:a16="http://schemas.microsoft.com/office/drawing/2014/main" id="{7A322CF7-D4EE-43CC-87A8-F06D9E17A7EB}"/>
                </a:ext>
              </a:extLst>
            </p:cNvPr>
            <p:cNvCxnSpPr>
              <a:cxnSpLocks/>
            </p:cNvCxnSpPr>
            <p:nvPr/>
          </p:nvCxnSpPr>
          <p:spPr>
            <a:xfrm>
              <a:off x="3114876" y="4459352"/>
              <a:ext cx="0" cy="205452"/>
            </a:xfrm>
            <a:prstGeom prst="line">
              <a:avLst/>
            </a:prstGeom>
            <a:ln w="38100">
              <a:solidFill>
                <a:srgbClr val="2C42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CB03D42-1F5B-4077-9D9F-1E367D753C88}"/>
              </a:ext>
            </a:extLst>
          </p:cNvPr>
          <p:cNvGrpSpPr/>
          <p:nvPr/>
        </p:nvGrpSpPr>
        <p:grpSpPr>
          <a:xfrm>
            <a:off x="486909" y="5381540"/>
            <a:ext cx="5403954" cy="1142025"/>
            <a:chOff x="486909" y="5381540"/>
            <a:chExt cx="5403954" cy="1142025"/>
          </a:xfrm>
        </p:grpSpPr>
        <p:grpSp>
          <p:nvGrpSpPr>
            <p:cNvPr id="229" name="그룹 228"/>
            <p:cNvGrpSpPr/>
            <p:nvPr/>
          </p:nvGrpSpPr>
          <p:grpSpPr>
            <a:xfrm>
              <a:off x="2034149" y="5640233"/>
              <a:ext cx="3856714" cy="743228"/>
              <a:chOff x="2001314" y="4901215"/>
              <a:chExt cx="3856714" cy="743229"/>
            </a:xfrm>
          </p:grpSpPr>
          <p:cxnSp>
            <p:nvCxnSpPr>
              <p:cNvPr id="230" name="직선 연결선 114">
                <a:extLst>
                  <a:ext uri="{FF2B5EF4-FFF2-40B4-BE49-F238E27FC236}">
                    <a16:creationId xmlns:a16="http://schemas.microsoft.com/office/drawing/2014/main" id="{7A322CF7-D4EE-43CC-87A8-F06D9E17A7EB}"/>
                  </a:ext>
                </a:extLst>
              </p:cNvPr>
              <p:cNvCxnSpPr>
                <a:cxnSpLocks/>
                <a:endCxn id="202" idx="2"/>
              </p:cNvCxnSpPr>
              <p:nvPr/>
            </p:nvCxnSpPr>
            <p:spPr>
              <a:xfrm flipV="1">
                <a:off x="3478688" y="5066585"/>
                <a:ext cx="2379340" cy="186625"/>
              </a:xfrm>
              <a:prstGeom prst="bentConnector2">
                <a:avLst/>
              </a:prstGeom>
              <a:ln w="38100">
                <a:solidFill>
                  <a:srgbClr val="2C42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1" name="그룹 230"/>
              <p:cNvGrpSpPr/>
              <p:nvPr/>
            </p:nvGrpSpPr>
            <p:grpSpPr>
              <a:xfrm>
                <a:off x="2001314" y="4901215"/>
                <a:ext cx="2197900" cy="743229"/>
                <a:chOff x="2001314" y="5199966"/>
                <a:chExt cx="2197900" cy="743229"/>
              </a:xfrm>
            </p:grpSpPr>
            <p:grpSp>
              <p:nvGrpSpPr>
                <p:cNvPr id="232" name="그룹 231"/>
                <p:cNvGrpSpPr/>
                <p:nvPr/>
              </p:nvGrpSpPr>
              <p:grpSpPr>
                <a:xfrm>
                  <a:off x="2001314" y="5199966"/>
                  <a:ext cx="2197900" cy="743229"/>
                  <a:chOff x="1993392" y="2994182"/>
                  <a:chExt cx="2217948" cy="816165"/>
                </a:xfrm>
              </p:grpSpPr>
              <p:sp>
                <p:nvSpPr>
                  <p:cNvPr id="234" name="모서리가 둥근 직사각형 233"/>
                  <p:cNvSpPr/>
                  <p:nvPr/>
                </p:nvSpPr>
                <p:spPr>
                  <a:xfrm>
                    <a:off x="1993392" y="2994182"/>
                    <a:ext cx="2217948" cy="816165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C4254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235" name="TextBox 234"/>
                  <p:cNvSpPr txBox="1"/>
                  <p:nvPr/>
                </p:nvSpPr>
                <p:spPr>
                  <a:xfrm>
                    <a:off x="2917945" y="3032054"/>
                    <a:ext cx="1140749" cy="7435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9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rPr>
                      <a:t>웹 </a:t>
                    </a:r>
                    <a:r>
                      <a:rPr lang="en-US" altLang="ko-KR" sz="19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rPr>
                      <a:t>SMS </a:t>
                    </a:r>
                  </a:p>
                  <a:p>
                    <a:pPr algn="ctr"/>
                    <a:r>
                      <a:rPr lang="ko-KR" altLang="en-US" sz="19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rPr>
                      <a:t>자동 신고</a:t>
                    </a:r>
                  </a:p>
                </p:txBody>
              </p:sp>
            </p:grpSp>
            <p:pic>
              <p:nvPicPr>
                <p:cNvPr id="233" name="그림 232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89206" y="5258516"/>
                  <a:ext cx="626128" cy="62612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4" name="그룹 73"/>
            <p:cNvGrpSpPr/>
            <p:nvPr/>
          </p:nvGrpSpPr>
          <p:grpSpPr>
            <a:xfrm>
              <a:off x="486909" y="5381540"/>
              <a:ext cx="1532117" cy="1142025"/>
              <a:chOff x="452959" y="4661258"/>
              <a:chExt cx="1532117" cy="1142025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452959" y="5156952"/>
                <a:ext cx="11977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위치   의료</a:t>
                </a:r>
                <a:endPara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정보</a:t>
                </a:r>
              </a:p>
            </p:txBody>
          </p: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7A322CF7-D4EE-43CC-87A8-F06D9E17A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9807" y="5272828"/>
                <a:ext cx="335269" cy="1"/>
              </a:xfrm>
              <a:prstGeom prst="line">
                <a:avLst/>
              </a:prstGeom>
              <a:ln w="38100">
                <a:solidFill>
                  <a:srgbClr val="2C42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7" name="그림 7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6469" y="4685323"/>
                <a:ext cx="443812" cy="443813"/>
              </a:xfrm>
              <a:prstGeom prst="rect">
                <a:avLst/>
              </a:prstGeom>
            </p:spPr>
          </p:pic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987" y="4661258"/>
                <a:ext cx="467878" cy="467878"/>
              </a:xfrm>
              <a:prstGeom prst="rect">
                <a:avLst/>
              </a:prstGeom>
            </p:spPr>
          </p:pic>
        </p:grpSp>
      </p:grpSp>
      <p:grpSp>
        <p:nvGrpSpPr>
          <p:cNvPr id="243" name="그룹 242"/>
          <p:cNvGrpSpPr/>
          <p:nvPr/>
        </p:nvGrpSpPr>
        <p:grpSpPr>
          <a:xfrm>
            <a:off x="6956293" y="3864834"/>
            <a:ext cx="2648882" cy="616669"/>
            <a:chOff x="6955249" y="3909005"/>
            <a:chExt cx="2648882" cy="616669"/>
          </a:xfrm>
        </p:grpSpPr>
        <p:cxnSp>
          <p:nvCxnSpPr>
            <p:cNvPr id="244" name="직선 연결선 243">
              <a:extLst>
                <a:ext uri="{FF2B5EF4-FFF2-40B4-BE49-F238E27FC236}">
                  <a16:creationId xmlns:a16="http://schemas.microsoft.com/office/drawing/2014/main" id="{7A322CF7-D4EE-43CC-87A8-F06D9E17A7EB}"/>
                </a:ext>
              </a:extLst>
            </p:cNvPr>
            <p:cNvCxnSpPr>
              <a:cxnSpLocks/>
            </p:cNvCxnSpPr>
            <p:nvPr/>
          </p:nvCxnSpPr>
          <p:spPr>
            <a:xfrm>
              <a:off x="6955249" y="4214095"/>
              <a:ext cx="829136" cy="0"/>
            </a:xfrm>
            <a:prstGeom prst="line">
              <a:avLst/>
            </a:prstGeom>
            <a:ln w="38100">
              <a:solidFill>
                <a:srgbClr val="2C42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5" name="그룹 244"/>
            <p:cNvGrpSpPr/>
            <p:nvPr/>
          </p:nvGrpSpPr>
          <p:grpSpPr>
            <a:xfrm>
              <a:off x="7796509" y="3909005"/>
              <a:ext cx="1807622" cy="616669"/>
              <a:chOff x="7974307" y="4269146"/>
              <a:chExt cx="1807622" cy="616669"/>
            </a:xfrm>
          </p:grpSpPr>
          <p:sp>
            <p:nvSpPr>
              <p:cNvPr id="246" name="모서리가 둥근 직사각형 245"/>
              <p:cNvSpPr/>
              <p:nvPr/>
            </p:nvSpPr>
            <p:spPr>
              <a:xfrm>
                <a:off x="7974307" y="4269146"/>
                <a:ext cx="1807622" cy="616669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2C425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8571134" y="4377425"/>
                <a:ext cx="11849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음성 경고</a:t>
                </a:r>
              </a:p>
            </p:txBody>
          </p:sp>
          <p:pic>
            <p:nvPicPr>
              <p:cNvPr id="248" name="그림 247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19018" y="4348933"/>
                <a:ext cx="457420" cy="457420"/>
              </a:xfrm>
              <a:prstGeom prst="rect">
                <a:avLst/>
              </a:prstGeom>
            </p:spPr>
          </p:pic>
        </p:grpSp>
      </p:grpSp>
      <p:grpSp>
        <p:nvGrpSpPr>
          <p:cNvPr id="6" name="그룹 5"/>
          <p:cNvGrpSpPr/>
          <p:nvPr/>
        </p:nvGrpSpPr>
        <p:grpSpPr>
          <a:xfrm>
            <a:off x="6956293" y="4896323"/>
            <a:ext cx="4854256" cy="816165"/>
            <a:chOff x="6956293" y="4896323"/>
            <a:chExt cx="4854256" cy="816165"/>
          </a:xfrm>
        </p:grpSpPr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7A322CF7-D4EE-43CC-87A8-F06D9E17A7EB}"/>
                </a:ext>
              </a:extLst>
            </p:cNvPr>
            <p:cNvCxnSpPr>
              <a:cxnSpLocks/>
            </p:cNvCxnSpPr>
            <p:nvPr/>
          </p:nvCxnSpPr>
          <p:spPr>
            <a:xfrm>
              <a:off x="6956293" y="5279929"/>
              <a:ext cx="827034" cy="0"/>
            </a:xfrm>
            <a:prstGeom prst="line">
              <a:avLst/>
            </a:prstGeom>
            <a:ln w="38100">
              <a:solidFill>
                <a:srgbClr val="2C42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모서리가 둥근 직사각형 190"/>
            <p:cNvSpPr/>
            <p:nvPr/>
          </p:nvSpPr>
          <p:spPr>
            <a:xfrm>
              <a:off x="7791732" y="4896323"/>
              <a:ext cx="1807622" cy="81616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2C425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255" name="그림 25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5089" y="5040451"/>
              <a:ext cx="553435" cy="553435"/>
            </a:xfrm>
            <a:prstGeom prst="rect">
              <a:avLst/>
            </a:prstGeom>
          </p:spPr>
        </p:pic>
        <p:sp>
          <p:nvSpPr>
            <p:cNvPr id="256" name="TextBox 255"/>
            <p:cNvSpPr txBox="1"/>
            <p:nvPr/>
          </p:nvSpPr>
          <p:spPr>
            <a:xfrm>
              <a:off x="8195166" y="4972979"/>
              <a:ext cx="16278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실시간 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운전 정보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9599354" y="4981239"/>
              <a:ext cx="2211195" cy="646331"/>
              <a:chOff x="9792390" y="4864246"/>
              <a:chExt cx="2211195" cy="646331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10100500" y="4864246"/>
                <a:ext cx="19030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급정거</a:t>
                </a:r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:r>
                  <a:rPr lang="en-US" altLang="ko-KR" dirty="0"/>
                  <a:t>· </a:t>
                </a:r>
                <a:r>
                  <a: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가속 횟수</a:t>
                </a:r>
                <a:endPara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r>
                  <a: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졸음운전 횟수</a:t>
                </a:r>
              </a:p>
            </p:txBody>
          </p: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7A322CF7-D4EE-43CC-87A8-F06D9E17A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92390" y="5177591"/>
                <a:ext cx="335269" cy="1"/>
              </a:xfrm>
              <a:prstGeom prst="line">
                <a:avLst/>
              </a:prstGeom>
              <a:ln w="38100">
                <a:solidFill>
                  <a:srgbClr val="2C42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C836A8A-746E-4E05-B9F2-3290CC8A6F44}"/>
              </a:ext>
            </a:extLst>
          </p:cNvPr>
          <p:cNvGrpSpPr/>
          <p:nvPr/>
        </p:nvGrpSpPr>
        <p:grpSpPr>
          <a:xfrm>
            <a:off x="341941" y="2394091"/>
            <a:ext cx="3870443" cy="1064190"/>
            <a:chOff x="341941" y="2394091"/>
            <a:chExt cx="3870443" cy="1064190"/>
          </a:xfrm>
        </p:grpSpPr>
        <p:grpSp>
          <p:nvGrpSpPr>
            <p:cNvPr id="224" name="그룹 223"/>
            <p:cNvGrpSpPr/>
            <p:nvPr/>
          </p:nvGrpSpPr>
          <p:grpSpPr>
            <a:xfrm>
              <a:off x="1994436" y="2394091"/>
              <a:ext cx="2217948" cy="1064190"/>
              <a:chOff x="1993392" y="2438262"/>
              <a:chExt cx="2217948" cy="1064190"/>
            </a:xfrm>
          </p:grpSpPr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7A322CF7-D4EE-43CC-87A8-F06D9E17A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0240" y="2438262"/>
                <a:ext cx="4202" cy="237191"/>
              </a:xfrm>
              <a:prstGeom prst="line">
                <a:avLst/>
              </a:prstGeom>
              <a:ln w="38100">
                <a:solidFill>
                  <a:srgbClr val="2C42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6" name="그룹 225"/>
              <p:cNvGrpSpPr/>
              <p:nvPr/>
            </p:nvGrpSpPr>
            <p:grpSpPr>
              <a:xfrm>
                <a:off x="1993392" y="2686287"/>
                <a:ext cx="2217948" cy="816165"/>
                <a:chOff x="1993392" y="2994182"/>
                <a:chExt cx="2217948" cy="816165"/>
              </a:xfrm>
            </p:grpSpPr>
            <p:sp>
              <p:nvSpPr>
                <p:cNvPr id="227" name="모서리가 둥근 직사각형 226"/>
                <p:cNvSpPr/>
                <p:nvPr/>
              </p:nvSpPr>
              <p:spPr>
                <a:xfrm>
                  <a:off x="1993392" y="2994182"/>
                  <a:ext cx="2217948" cy="816165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rgbClr val="2C4254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228" name="TextBox 227"/>
                <p:cNvSpPr txBox="1"/>
                <p:nvPr/>
              </p:nvSpPr>
              <p:spPr>
                <a:xfrm>
                  <a:off x="2275857" y="3050696"/>
                  <a:ext cx="165301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000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기기 등록</a:t>
                  </a:r>
                  <a:endPara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  <a:p>
                  <a:pPr algn="ctr"/>
                  <a:r>
                    <a:rPr lang="ko-KR" altLang="en-US" sz="2000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개인정보 입력</a:t>
                  </a:r>
                </a:p>
              </p:txBody>
            </p:sp>
          </p:grpSp>
        </p:grpSp>
        <p:grpSp>
          <p:nvGrpSpPr>
            <p:cNvPr id="82" name="그룹 81"/>
            <p:cNvGrpSpPr/>
            <p:nvPr/>
          </p:nvGrpSpPr>
          <p:grpSpPr>
            <a:xfrm>
              <a:off x="341941" y="2716374"/>
              <a:ext cx="1649516" cy="646331"/>
              <a:chOff x="10116976" y="4856008"/>
              <a:chExt cx="1649516" cy="646331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0116976" y="4856008"/>
                <a:ext cx="12923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의료 정보</a:t>
                </a:r>
                <a:endPara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r"/>
                <a:r>
                  <a: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보험사 정보</a:t>
                </a:r>
              </a:p>
            </p:txBody>
          </p: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7A322CF7-D4EE-43CC-87A8-F06D9E17A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31223" y="5187410"/>
                <a:ext cx="335269" cy="1"/>
              </a:xfrm>
              <a:prstGeom prst="line">
                <a:avLst/>
              </a:prstGeom>
              <a:ln w="38100">
                <a:solidFill>
                  <a:srgbClr val="2C42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모서리가 둥근 직사각형 84"/>
          <p:cNvSpPr/>
          <p:nvPr/>
        </p:nvSpPr>
        <p:spPr>
          <a:xfrm>
            <a:off x="-238271" y="120080"/>
            <a:ext cx="2405449" cy="343415"/>
          </a:xfrm>
          <a:prstGeom prst="roundRect">
            <a:avLst>
              <a:gd name="adj" fmla="val 50000"/>
            </a:avLst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386883" y="542472"/>
            <a:ext cx="25117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35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 흐름도</a:t>
            </a:r>
            <a:endParaRPr lang="ko-KR" altLang="en-US" sz="3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359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7" name="직선 연결선 86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00359E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8238" y="11184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서비스</a:t>
            </a:r>
          </a:p>
        </p:txBody>
      </p:sp>
      <p:cxnSp>
        <p:nvCxnSpPr>
          <p:cNvPr id="89" name="직선 연결선 88"/>
          <p:cNvCxnSpPr/>
          <p:nvPr/>
        </p:nvCxnSpPr>
        <p:spPr>
          <a:xfrm>
            <a:off x="2940470" y="828214"/>
            <a:ext cx="6074632" cy="0"/>
          </a:xfrm>
          <a:prstGeom prst="line">
            <a:avLst/>
          </a:prstGeom>
          <a:ln w="12700">
            <a:solidFill>
              <a:srgbClr val="003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202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0CCE03C-6D9C-4648-9713-B9D1A3C7A6BB}"/>
              </a:ext>
            </a:extLst>
          </p:cNvPr>
          <p:cNvGrpSpPr/>
          <p:nvPr/>
        </p:nvGrpSpPr>
        <p:grpSpPr>
          <a:xfrm>
            <a:off x="7498303" y="2378862"/>
            <a:ext cx="1514638" cy="2848130"/>
            <a:chOff x="7498303" y="2378862"/>
            <a:chExt cx="1514638" cy="2848130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2C8C3A1-7A09-C043-AB54-AAFF6BD2590F}"/>
                </a:ext>
              </a:extLst>
            </p:cNvPr>
            <p:cNvGrpSpPr/>
            <p:nvPr/>
          </p:nvGrpSpPr>
          <p:grpSpPr>
            <a:xfrm>
              <a:off x="7498303" y="2378862"/>
              <a:ext cx="1514638" cy="2848130"/>
              <a:chOff x="579882" y="1741207"/>
              <a:chExt cx="2404534" cy="3392902"/>
            </a:xfrm>
            <a:solidFill>
              <a:schemeClr val="bg1"/>
            </a:solidFill>
          </p:grpSpPr>
          <p:sp>
            <p:nvSpPr>
              <p:cNvPr id="30" name="모서리가 둥근 직사각형 29">
                <a:extLst>
                  <a:ext uri="{FF2B5EF4-FFF2-40B4-BE49-F238E27FC236}">
                    <a16:creationId xmlns:a16="http://schemas.microsoft.com/office/drawing/2014/main" id="{B4408F2C-7329-9245-A0CC-FE70A5E18FB9}"/>
                  </a:ext>
                </a:extLst>
              </p:cNvPr>
              <p:cNvSpPr/>
              <p:nvPr/>
            </p:nvSpPr>
            <p:spPr>
              <a:xfrm>
                <a:off x="579882" y="1961931"/>
                <a:ext cx="2404534" cy="3172178"/>
              </a:xfrm>
              <a:prstGeom prst="roundRect">
                <a:avLst/>
              </a:prstGeom>
              <a:grpFill/>
              <a:ln w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ore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31" name="모서리가 둥근 직사각형 30">
                <a:extLst>
                  <a:ext uri="{FF2B5EF4-FFF2-40B4-BE49-F238E27FC236}">
                    <a16:creationId xmlns:a16="http://schemas.microsoft.com/office/drawing/2014/main" id="{BEEA1D44-1ED0-B249-AC9D-9408A640ADD5}"/>
                  </a:ext>
                </a:extLst>
              </p:cNvPr>
              <p:cNvSpPr/>
              <p:nvPr/>
            </p:nvSpPr>
            <p:spPr>
              <a:xfrm>
                <a:off x="899259" y="1741207"/>
                <a:ext cx="1765780" cy="496711"/>
              </a:xfrm>
              <a:prstGeom prst="roundRect">
                <a:avLst/>
              </a:prstGeom>
              <a:grpFill/>
              <a:ln w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Mobile</a:t>
                </a:r>
                <a:endParaRPr lang="ko-Kore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F5CFCA47-0DB2-8A4E-9136-0EABB41FF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272" y="3341164"/>
              <a:ext cx="1134869" cy="1134869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8DA49FC-FFF9-498E-A988-0C5EF08DCF96}"/>
              </a:ext>
            </a:extLst>
          </p:cNvPr>
          <p:cNvGrpSpPr/>
          <p:nvPr/>
        </p:nvGrpSpPr>
        <p:grpSpPr>
          <a:xfrm>
            <a:off x="361228" y="2378862"/>
            <a:ext cx="3491511" cy="2848130"/>
            <a:chOff x="361228" y="2378862"/>
            <a:chExt cx="3491511" cy="284813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704A93C-7A16-3B45-B323-10614A17510F}"/>
                </a:ext>
              </a:extLst>
            </p:cNvPr>
            <p:cNvGrpSpPr/>
            <p:nvPr/>
          </p:nvGrpSpPr>
          <p:grpSpPr>
            <a:xfrm>
              <a:off x="361228" y="2378862"/>
              <a:ext cx="3491511" cy="2848130"/>
              <a:chOff x="579882" y="1741207"/>
              <a:chExt cx="2404534" cy="3392902"/>
            </a:xfrm>
            <a:solidFill>
              <a:schemeClr val="bg1"/>
            </a:solidFill>
          </p:grpSpPr>
          <p:sp>
            <p:nvSpPr>
              <p:cNvPr id="17" name="모서리가 둥근 직사각형 16">
                <a:extLst>
                  <a:ext uri="{FF2B5EF4-FFF2-40B4-BE49-F238E27FC236}">
                    <a16:creationId xmlns:a16="http://schemas.microsoft.com/office/drawing/2014/main" id="{0AAD2A7A-D1EB-C844-94FE-07C5DC479EA7}"/>
                  </a:ext>
                </a:extLst>
              </p:cNvPr>
              <p:cNvSpPr/>
              <p:nvPr/>
            </p:nvSpPr>
            <p:spPr>
              <a:xfrm>
                <a:off x="579882" y="1961931"/>
                <a:ext cx="2404534" cy="3172178"/>
              </a:xfrm>
              <a:prstGeom prst="roundRect">
                <a:avLst/>
              </a:prstGeom>
              <a:grpFill/>
              <a:ln w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ore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8" name="모서리가 둥근 직사각형 17">
                <a:extLst>
                  <a:ext uri="{FF2B5EF4-FFF2-40B4-BE49-F238E27FC236}">
                    <a16:creationId xmlns:a16="http://schemas.microsoft.com/office/drawing/2014/main" id="{DC7F5D5E-3F23-454D-BFDB-26B0CEBC30E4}"/>
                  </a:ext>
                </a:extLst>
              </p:cNvPr>
              <p:cNvSpPr/>
              <p:nvPr/>
            </p:nvSpPr>
            <p:spPr>
              <a:xfrm>
                <a:off x="899259" y="1741207"/>
                <a:ext cx="1765780" cy="496711"/>
              </a:xfrm>
              <a:prstGeom prst="roundRect">
                <a:avLst/>
              </a:prstGeom>
              <a:grpFill/>
              <a:ln w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Front - End</a:t>
                </a:r>
                <a:endParaRPr lang="ko-Kore-KR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7DE9FEB4-6058-204A-8B0F-17FF3D7D8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667" y="4122432"/>
              <a:ext cx="1290042" cy="1083434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462" y="2810140"/>
              <a:ext cx="2427868" cy="1422579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8297DB-8919-4C6B-BBA7-0EEA2877CEEA}"/>
              </a:ext>
            </a:extLst>
          </p:cNvPr>
          <p:cNvGrpSpPr/>
          <p:nvPr/>
        </p:nvGrpSpPr>
        <p:grpSpPr>
          <a:xfrm>
            <a:off x="4051364" y="2378862"/>
            <a:ext cx="3247980" cy="2848130"/>
            <a:chOff x="4051364" y="2378862"/>
            <a:chExt cx="3247980" cy="2848130"/>
          </a:xfrm>
        </p:grpSpPr>
        <p:grpSp>
          <p:nvGrpSpPr>
            <p:cNvPr id="11" name="그룹 10"/>
            <p:cNvGrpSpPr/>
            <p:nvPr/>
          </p:nvGrpSpPr>
          <p:grpSpPr>
            <a:xfrm>
              <a:off x="4051364" y="2378862"/>
              <a:ext cx="3247980" cy="2848130"/>
              <a:chOff x="1296974" y="4019331"/>
              <a:chExt cx="3560590" cy="2848130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0F98B615-109C-E74B-B566-CD7F68F11458}"/>
                  </a:ext>
                </a:extLst>
              </p:cNvPr>
              <p:cNvGrpSpPr/>
              <p:nvPr/>
            </p:nvGrpSpPr>
            <p:grpSpPr>
              <a:xfrm>
                <a:off x="1296974" y="4019331"/>
                <a:ext cx="3560590" cy="2848130"/>
                <a:chOff x="579882" y="1741207"/>
                <a:chExt cx="2404534" cy="3392902"/>
              </a:xfrm>
              <a:solidFill>
                <a:schemeClr val="bg1"/>
              </a:solidFill>
            </p:grpSpPr>
            <p:sp>
              <p:nvSpPr>
                <p:cNvPr id="24" name="모서리가 둥근 직사각형 23">
                  <a:extLst>
                    <a:ext uri="{FF2B5EF4-FFF2-40B4-BE49-F238E27FC236}">
                      <a16:creationId xmlns:a16="http://schemas.microsoft.com/office/drawing/2014/main" id="{6A63A7C3-5465-CA4A-ABF7-E9673D0D9E49}"/>
                    </a:ext>
                  </a:extLst>
                </p:cNvPr>
                <p:cNvSpPr/>
                <p:nvPr/>
              </p:nvSpPr>
              <p:spPr>
                <a:xfrm>
                  <a:off x="579882" y="1961931"/>
                  <a:ext cx="2404534" cy="3172178"/>
                </a:xfrm>
                <a:prstGeom prst="roundRect">
                  <a:avLst/>
                </a:prstGeom>
                <a:grpFill/>
                <a:ln w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ore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28" name="모서리가 둥근 직사각형 27">
                  <a:extLst>
                    <a:ext uri="{FF2B5EF4-FFF2-40B4-BE49-F238E27FC236}">
                      <a16:creationId xmlns:a16="http://schemas.microsoft.com/office/drawing/2014/main" id="{1A56C5E2-A776-DB46-ADD7-BF0C9DA43F0E}"/>
                    </a:ext>
                  </a:extLst>
                </p:cNvPr>
                <p:cNvSpPr/>
                <p:nvPr/>
              </p:nvSpPr>
              <p:spPr>
                <a:xfrm>
                  <a:off x="899259" y="1741207"/>
                  <a:ext cx="1765780" cy="496711"/>
                </a:xfrm>
                <a:prstGeom prst="roundRect">
                  <a:avLst/>
                </a:prstGeom>
                <a:grpFill/>
                <a:ln w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ore-KR" dirty="0">
                      <a:solidFill>
                        <a:schemeClr val="tx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Back - End</a:t>
                  </a:r>
                </a:p>
              </p:txBody>
            </p:sp>
          </p:grpSp>
          <p:pic>
            <p:nvPicPr>
              <p:cNvPr id="35" name="그림 34" descr="표지판이(가) 표시된 사진&#10;&#10;자동 생성된 설명">
                <a:extLst>
                  <a:ext uri="{FF2B5EF4-FFF2-40B4-BE49-F238E27FC236}">
                    <a16:creationId xmlns:a16="http://schemas.microsoft.com/office/drawing/2014/main" id="{A3AEA965-BE49-3E40-85F6-81B6AEBA1B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2039" y="4247704"/>
                <a:ext cx="1564885" cy="1564885"/>
              </a:xfrm>
              <a:prstGeom prst="rect">
                <a:avLst/>
              </a:prstGeom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4112" y="5565772"/>
                <a:ext cx="1108270" cy="960501"/>
              </a:xfrm>
              <a:prstGeom prst="rect">
                <a:avLst/>
              </a:prstGeom>
            </p:spPr>
          </p:pic>
        </p:grpSp>
        <p:pic>
          <p:nvPicPr>
            <p:cNvPr id="1032" name="Picture 8" descr="MySQL 로고 PNG 이미지는 무료로 다운로드 할 수 있습니다. - Crazy ...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0060" y="4040635"/>
              <a:ext cx="1549657" cy="800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0AE0DC8-7633-4E37-9D71-0A24DC2433DF}"/>
              </a:ext>
            </a:extLst>
          </p:cNvPr>
          <p:cNvGrpSpPr/>
          <p:nvPr/>
        </p:nvGrpSpPr>
        <p:grpSpPr>
          <a:xfrm>
            <a:off x="9195547" y="2416706"/>
            <a:ext cx="2583043" cy="2848130"/>
            <a:chOff x="9195547" y="2416706"/>
            <a:chExt cx="2583043" cy="2848130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D0B6757-C958-1F48-81CA-2A8A12601A51}"/>
                </a:ext>
              </a:extLst>
            </p:cNvPr>
            <p:cNvGrpSpPr/>
            <p:nvPr/>
          </p:nvGrpSpPr>
          <p:grpSpPr>
            <a:xfrm>
              <a:off x="9195547" y="2416706"/>
              <a:ext cx="2583043" cy="2848130"/>
              <a:chOff x="579882" y="1741207"/>
              <a:chExt cx="2404534" cy="3392902"/>
            </a:xfrm>
            <a:solidFill>
              <a:schemeClr val="bg1"/>
            </a:solidFill>
          </p:grpSpPr>
          <p:sp>
            <p:nvSpPr>
              <p:cNvPr id="33" name="모서리가 둥근 직사각형 32">
                <a:extLst>
                  <a:ext uri="{FF2B5EF4-FFF2-40B4-BE49-F238E27FC236}">
                    <a16:creationId xmlns:a16="http://schemas.microsoft.com/office/drawing/2014/main" id="{C65518EA-52DC-6144-A6DD-E05689A8E364}"/>
                  </a:ext>
                </a:extLst>
              </p:cNvPr>
              <p:cNvSpPr/>
              <p:nvPr/>
            </p:nvSpPr>
            <p:spPr>
              <a:xfrm>
                <a:off x="579882" y="1961931"/>
                <a:ext cx="2404534" cy="3172178"/>
              </a:xfrm>
              <a:prstGeom prst="roundRect">
                <a:avLst/>
              </a:prstGeom>
              <a:grpFill/>
              <a:ln w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ore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34" name="모서리가 둥근 직사각형 33">
                <a:extLst>
                  <a:ext uri="{FF2B5EF4-FFF2-40B4-BE49-F238E27FC236}">
                    <a16:creationId xmlns:a16="http://schemas.microsoft.com/office/drawing/2014/main" id="{618AEEC0-2DA6-5F4C-BB32-EDD184786015}"/>
                  </a:ext>
                </a:extLst>
              </p:cNvPr>
              <p:cNvSpPr/>
              <p:nvPr/>
            </p:nvSpPr>
            <p:spPr>
              <a:xfrm>
                <a:off x="899259" y="1741207"/>
                <a:ext cx="1765780" cy="496711"/>
              </a:xfrm>
              <a:prstGeom prst="roundRect">
                <a:avLst/>
              </a:prstGeom>
              <a:grpFill/>
              <a:ln w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Hardware</a:t>
                </a:r>
              </a:p>
            </p:txBody>
          </p:sp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8420B1D8-D377-394A-931D-251A822E0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1284" y="2938694"/>
              <a:ext cx="1048586" cy="1138520"/>
            </a:xfrm>
            <a:prstGeom prst="rect">
              <a:avLst/>
            </a:prstGeom>
          </p:spPr>
        </p:pic>
        <p:pic>
          <p:nvPicPr>
            <p:cNvPr id="41" name="그림 40" descr="개체, 표지판, 시계이(가) 표시된 사진&#10;&#10;자동 생성된 설명">
              <a:extLst>
                <a:ext uri="{FF2B5EF4-FFF2-40B4-BE49-F238E27FC236}">
                  <a16:creationId xmlns:a16="http://schemas.microsoft.com/office/drawing/2014/main" id="{04F263D1-7D30-8D44-B188-9DCE41ED9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6878" y="3098866"/>
              <a:ext cx="1048586" cy="768748"/>
            </a:xfrm>
            <a:prstGeom prst="rect">
              <a:avLst/>
            </a:prstGeom>
          </p:spPr>
        </p:pic>
        <p:pic>
          <p:nvPicPr>
            <p:cNvPr id="1034" name="Picture 10" descr="파일:Python-logo-notext.svg - 위키백과, 우리 모두의 백과사전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6214" y="4155384"/>
              <a:ext cx="966711" cy="966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C Programming Clipart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4302" y="4132816"/>
              <a:ext cx="758768" cy="882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모서리가 둥근 직사각형 35"/>
          <p:cNvSpPr/>
          <p:nvPr/>
        </p:nvSpPr>
        <p:spPr>
          <a:xfrm>
            <a:off x="-238271" y="120080"/>
            <a:ext cx="2405449" cy="343415"/>
          </a:xfrm>
          <a:prstGeom prst="roundRect">
            <a:avLst>
              <a:gd name="adj" fmla="val 50000"/>
            </a:avLst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86883" y="542472"/>
            <a:ext cx="22904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35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기술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00359E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8238" y="111842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기술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2306595" y="828214"/>
            <a:ext cx="6708507" cy="0"/>
          </a:xfrm>
          <a:prstGeom prst="line">
            <a:avLst/>
          </a:prstGeom>
          <a:ln w="12700">
            <a:solidFill>
              <a:srgbClr val="003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93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643143" y="2870464"/>
            <a:ext cx="2905715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500" b="1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0359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시연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-238271" y="120080"/>
            <a:ext cx="2405449" cy="343415"/>
          </a:xfrm>
          <a:prstGeom prst="roundRect">
            <a:avLst>
              <a:gd name="adj" fmla="val 50000"/>
            </a:avLst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86883" y="542472"/>
            <a:ext cx="22904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35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시연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00359E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238" y="111842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시연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416908" y="828214"/>
            <a:ext cx="7598194" cy="0"/>
          </a:xfrm>
          <a:prstGeom prst="line">
            <a:avLst/>
          </a:prstGeom>
          <a:ln w="12700">
            <a:solidFill>
              <a:srgbClr val="003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81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-238271" y="120080"/>
            <a:ext cx="2405449" cy="343415"/>
          </a:xfrm>
          <a:prstGeom prst="roundRect">
            <a:avLst>
              <a:gd name="adj" fmla="val 50000"/>
            </a:avLst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86883" y="542472"/>
            <a:ext cx="22904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35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기대효과</a:t>
            </a:r>
            <a:endParaRPr lang="ko-KR" altLang="en-US" sz="3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359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00359E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238" y="111842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r>
              <a:rPr lang="en-US" altLang="ko-KR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기대효과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167178" y="828214"/>
            <a:ext cx="6847924" cy="0"/>
          </a:xfrm>
          <a:prstGeom prst="line">
            <a:avLst/>
          </a:prstGeom>
          <a:ln w="12700">
            <a:solidFill>
              <a:srgbClr val="003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02782" y="2329947"/>
            <a:ext cx="2689988" cy="2783947"/>
            <a:chOff x="302782" y="2329947"/>
            <a:chExt cx="2689988" cy="2783947"/>
          </a:xfrm>
        </p:grpSpPr>
        <p:grpSp>
          <p:nvGrpSpPr>
            <p:cNvPr id="4" name="그룹 3"/>
            <p:cNvGrpSpPr/>
            <p:nvPr/>
          </p:nvGrpSpPr>
          <p:grpSpPr>
            <a:xfrm>
              <a:off x="648143" y="2329947"/>
              <a:ext cx="1999266" cy="1996618"/>
              <a:chOff x="745745" y="2196478"/>
              <a:chExt cx="2689988" cy="2686425"/>
            </a:xfrm>
          </p:grpSpPr>
          <p:pic>
            <p:nvPicPr>
              <p:cNvPr id="16" name="그래픽 8">
                <a:extLst>
                  <a:ext uri="{FF2B5EF4-FFF2-40B4-BE49-F238E27FC236}">
                    <a16:creationId xmlns:a16="http://schemas.microsoft.com/office/drawing/2014/main" id="{D79B71B1-504E-4B86-BAAF-9B897A5A5B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98044" y="2495510"/>
                <a:ext cx="1985391" cy="1985391"/>
              </a:xfrm>
              <a:prstGeom prst="rect">
                <a:avLst/>
              </a:prstGeom>
            </p:spPr>
          </p:pic>
          <p:sp>
            <p:nvSpPr>
              <p:cNvPr id="17" name="&quot;허용 안 됨&quot; 기호 10">
                <a:extLst>
                  <a:ext uri="{FF2B5EF4-FFF2-40B4-BE49-F238E27FC236}">
                    <a16:creationId xmlns:a16="http://schemas.microsoft.com/office/drawing/2014/main" id="{F6E553F9-CF93-4AD2-922C-655101389728}"/>
                  </a:ext>
                </a:extLst>
              </p:cNvPr>
              <p:cNvSpPr/>
              <p:nvPr/>
            </p:nvSpPr>
            <p:spPr>
              <a:xfrm>
                <a:off x="745745" y="2196478"/>
                <a:ext cx="2689988" cy="2686425"/>
              </a:xfrm>
              <a:prstGeom prst="noSmoking">
                <a:avLst>
                  <a:gd name="adj" fmla="val 5601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F88DD78-AA3B-4E8E-AF89-ECDE82CD9579}"/>
                </a:ext>
              </a:extLst>
            </p:cNvPr>
            <p:cNvSpPr/>
            <p:nvPr/>
          </p:nvSpPr>
          <p:spPr>
            <a:xfrm>
              <a:off x="302782" y="4652229"/>
              <a:ext cx="26899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교통사고 예방</a:t>
              </a:r>
              <a:endPara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334990" y="2300616"/>
            <a:ext cx="2689988" cy="2813278"/>
            <a:chOff x="3334990" y="2300616"/>
            <a:chExt cx="2689988" cy="2813278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2344" y="2300616"/>
              <a:ext cx="2055280" cy="2055280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F88DD78-AA3B-4E8E-AF89-ECDE82CD9579}"/>
                </a:ext>
              </a:extLst>
            </p:cNvPr>
            <p:cNvSpPr/>
            <p:nvPr/>
          </p:nvSpPr>
          <p:spPr>
            <a:xfrm>
              <a:off x="3334990" y="4652229"/>
              <a:ext cx="26899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골든 타임 확보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341913" y="2224258"/>
            <a:ext cx="2689988" cy="2889636"/>
            <a:chOff x="6374571" y="2224258"/>
            <a:chExt cx="2689988" cy="288963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90E1909-BA0E-405F-83A9-5E8722D552A4}"/>
                </a:ext>
              </a:extLst>
            </p:cNvPr>
            <p:cNvSpPr/>
            <p:nvPr/>
          </p:nvSpPr>
          <p:spPr>
            <a:xfrm>
              <a:off x="6374571" y="4652229"/>
              <a:ext cx="26899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생존율 향상</a:t>
              </a: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6560155" y="2224258"/>
              <a:ext cx="2318821" cy="2207997"/>
              <a:chOff x="8541288" y="1945524"/>
              <a:chExt cx="3119945" cy="2970833"/>
            </a:xfrm>
          </p:grpSpPr>
          <p:pic>
            <p:nvPicPr>
              <p:cNvPr id="28" name="그래픽 1">
                <a:extLst>
                  <a:ext uri="{FF2B5EF4-FFF2-40B4-BE49-F238E27FC236}">
                    <a16:creationId xmlns:a16="http://schemas.microsoft.com/office/drawing/2014/main" id="{2B0CEDE9-AC3F-4230-9245-95439DD105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756266" y="2194696"/>
                <a:ext cx="2689989" cy="2689989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41288" y="1945524"/>
                <a:ext cx="835939" cy="835939"/>
              </a:xfrm>
              <a:prstGeom prst="rect">
                <a:avLst/>
              </a:prstGeom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68291" y="4123414"/>
                <a:ext cx="792942" cy="792943"/>
              </a:xfrm>
              <a:prstGeom prst="rect">
                <a:avLst/>
              </a:prstGeom>
            </p:spPr>
          </p:pic>
        </p:grpSp>
      </p:grpSp>
      <p:grpSp>
        <p:nvGrpSpPr>
          <p:cNvPr id="2" name="그룹 1"/>
          <p:cNvGrpSpPr/>
          <p:nvPr/>
        </p:nvGrpSpPr>
        <p:grpSpPr>
          <a:xfrm>
            <a:off x="9223550" y="2251732"/>
            <a:ext cx="2689988" cy="2862162"/>
            <a:chOff x="9223550" y="2251732"/>
            <a:chExt cx="2689988" cy="286216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2020" y="2251732"/>
              <a:ext cx="2153049" cy="2153049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90E1909-BA0E-405F-83A9-5E8722D552A4}"/>
                </a:ext>
              </a:extLst>
            </p:cNvPr>
            <p:cNvSpPr/>
            <p:nvPr/>
          </p:nvSpPr>
          <p:spPr>
            <a:xfrm>
              <a:off x="9223550" y="4652229"/>
              <a:ext cx="26899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빅데이터 활용</a:t>
              </a:r>
              <a:endPara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532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9553630" y="2482358"/>
            <a:ext cx="1832485" cy="2558926"/>
            <a:chOff x="9072543" y="2878925"/>
            <a:chExt cx="1832485" cy="2558926"/>
          </a:xfrm>
        </p:grpSpPr>
        <p:sp>
          <p:nvSpPr>
            <p:cNvPr id="11" name="직사각형 10"/>
            <p:cNvSpPr/>
            <p:nvPr/>
          </p:nvSpPr>
          <p:spPr>
            <a:xfrm>
              <a:off x="9282926" y="4976186"/>
              <a:ext cx="141802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b="1" noProof="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59595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오류 수정</a:t>
              </a:r>
              <a:endParaRPr lang="en-US" altLang="ko-KR" sz="2400" b="1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2543" y="2878925"/>
              <a:ext cx="1832485" cy="1832485"/>
            </a:xfrm>
            <a:prstGeom prst="rect">
              <a:avLst/>
            </a:prstGeom>
          </p:spPr>
        </p:pic>
      </p:grpSp>
      <p:sp>
        <p:nvSpPr>
          <p:cNvPr id="28" name="모서리가 둥근 직사각형 27"/>
          <p:cNvSpPr/>
          <p:nvPr/>
        </p:nvSpPr>
        <p:spPr>
          <a:xfrm>
            <a:off x="-238271" y="120080"/>
            <a:ext cx="2405449" cy="343415"/>
          </a:xfrm>
          <a:prstGeom prst="roundRect">
            <a:avLst>
              <a:gd name="adj" fmla="val 50000"/>
            </a:avLst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86883" y="542472"/>
            <a:ext cx="22904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35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계획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00359E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238" y="111842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en-US" altLang="ko-KR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계획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2248930" y="828214"/>
            <a:ext cx="6766172" cy="0"/>
          </a:xfrm>
          <a:prstGeom prst="line">
            <a:avLst/>
          </a:prstGeom>
          <a:ln w="12700">
            <a:solidFill>
              <a:srgbClr val="003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78508" y="2235949"/>
            <a:ext cx="3377649" cy="2813235"/>
            <a:chOff x="678508" y="2235949"/>
            <a:chExt cx="3377649" cy="2813235"/>
          </a:xfrm>
        </p:grpSpPr>
        <p:grpSp>
          <p:nvGrpSpPr>
            <p:cNvPr id="27" name="그룹 26"/>
            <p:cNvGrpSpPr/>
            <p:nvPr/>
          </p:nvGrpSpPr>
          <p:grpSpPr>
            <a:xfrm>
              <a:off x="678508" y="2613799"/>
              <a:ext cx="3377649" cy="2435385"/>
              <a:chOff x="386884" y="2772475"/>
              <a:chExt cx="3377649" cy="2435385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883154" y="4746195"/>
                <a:ext cx="221427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2400" b="1" dirty="0">
                    <a:ln>
                      <a:solidFill>
                        <a:srgbClr val="5B9BD5">
                          <a:shade val="50000"/>
                          <a:alpha val="0"/>
                        </a:srgbClr>
                      </a:solidFill>
                    </a:ln>
                    <a:solidFill>
                      <a:srgbClr val="595959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디바이스 제품화</a:t>
                </a:r>
                <a:endParaRPr kumimoji="0" lang="ko-KR" altLang="en-US" sz="2400" b="1" i="0" u="none" strike="noStrike" kern="1200" cap="none" spc="0" normalizeH="0" baseline="0" noProof="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595959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grpSp>
            <p:nvGrpSpPr>
              <p:cNvPr id="26" name="그룹 25"/>
              <p:cNvGrpSpPr/>
              <p:nvPr/>
            </p:nvGrpSpPr>
            <p:grpSpPr>
              <a:xfrm>
                <a:off x="386884" y="2772475"/>
                <a:ext cx="3377649" cy="1344522"/>
                <a:chOff x="386884" y="2772475"/>
                <a:chExt cx="3377649" cy="1344522"/>
              </a:xfrm>
            </p:grpSpPr>
            <p:pic>
              <p:nvPicPr>
                <p:cNvPr id="10" name="그림 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884" y="2962675"/>
                  <a:ext cx="964122" cy="964122"/>
                </a:xfrm>
                <a:prstGeom prst="rect">
                  <a:avLst/>
                </a:prstGeom>
              </p:spPr>
            </p:pic>
            <p:pic>
              <p:nvPicPr>
                <p:cNvPr id="12" name="그림 11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122"/>
                <a:stretch/>
              </p:blipFill>
              <p:spPr>
                <a:xfrm>
                  <a:off x="1549975" y="3119732"/>
                  <a:ext cx="716692" cy="650008"/>
                </a:xfrm>
                <a:prstGeom prst="rect">
                  <a:avLst/>
                </a:prstGeom>
              </p:spPr>
            </p:pic>
            <p:pic>
              <p:nvPicPr>
                <p:cNvPr id="25" name="그림 2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20011" y="2772475"/>
                  <a:ext cx="1344522" cy="1344522"/>
                </a:xfrm>
                <a:prstGeom prst="rect">
                  <a:avLst/>
                </a:prstGeom>
              </p:spPr>
            </p:pic>
          </p:grpSp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508" y="2235949"/>
              <a:ext cx="561078" cy="561078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4987248" y="2085792"/>
            <a:ext cx="3788039" cy="2957186"/>
            <a:chOff x="4987248" y="2085792"/>
            <a:chExt cx="3788039" cy="2957186"/>
          </a:xfrm>
        </p:grpSpPr>
        <p:grpSp>
          <p:nvGrpSpPr>
            <p:cNvPr id="3" name="그룹 2"/>
            <p:cNvGrpSpPr/>
            <p:nvPr/>
          </p:nvGrpSpPr>
          <p:grpSpPr>
            <a:xfrm>
              <a:off x="4987248" y="2085792"/>
              <a:ext cx="3788039" cy="2957186"/>
              <a:chOff x="4995112" y="2085792"/>
              <a:chExt cx="3788039" cy="2957186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4995112" y="4581313"/>
                <a:ext cx="37880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400" b="1" i="0" u="none" strike="noStrike" kern="1200" cap="none" spc="0" normalizeH="0" baseline="0" noProof="0" dirty="0">
                    <a:ln>
                      <a:solidFill>
                        <a:srgbClr val="5B9BD5">
                          <a:shade val="50000"/>
                          <a:alpha val="0"/>
                        </a:srgbClr>
                      </a:solidFill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웹 </a:t>
                </a:r>
                <a:r>
                  <a:rPr kumimoji="0" lang="en-US" altLang="ko-KR" sz="2400" b="1" i="0" u="none" strike="noStrike" kern="1200" cap="none" spc="0" normalizeH="0" baseline="0" noProof="0" dirty="0">
                    <a:ln>
                      <a:solidFill>
                        <a:srgbClr val="5B9BD5">
                          <a:shade val="50000"/>
                          <a:alpha val="0"/>
                        </a:srgbClr>
                      </a:solidFill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/ </a:t>
                </a:r>
                <a:r>
                  <a:rPr lang="ko-KR" altLang="en-US" sz="2400" b="1" dirty="0">
                    <a:ln>
                      <a:solidFill>
                        <a:srgbClr val="5B9BD5">
                          <a:shade val="50000"/>
                          <a:alpha val="0"/>
                        </a:srgbClr>
                      </a:solidFill>
                    </a:ln>
                    <a:solidFill>
                      <a:srgbClr val="595959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앱</a:t>
                </a:r>
                <a:r>
                  <a:rPr lang="en-US" altLang="ko-KR" sz="2400" b="1" dirty="0">
                    <a:ln>
                      <a:solidFill>
                        <a:srgbClr val="5B9BD5">
                          <a:shade val="50000"/>
                          <a:alpha val="0"/>
                        </a:srgbClr>
                      </a:solidFill>
                    </a:ln>
                    <a:solidFill>
                      <a:srgbClr val="595959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 </a:t>
                </a:r>
                <a:r>
                  <a:rPr lang="ko-KR" altLang="en-US" sz="2400" b="1" dirty="0">
                    <a:ln>
                      <a:solidFill>
                        <a:srgbClr val="5B9BD5">
                          <a:shade val="50000"/>
                          <a:alpha val="0"/>
                        </a:srgbClr>
                      </a:solidFill>
                    </a:ln>
                    <a:solidFill>
                      <a:srgbClr val="595959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기능 강화 및 </a:t>
                </a:r>
                <a:r>
                  <a:rPr kumimoji="0" lang="ko-KR" altLang="en-US" sz="2400" b="1" i="0" u="none" strike="noStrike" kern="1200" cap="none" spc="0" normalizeH="0" baseline="0" noProof="0" dirty="0">
                    <a:ln>
                      <a:solidFill>
                        <a:srgbClr val="5B9BD5">
                          <a:shade val="50000"/>
                          <a:alpha val="0"/>
                        </a:srgbClr>
                      </a:solidFill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디자인</a:t>
                </a:r>
              </a:p>
            </p:txBody>
          </p:sp>
          <p:grpSp>
            <p:nvGrpSpPr>
              <p:cNvPr id="22" name="그룹 21"/>
              <p:cNvGrpSpPr/>
              <p:nvPr/>
            </p:nvGrpSpPr>
            <p:grpSpPr>
              <a:xfrm>
                <a:off x="5063936" y="2085792"/>
                <a:ext cx="3346170" cy="2225550"/>
                <a:chOff x="4452075" y="2176111"/>
                <a:chExt cx="3346170" cy="2225550"/>
              </a:xfrm>
            </p:grpSpPr>
            <p:pic>
              <p:nvPicPr>
                <p:cNvPr id="17" name="그림 16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52075" y="2801843"/>
                  <a:ext cx="1404390" cy="1404390"/>
                </a:xfrm>
                <a:prstGeom prst="rect">
                  <a:avLst/>
                </a:prstGeom>
              </p:spPr>
            </p:pic>
            <p:pic>
              <p:nvPicPr>
                <p:cNvPr id="19" name="그림 18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72695" y="2176111"/>
                  <a:ext cx="2225550" cy="2225550"/>
                </a:xfrm>
                <a:prstGeom prst="rect">
                  <a:avLst/>
                </a:prstGeom>
              </p:spPr>
            </p:pic>
          </p:grpSp>
        </p:grp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1477" y="2159140"/>
              <a:ext cx="561078" cy="5610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558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784" y="0"/>
            <a:ext cx="4948999" cy="5325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0175" y="2882690"/>
            <a:ext cx="43845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ko-KR" altLang="en-US" sz="7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EF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감사합니다</a:t>
            </a: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203199" y="5195100"/>
            <a:ext cx="2506933" cy="448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WDJ 6</a:t>
            </a:r>
            <a:r>
              <a:rPr lang="ko-KR" altLang="en-US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 </a:t>
            </a:r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</a:p>
          <a:p>
            <a:pPr marL="0" indent="0">
              <a:buNone/>
            </a:pPr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MIRO</a:t>
            </a:r>
            <a:endParaRPr lang="ko-KR" altLang="en-US" sz="3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203199" y="1633377"/>
            <a:ext cx="4119514" cy="824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딥 러닝 기반 얼굴인식을 통한 교통사고 예방 </a:t>
            </a:r>
            <a:r>
              <a:rPr lang="en-US" altLang="ko-KR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자동 </a:t>
            </a:r>
            <a:r>
              <a:rPr lang="en-US" altLang="ko-KR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SOS</a:t>
            </a:r>
            <a:endParaRPr lang="ko-KR" altLang="en-US" sz="2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409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3CFD06D-18D6-461E-8214-EFE003BF40CB}"/>
              </a:ext>
            </a:extLst>
          </p:cNvPr>
          <p:cNvGrpSpPr/>
          <p:nvPr/>
        </p:nvGrpSpPr>
        <p:grpSpPr>
          <a:xfrm>
            <a:off x="8523138" y="2013764"/>
            <a:ext cx="2939745" cy="544208"/>
            <a:chOff x="8473262" y="1635809"/>
            <a:chExt cx="2939745" cy="544208"/>
          </a:xfrm>
        </p:grpSpPr>
        <p:sp>
          <p:nvSpPr>
            <p:cNvPr id="10" name="직사각형 9"/>
            <p:cNvSpPr/>
            <p:nvPr/>
          </p:nvSpPr>
          <p:spPr>
            <a:xfrm>
              <a:off x="9105965" y="1656986"/>
              <a:ext cx="230704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프로젝트명</a:t>
              </a:r>
              <a:r>
                <a:rPr lang="ko-KR" altLang="en-US" sz="25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소개</a:t>
              </a:r>
            </a:p>
          </p:txBody>
        </p:sp>
        <p:sp>
          <p:nvSpPr>
            <p:cNvPr id="12" name="타원 11"/>
            <p:cNvSpPr/>
            <p:nvPr/>
          </p:nvSpPr>
          <p:spPr>
            <a:xfrm>
              <a:off x="8473262" y="1635809"/>
              <a:ext cx="544208" cy="544208"/>
            </a:xfrm>
            <a:prstGeom prst="ellipse">
              <a:avLst/>
            </a:prstGeom>
            <a:solidFill>
              <a:srgbClr val="003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5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Ⅰ</a:t>
              </a:r>
              <a:endPara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844B214-A140-4B14-B73A-3B2D0D96DECF}"/>
              </a:ext>
            </a:extLst>
          </p:cNvPr>
          <p:cNvGrpSpPr/>
          <p:nvPr/>
        </p:nvGrpSpPr>
        <p:grpSpPr>
          <a:xfrm>
            <a:off x="8523138" y="4664060"/>
            <a:ext cx="1406901" cy="544208"/>
            <a:chOff x="8473262" y="4703332"/>
            <a:chExt cx="1406901" cy="544208"/>
          </a:xfrm>
        </p:grpSpPr>
        <p:sp>
          <p:nvSpPr>
            <p:cNvPr id="20" name="타원 19"/>
            <p:cNvSpPr/>
            <p:nvPr/>
          </p:nvSpPr>
          <p:spPr>
            <a:xfrm>
              <a:off x="8473262" y="4703332"/>
              <a:ext cx="544208" cy="544208"/>
            </a:xfrm>
            <a:prstGeom prst="ellipse">
              <a:avLst/>
            </a:prstGeom>
            <a:solidFill>
              <a:srgbClr val="003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5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Ⅴ</a:t>
              </a:r>
              <a:endPara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112004" y="4721752"/>
              <a:ext cx="76815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시연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BF94718-7F29-4910-91B6-6597E3BC7001}"/>
              </a:ext>
            </a:extLst>
          </p:cNvPr>
          <p:cNvGrpSpPr/>
          <p:nvPr/>
        </p:nvGrpSpPr>
        <p:grpSpPr>
          <a:xfrm>
            <a:off x="8523138" y="2669765"/>
            <a:ext cx="2070544" cy="544208"/>
            <a:chOff x="8473262" y="2408990"/>
            <a:chExt cx="2070544" cy="544208"/>
          </a:xfrm>
        </p:grpSpPr>
        <p:sp>
          <p:nvSpPr>
            <p:cNvPr id="17" name="타원 16"/>
            <p:cNvSpPr/>
            <p:nvPr/>
          </p:nvSpPr>
          <p:spPr>
            <a:xfrm>
              <a:off x="8473262" y="2408990"/>
              <a:ext cx="544208" cy="544208"/>
            </a:xfrm>
            <a:prstGeom prst="ellipse">
              <a:avLst/>
            </a:prstGeom>
            <a:solidFill>
              <a:srgbClr val="003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5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Ⅱ</a:t>
              </a:r>
              <a:endPara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112004" y="2440647"/>
              <a:ext cx="143180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기획 배경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3DF3D47-3F0E-48FD-B86B-7CBFB4C703D0}"/>
              </a:ext>
            </a:extLst>
          </p:cNvPr>
          <p:cNvGrpSpPr/>
          <p:nvPr/>
        </p:nvGrpSpPr>
        <p:grpSpPr>
          <a:xfrm>
            <a:off x="8523138" y="3323244"/>
            <a:ext cx="2362291" cy="544208"/>
            <a:chOff x="8473262" y="3174884"/>
            <a:chExt cx="2362291" cy="544208"/>
          </a:xfrm>
        </p:grpSpPr>
        <p:sp>
          <p:nvSpPr>
            <p:cNvPr id="18" name="타원 17"/>
            <p:cNvSpPr/>
            <p:nvPr/>
          </p:nvSpPr>
          <p:spPr>
            <a:xfrm>
              <a:off x="8473262" y="3174884"/>
              <a:ext cx="544208" cy="544208"/>
            </a:xfrm>
            <a:prstGeom prst="ellipse">
              <a:avLst/>
            </a:prstGeom>
            <a:solidFill>
              <a:srgbClr val="003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5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Ⅲ</a:t>
              </a:r>
              <a:endPara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112004" y="3204510"/>
              <a:ext cx="172354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주요 서비스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CF32916-8F47-4761-B516-0BBECC681708}"/>
              </a:ext>
            </a:extLst>
          </p:cNvPr>
          <p:cNvGrpSpPr/>
          <p:nvPr/>
        </p:nvGrpSpPr>
        <p:grpSpPr>
          <a:xfrm>
            <a:off x="8523138" y="3984442"/>
            <a:ext cx="2070544" cy="544208"/>
            <a:chOff x="8473262" y="3939108"/>
            <a:chExt cx="2070544" cy="544208"/>
          </a:xfrm>
        </p:grpSpPr>
        <p:sp>
          <p:nvSpPr>
            <p:cNvPr id="19" name="타원 18"/>
            <p:cNvSpPr/>
            <p:nvPr/>
          </p:nvSpPr>
          <p:spPr>
            <a:xfrm>
              <a:off x="8473262" y="3939108"/>
              <a:ext cx="544208" cy="544208"/>
            </a:xfrm>
            <a:prstGeom prst="ellipse">
              <a:avLst/>
            </a:prstGeom>
            <a:solidFill>
              <a:srgbClr val="003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5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Ⅳ</a:t>
              </a:r>
              <a:endPara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112004" y="3974017"/>
              <a:ext cx="143180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사용 기술</a:t>
              </a: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0" r="5619" b="14201"/>
          <a:stretch/>
        </p:blipFill>
        <p:spPr>
          <a:xfrm>
            <a:off x="0" y="2059459"/>
            <a:ext cx="5848865" cy="4810898"/>
          </a:xfrm>
          <a:prstGeom prst="rect">
            <a:avLst/>
          </a:prstGeom>
        </p:spPr>
      </p:pic>
      <p:sp>
        <p:nvSpPr>
          <p:cNvPr id="25" name="부제목 2"/>
          <p:cNvSpPr txBox="1">
            <a:spLocks/>
          </p:cNvSpPr>
          <p:nvPr/>
        </p:nvSpPr>
        <p:spPr>
          <a:xfrm>
            <a:off x="4670597" y="1129517"/>
            <a:ext cx="3543300" cy="448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5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</a:t>
            </a:r>
            <a:endParaRPr lang="ko-KR" altLang="en-US" sz="5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89C34A5-C2A1-4157-B191-CB8B1877EE02}"/>
              </a:ext>
            </a:extLst>
          </p:cNvPr>
          <p:cNvGrpSpPr/>
          <p:nvPr/>
        </p:nvGrpSpPr>
        <p:grpSpPr>
          <a:xfrm>
            <a:off x="8517099" y="5343678"/>
            <a:ext cx="2070544" cy="544208"/>
            <a:chOff x="8473262" y="4703332"/>
            <a:chExt cx="2070544" cy="544208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9B41F2D-C29C-4307-BE79-CFB50520AFE2}"/>
                </a:ext>
              </a:extLst>
            </p:cNvPr>
            <p:cNvSpPr/>
            <p:nvPr/>
          </p:nvSpPr>
          <p:spPr>
            <a:xfrm>
              <a:off x="8473262" y="4703332"/>
              <a:ext cx="544208" cy="544208"/>
            </a:xfrm>
            <a:prstGeom prst="ellipse">
              <a:avLst/>
            </a:prstGeom>
            <a:solidFill>
              <a:srgbClr val="003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5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Ⅵ</a:t>
              </a:r>
              <a:endPara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89FD423-FF0E-48CB-9E32-B154B39871FF}"/>
                </a:ext>
              </a:extLst>
            </p:cNvPr>
            <p:cNvSpPr/>
            <p:nvPr/>
          </p:nvSpPr>
          <p:spPr>
            <a:xfrm>
              <a:off x="9112004" y="4721752"/>
              <a:ext cx="143180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향후 계획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682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-238271" y="120080"/>
            <a:ext cx="2405449" cy="343415"/>
          </a:xfrm>
          <a:prstGeom prst="roundRect">
            <a:avLst>
              <a:gd name="adj" fmla="val 50000"/>
            </a:avLst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6883" y="542472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35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명 소개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00359E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-7951" y="10360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명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331597" y="828214"/>
            <a:ext cx="5683505" cy="0"/>
          </a:xfrm>
          <a:prstGeom prst="line">
            <a:avLst/>
          </a:prstGeom>
          <a:ln w="12700">
            <a:solidFill>
              <a:srgbClr val="003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964453" y="2329072"/>
            <a:ext cx="3057247" cy="2688693"/>
            <a:chOff x="964453" y="2329072"/>
            <a:chExt cx="3057247" cy="2688693"/>
          </a:xfrm>
        </p:grpSpPr>
        <p:sp>
          <p:nvSpPr>
            <p:cNvPr id="11" name="TextBox 10"/>
            <p:cNvSpPr txBox="1"/>
            <p:nvPr/>
          </p:nvSpPr>
          <p:spPr>
            <a:xfrm>
              <a:off x="964453" y="2329072"/>
              <a:ext cx="305724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ja-JP" altLang="en-US" sz="8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2EF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j-cs"/>
                </a:rPr>
                <a:t>クルマ</a:t>
              </a:r>
              <a:endParaRPr lang="ko-KR" altLang="en-US" sz="8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EF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454" y="3536518"/>
              <a:ext cx="1481247" cy="1481247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4864090" y="2329072"/>
            <a:ext cx="2983509" cy="2727068"/>
            <a:chOff x="4864090" y="2329072"/>
            <a:chExt cx="2983509" cy="2727068"/>
          </a:xfrm>
        </p:grpSpPr>
        <p:sp>
          <p:nvSpPr>
            <p:cNvPr id="12" name="TextBox 11"/>
            <p:cNvSpPr txBox="1"/>
            <p:nvPr/>
          </p:nvSpPr>
          <p:spPr>
            <a:xfrm>
              <a:off x="4864090" y="2329072"/>
              <a:ext cx="2983509" cy="1207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ja-JP" altLang="en-US" sz="8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2EF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j-cs"/>
                </a:rPr>
                <a:t>マモリ</a:t>
              </a:r>
              <a:endParaRPr lang="ko-KR" altLang="en-US" sz="8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EF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6033" y="3536518"/>
              <a:ext cx="1519622" cy="1519622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8689989" y="2329072"/>
            <a:ext cx="2093843" cy="2688693"/>
            <a:chOff x="8689989" y="2329072"/>
            <a:chExt cx="2093843" cy="2688693"/>
          </a:xfrm>
        </p:grpSpPr>
        <p:sp>
          <p:nvSpPr>
            <p:cNvPr id="15" name="TextBox 14"/>
            <p:cNvSpPr txBox="1"/>
            <p:nvPr/>
          </p:nvSpPr>
          <p:spPr>
            <a:xfrm>
              <a:off x="8689989" y="2329072"/>
              <a:ext cx="2093843" cy="1207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sz="8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j-cs"/>
                </a:rPr>
                <a:t>119</a:t>
              </a:r>
              <a:endParaRPr lang="ko-KR" altLang="en-US" sz="8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endParaRP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950946" y="3486011"/>
              <a:ext cx="1571927" cy="153175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8498F71-2BF6-4E27-A2AA-8F75503DAD06}"/>
              </a:ext>
            </a:extLst>
          </p:cNvPr>
          <p:cNvSpPr txBox="1"/>
          <p:nvPr/>
        </p:nvSpPr>
        <p:spPr>
          <a:xfrm>
            <a:off x="3356294" y="2828835"/>
            <a:ext cx="5485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ja-JP" altLang="en-US" sz="8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EF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クルマモ</a:t>
            </a:r>
            <a:r>
              <a:rPr lang="ja-JP" altLang="en-US" sz="8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リ</a:t>
            </a:r>
            <a:r>
              <a:rPr lang="en-US" altLang="ja-JP" sz="8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9</a:t>
            </a:r>
            <a:endParaRPr lang="ko-KR" altLang="en-US" sz="8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094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0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-238271" y="120080"/>
            <a:ext cx="2405449" cy="343415"/>
          </a:xfrm>
          <a:prstGeom prst="roundRect">
            <a:avLst>
              <a:gd name="adj" fmla="val 50000"/>
            </a:avLst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6883" y="542472"/>
            <a:ext cx="17802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35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00359E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8238" y="111842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167178" y="828214"/>
            <a:ext cx="6847924" cy="0"/>
          </a:xfrm>
          <a:prstGeom prst="line">
            <a:avLst/>
          </a:prstGeom>
          <a:ln w="12700">
            <a:solidFill>
              <a:srgbClr val="003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9800249" y="6004003"/>
            <a:ext cx="22813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도로교통공단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교통안전공단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교통사고 심층 원인조사 논문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0D20F4C-6441-482F-900E-48334C0C096E}"/>
              </a:ext>
            </a:extLst>
          </p:cNvPr>
          <p:cNvGrpSpPr/>
          <p:nvPr/>
        </p:nvGrpSpPr>
        <p:grpSpPr>
          <a:xfrm>
            <a:off x="784220" y="1603400"/>
            <a:ext cx="5188564" cy="4101216"/>
            <a:chOff x="784220" y="1603400"/>
            <a:chExt cx="5188564" cy="4101216"/>
          </a:xfrm>
        </p:grpSpPr>
        <p:pic>
          <p:nvPicPr>
            <p:cNvPr id="9" name="_x265013264" descr="EMB0000295c116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2614" y="2812092"/>
              <a:ext cx="4491775" cy="2892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784220" y="1603400"/>
              <a:ext cx="5188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 </a:t>
              </a:r>
              <a:r>
                <a:rPr lang="ko-KR" altLang="en-US" sz="2800" b="1" dirty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고령자 교통사고</a:t>
              </a:r>
              <a:r>
                <a:rPr lang="ko-KR" altLang="en-US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의 발생 건수 증가</a:t>
              </a:r>
              <a:r>
                <a:rPr lang="en-US" altLang="ko-KR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&gt;</a:t>
              </a:r>
              <a:endPara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2F75339-ABC5-4BD3-86FF-008FCD35E16A}"/>
              </a:ext>
            </a:extLst>
          </p:cNvPr>
          <p:cNvGrpSpPr/>
          <p:nvPr/>
        </p:nvGrpSpPr>
        <p:grpSpPr>
          <a:xfrm>
            <a:off x="6231174" y="1609675"/>
            <a:ext cx="5567855" cy="4716724"/>
            <a:chOff x="6231174" y="1609675"/>
            <a:chExt cx="5567855" cy="4716724"/>
          </a:xfrm>
        </p:grpSpPr>
        <p:sp>
          <p:nvSpPr>
            <p:cNvPr id="20" name="TextBox 19"/>
            <p:cNvSpPr txBox="1"/>
            <p:nvPr/>
          </p:nvSpPr>
          <p:spPr>
            <a:xfrm>
              <a:off x="7065193" y="1609675"/>
              <a:ext cx="38998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 </a:t>
              </a:r>
              <a:r>
                <a:rPr lang="ko-KR" altLang="en-US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고령자의</a:t>
              </a:r>
              <a:r>
                <a:rPr lang="ko-KR" altLang="en-US" sz="2400" b="1" dirty="0">
                  <a:solidFill>
                    <a:srgbClr val="0070C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2800" b="1" dirty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교통사고 원인</a:t>
              </a:r>
              <a:r>
                <a:rPr lang="en-US" altLang="ko-KR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&gt;</a:t>
              </a:r>
              <a:endPara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231174" y="2190310"/>
              <a:ext cx="5567855" cy="4136089"/>
              <a:chOff x="6112516" y="2132895"/>
              <a:chExt cx="5567855" cy="4136089"/>
            </a:xfrm>
          </p:grpSpPr>
          <p:graphicFrame>
            <p:nvGraphicFramePr>
              <p:cNvPr id="21" name="차트 20">
                <a:extLst>
                  <a:ext uri="{FF2B5EF4-FFF2-40B4-BE49-F238E27FC236}">
                    <a16:creationId xmlns:a16="http://schemas.microsoft.com/office/drawing/2014/main" id="{33482FB8-B825-4246-98EE-B7F95DBD161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64889303"/>
                  </p:ext>
                </p:extLst>
              </p:nvPr>
            </p:nvGraphicFramePr>
            <p:xfrm>
              <a:off x="6112516" y="2132895"/>
              <a:ext cx="5567855" cy="413608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7C48C12-45DD-4A1D-9E85-3233A36AE118}"/>
                  </a:ext>
                </a:extLst>
              </p:cNvPr>
              <p:cNvSpPr txBox="1"/>
              <p:nvPr/>
            </p:nvSpPr>
            <p:spPr>
              <a:xfrm>
                <a:off x="9157342" y="2723508"/>
                <a:ext cx="1467068" cy="1692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주시</a:t>
                </a:r>
                <a:endParaRPr lang="en-US" altLang="ko-KR" sz="3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r>
                  <a:rPr lang="ko-KR" altLang="en-US" sz="3600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태만</a:t>
                </a:r>
                <a:endParaRPr lang="en-US" altLang="ko-KR" sz="3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r>
                  <a:rPr lang="en-US" altLang="ko-KR" sz="3200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32.1%</a:t>
                </a:r>
                <a:endParaRPr lang="ko-KR" altLang="en-US" sz="20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7C48C12-45DD-4A1D-9E85-3233A36AE118}"/>
                  </a:ext>
                </a:extLst>
              </p:cNvPr>
              <p:cNvSpPr txBox="1"/>
              <p:nvPr/>
            </p:nvSpPr>
            <p:spPr>
              <a:xfrm>
                <a:off x="7913317" y="4589693"/>
                <a:ext cx="1678665" cy="15081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100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안전거리</a:t>
                </a:r>
                <a:endParaRPr lang="en-US" altLang="ko-KR" sz="31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ko-KR" altLang="en-US" sz="3100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미확보</a:t>
                </a:r>
                <a:endParaRPr lang="en-US" altLang="ko-KR" sz="31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en-US" altLang="ko-KR" sz="2800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24.6%</a:t>
                </a:r>
                <a:endPara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662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904" y="2536888"/>
            <a:ext cx="3924877" cy="3289010"/>
          </a:xfrm>
          <a:prstGeom prst="rect">
            <a:avLst/>
          </a:prstGeom>
        </p:spPr>
      </p:pic>
      <p:pic>
        <p:nvPicPr>
          <p:cNvPr id="1025" name="_x442685784" descr="EMB00002afc586c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" t="19228" r="1295"/>
          <a:stretch/>
        </p:blipFill>
        <p:spPr bwMode="auto">
          <a:xfrm>
            <a:off x="68826" y="1317523"/>
            <a:ext cx="3972232" cy="313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442686664" descr="EMB00002afc587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60" y="4688061"/>
            <a:ext cx="3544186" cy="201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AAFB2BA3-E88C-4488-BDB2-E11A3B7B5E02}"/>
              </a:ext>
            </a:extLst>
          </p:cNvPr>
          <p:cNvGrpSpPr/>
          <p:nvPr/>
        </p:nvGrpSpPr>
        <p:grpSpPr>
          <a:xfrm>
            <a:off x="8114238" y="1749488"/>
            <a:ext cx="3825148" cy="4857686"/>
            <a:chOff x="8114238" y="1749488"/>
            <a:chExt cx="3825148" cy="4857686"/>
          </a:xfrm>
        </p:grpSpPr>
        <p:grpSp>
          <p:nvGrpSpPr>
            <p:cNvPr id="20" name="그룹 19"/>
            <p:cNvGrpSpPr/>
            <p:nvPr/>
          </p:nvGrpSpPr>
          <p:grpSpPr>
            <a:xfrm>
              <a:off x="8114238" y="1749488"/>
              <a:ext cx="3689390" cy="1948557"/>
              <a:chOff x="7740610" y="1808480"/>
              <a:chExt cx="3689390" cy="1948557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7740610" y="1808480"/>
                <a:ext cx="3689390" cy="1656080"/>
              </a:xfrm>
              <a:prstGeom prst="roundRect">
                <a:avLst>
                  <a:gd name="adj" fmla="val 4795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noFill/>
                </a:endParaRPr>
              </a:p>
            </p:txBody>
          </p:sp>
          <p:sp>
            <p:nvSpPr>
              <p:cNvPr id="19" name="이등변 삼각형 18"/>
              <p:cNvSpPr/>
              <p:nvPr/>
            </p:nvSpPr>
            <p:spPr>
              <a:xfrm rot="8614235">
                <a:off x="9914973" y="3059989"/>
                <a:ext cx="440062" cy="697048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8310083" y="2162029"/>
              <a:ext cx="329769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2400" b="1" dirty="0">
                  <a:solidFill>
                    <a:srgbClr val="005EC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자동 구조 요청 시스템의</a:t>
              </a:r>
              <a:endParaRPr lang="en-US" altLang="ko-KR" sz="2400" b="1" dirty="0">
                <a:solidFill>
                  <a:srgbClr val="005EC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r"/>
              <a:r>
                <a:rPr lang="ko-KR" altLang="en-US" sz="2400" b="1" dirty="0">
                  <a:solidFill>
                    <a:srgbClr val="005EC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구축</a:t>
              </a:r>
              <a:r>
                <a:rPr lang="ko-KR" altLang="en-US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 필요합니다</a:t>
              </a:r>
              <a:r>
                <a:rPr lang="en-US" altLang="ko-KR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!!!</a:t>
              </a: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9717385" y="3753615"/>
              <a:ext cx="2222001" cy="2853559"/>
              <a:chOff x="9266808" y="3788813"/>
              <a:chExt cx="2507152" cy="3219757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9304744" y="6383477"/>
                <a:ext cx="2431279" cy="625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50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장택영</a:t>
                </a:r>
                <a:endParaRPr lang="en-US" altLang="ko-KR" sz="15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ctr"/>
                <a:r>
                  <a:rPr lang="ko-KR" altLang="en-US" sz="1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교통안전문화연구소 박사</a:t>
                </a:r>
                <a:endParaRPr lang="en-US" altLang="ko-KR" sz="15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66808" y="3788813"/>
                <a:ext cx="2507152" cy="2507152"/>
              </a:xfrm>
              <a:prstGeom prst="rect">
                <a:avLst/>
              </a:prstGeom>
            </p:spPr>
          </p:pic>
        </p:grpSp>
      </p:grpSp>
      <p:sp>
        <p:nvSpPr>
          <p:cNvPr id="21" name="모서리가 둥근 직사각형 20"/>
          <p:cNvSpPr/>
          <p:nvPr/>
        </p:nvSpPr>
        <p:spPr>
          <a:xfrm>
            <a:off x="-238271" y="120080"/>
            <a:ext cx="2405449" cy="343415"/>
          </a:xfrm>
          <a:prstGeom prst="roundRect">
            <a:avLst>
              <a:gd name="adj" fmla="val 50000"/>
            </a:avLst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86883" y="542472"/>
            <a:ext cx="17802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35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00359E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238" y="111842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2167178" y="828214"/>
            <a:ext cx="6847924" cy="0"/>
          </a:xfrm>
          <a:prstGeom prst="line">
            <a:avLst/>
          </a:prstGeom>
          <a:ln w="12700">
            <a:solidFill>
              <a:srgbClr val="003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27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0075395" y="6426851"/>
            <a:ext cx="2028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한국도로공사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도로안전팀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08F46A1-1C97-448B-AFB1-5B4CF3FE187E}"/>
              </a:ext>
            </a:extLst>
          </p:cNvPr>
          <p:cNvGrpSpPr/>
          <p:nvPr/>
        </p:nvGrpSpPr>
        <p:grpSpPr>
          <a:xfrm>
            <a:off x="4090735" y="1254383"/>
            <a:ext cx="3754461" cy="4086512"/>
            <a:chOff x="4090735" y="1254383"/>
            <a:chExt cx="3754461" cy="4086512"/>
          </a:xfrm>
        </p:grpSpPr>
        <p:sp>
          <p:nvSpPr>
            <p:cNvPr id="18" name="TextBox 17"/>
            <p:cNvSpPr txBox="1"/>
            <p:nvPr/>
          </p:nvSpPr>
          <p:spPr>
            <a:xfrm>
              <a:off x="4328101" y="1254383"/>
              <a:ext cx="32797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 </a:t>
              </a:r>
              <a:r>
                <a:rPr lang="ko-KR" altLang="en-US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교통사고</a:t>
              </a:r>
              <a:r>
                <a:rPr lang="ko-KR" altLang="en-US" sz="2800" b="1" dirty="0">
                  <a:solidFill>
                    <a:srgbClr val="0070C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2800" b="1" dirty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사망</a:t>
              </a:r>
              <a:r>
                <a:rPr lang="en-US" altLang="ko-KR" sz="2800" b="1" dirty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2800" b="1" dirty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원인</a:t>
              </a:r>
              <a:r>
                <a:rPr lang="en-US" altLang="ko-KR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&gt;</a:t>
              </a:r>
              <a:endPara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4090735" y="2045015"/>
              <a:ext cx="3754461" cy="3295880"/>
              <a:chOff x="839877" y="2063967"/>
              <a:chExt cx="4015676" cy="3685082"/>
            </a:xfrm>
            <a:solidFill>
              <a:srgbClr val="002060"/>
            </a:solidFill>
          </p:grpSpPr>
          <p:grpSp>
            <p:nvGrpSpPr>
              <p:cNvPr id="14" name="그룹 13"/>
              <p:cNvGrpSpPr/>
              <p:nvPr/>
            </p:nvGrpSpPr>
            <p:grpSpPr>
              <a:xfrm>
                <a:off x="839877" y="2063967"/>
                <a:ext cx="2031049" cy="3685082"/>
                <a:chOff x="839877" y="2063967"/>
                <a:chExt cx="2031049" cy="3685082"/>
              </a:xfrm>
              <a:grpFill/>
            </p:grpSpPr>
            <p:sp>
              <p:nvSpPr>
                <p:cNvPr id="13" name="직사각형 12"/>
                <p:cNvSpPr/>
                <p:nvPr/>
              </p:nvSpPr>
              <p:spPr>
                <a:xfrm>
                  <a:off x="938421" y="2063967"/>
                  <a:ext cx="1833962" cy="3685082"/>
                </a:xfrm>
                <a:prstGeom prst="rect">
                  <a:avLst/>
                </a:prstGeom>
                <a:solidFill>
                  <a:srgbClr val="CA1C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7C48C12-45DD-4A1D-9E85-3233A36AE118}"/>
                    </a:ext>
                  </a:extLst>
                </p:cNvPr>
                <p:cNvSpPr txBox="1"/>
                <p:nvPr/>
              </p:nvSpPr>
              <p:spPr>
                <a:xfrm>
                  <a:off x="839877" y="3224638"/>
                  <a:ext cx="2031049" cy="1961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3200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졸음 운전</a:t>
                  </a:r>
                  <a:endParaRPr lang="en-US" altLang="ko-KR" sz="3200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  <a:p>
                  <a:pPr algn="ctr"/>
                  <a:r>
                    <a:rPr lang="ko-KR" altLang="en-US" sz="3200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주시 태만</a:t>
                  </a:r>
                  <a:endParaRPr lang="en-US" altLang="ko-KR" sz="3200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  <a:p>
                  <a:pPr algn="ctr"/>
                  <a:r>
                    <a:rPr lang="en-US" altLang="ko-KR" sz="4400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70%</a:t>
                  </a:r>
                </a:p>
              </p:txBody>
            </p:sp>
          </p:grpSp>
          <p:grpSp>
            <p:nvGrpSpPr>
              <p:cNvPr id="15" name="그룹 14"/>
              <p:cNvGrpSpPr/>
              <p:nvPr/>
            </p:nvGrpSpPr>
            <p:grpSpPr>
              <a:xfrm>
                <a:off x="3021591" y="4435813"/>
                <a:ext cx="1833962" cy="1313234"/>
                <a:chOff x="3021591" y="4435813"/>
                <a:chExt cx="1833962" cy="1313234"/>
              </a:xfrm>
              <a:grpFill/>
            </p:grpSpPr>
            <p:sp>
              <p:nvSpPr>
                <p:cNvPr id="23" name="직사각형 22"/>
                <p:cNvSpPr/>
                <p:nvPr/>
              </p:nvSpPr>
              <p:spPr>
                <a:xfrm>
                  <a:off x="3021591" y="4435813"/>
                  <a:ext cx="1833962" cy="131323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7C48C12-45DD-4A1D-9E85-3233A36AE118}"/>
                    </a:ext>
                  </a:extLst>
                </p:cNvPr>
                <p:cNvSpPr txBox="1"/>
                <p:nvPr/>
              </p:nvSpPr>
              <p:spPr>
                <a:xfrm>
                  <a:off x="3347705" y="4553821"/>
                  <a:ext cx="1181734" cy="10772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800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기타</a:t>
                  </a:r>
                  <a:endParaRPr lang="en-US" altLang="ko-KR" sz="2800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  <a:p>
                  <a:pPr algn="ctr"/>
                  <a:r>
                    <a:rPr lang="en-US" altLang="ko-KR" sz="3600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30%</a:t>
                  </a:r>
                </a:p>
              </p:txBody>
            </p:sp>
          </p:grpSp>
        </p:grpSp>
      </p:grpSp>
      <p:grpSp>
        <p:nvGrpSpPr>
          <p:cNvPr id="26" name="그룹 25"/>
          <p:cNvGrpSpPr/>
          <p:nvPr/>
        </p:nvGrpSpPr>
        <p:grpSpPr>
          <a:xfrm>
            <a:off x="1398140" y="4777468"/>
            <a:ext cx="9339189" cy="1370376"/>
            <a:chOff x="1055631" y="4738611"/>
            <a:chExt cx="9339189" cy="1370376"/>
          </a:xfrm>
        </p:grpSpPr>
        <p:sp>
          <p:nvSpPr>
            <p:cNvPr id="17" name="TextBox 16"/>
            <p:cNvSpPr txBox="1"/>
            <p:nvPr/>
          </p:nvSpPr>
          <p:spPr>
            <a:xfrm>
              <a:off x="1688590" y="5462656"/>
              <a:ext cx="87062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단속할 수 없기 때문에</a:t>
              </a:r>
              <a:r>
                <a:rPr lang="en-US" altLang="ko-KR" sz="32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32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사전에 </a:t>
              </a:r>
              <a:r>
                <a:rPr lang="ko-KR" altLang="en-US" sz="3600" b="1" dirty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예방</a:t>
              </a:r>
              <a:r>
                <a:rPr lang="ko-KR" altLang="en-US" sz="3200" b="1" dirty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하는 것</a:t>
              </a:r>
              <a:r>
                <a:rPr lang="ko-KR" altLang="en-US" sz="32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</a:t>
              </a:r>
              <a:r>
                <a:rPr lang="ko-KR" altLang="en-US" sz="3200" b="1" dirty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3600" b="1" dirty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중요</a:t>
              </a:r>
              <a:r>
                <a:rPr lang="en-US" altLang="ko-KR" sz="3600" b="1" dirty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!</a:t>
              </a: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631" y="4738611"/>
              <a:ext cx="1265917" cy="1265917"/>
            </a:xfrm>
            <a:prstGeom prst="rect">
              <a:avLst/>
            </a:prstGeom>
          </p:spPr>
        </p:pic>
      </p:grpSp>
      <p:sp>
        <p:nvSpPr>
          <p:cNvPr id="31" name="모서리가 둥근 직사각형 30"/>
          <p:cNvSpPr/>
          <p:nvPr/>
        </p:nvSpPr>
        <p:spPr>
          <a:xfrm>
            <a:off x="-238271" y="120080"/>
            <a:ext cx="2405449" cy="343415"/>
          </a:xfrm>
          <a:prstGeom prst="roundRect">
            <a:avLst>
              <a:gd name="adj" fmla="val 50000"/>
            </a:avLst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86883" y="542472"/>
            <a:ext cx="17802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35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00359E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238" y="111842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2167178" y="828214"/>
            <a:ext cx="6847924" cy="0"/>
          </a:xfrm>
          <a:prstGeom prst="line">
            <a:avLst/>
          </a:prstGeom>
          <a:ln w="12700">
            <a:solidFill>
              <a:srgbClr val="003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84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41"/>
          <a:stretch/>
        </p:blipFill>
        <p:spPr>
          <a:xfrm>
            <a:off x="7140986" y="1157727"/>
            <a:ext cx="3748232" cy="304402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7C48C12-45DD-4A1D-9E85-3233A36AE118}"/>
              </a:ext>
            </a:extLst>
          </p:cNvPr>
          <p:cNvSpPr txBox="1"/>
          <p:nvPr/>
        </p:nvSpPr>
        <p:spPr>
          <a:xfrm>
            <a:off x="7468214" y="4679832"/>
            <a:ext cx="40318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교통사고 예방</a:t>
            </a:r>
            <a:r>
              <a:rPr lang="en-US" altLang="ko-KR" sz="44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??</a:t>
            </a:r>
            <a:endParaRPr lang="en-US" altLang="ko-KR" sz="600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곱셈 기호 1"/>
          <p:cNvSpPr/>
          <p:nvPr/>
        </p:nvSpPr>
        <p:spPr>
          <a:xfrm>
            <a:off x="6663298" y="4531267"/>
            <a:ext cx="1031943" cy="1134207"/>
          </a:xfrm>
          <a:prstGeom prst="mathMultiply">
            <a:avLst>
              <a:gd name="adj1" fmla="val 1360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-238271" y="120080"/>
            <a:ext cx="2405449" cy="343415"/>
          </a:xfrm>
          <a:prstGeom prst="roundRect">
            <a:avLst>
              <a:gd name="adj" fmla="val 50000"/>
            </a:avLst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86883" y="542472"/>
            <a:ext cx="17802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35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00359E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238" y="111842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2167178" y="828214"/>
            <a:ext cx="6847924" cy="0"/>
          </a:xfrm>
          <a:prstGeom prst="line">
            <a:avLst/>
          </a:prstGeom>
          <a:ln w="12700">
            <a:solidFill>
              <a:srgbClr val="003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28351" y="1422816"/>
            <a:ext cx="5126370" cy="4530699"/>
            <a:chOff x="828351" y="1422816"/>
            <a:chExt cx="5126370" cy="4530699"/>
          </a:xfrm>
        </p:grpSpPr>
        <p:grpSp>
          <p:nvGrpSpPr>
            <p:cNvPr id="56" name="그룹 55"/>
            <p:cNvGrpSpPr/>
            <p:nvPr/>
          </p:nvGrpSpPr>
          <p:grpSpPr>
            <a:xfrm>
              <a:off x="828351" y="4608442"/>
              <a:ext cx="5126370" cy="1345073"/>
              <a:chOff x="858831" y="4608442"/>
              <a:chExt cx="5126370" cy="1345073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7C48C12-45DD-4A1D-9E85-3233A36AE118}"/>
                  </a:ext>
                </a:extLst>
              </p:cNvPr>
              <p:cNvSpPr txBox="1"/>
              <p:nvPr/>
            </p:nvSpPr>
            <p:spPr>
              <a:xfrm>
                <a:off x="1512149" y="5368740"/>
                <a:ext cx="25378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 dirty="0">
                    <a:solidFill>
                      <a:srgbClr val="00206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골든 타임 </a:t>
                </a:r>
                <a:r>
                  <a:rPr lang="ko-KR" altLang="en-US" sz="2800" dirty="0">
                    <a:solidFill>
                      <a:srgbClr val="00206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확보</a:t>
                </a:r>
                <a:endParaRPr lang="en-US" altLang="ko-KR" sz="40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7C48C12-45DD-4A1D-9E85-3233A36AE118}"/>
                  </a:ext>
                </a:extLst>
              </p:cNvPr>
              <p:cNvSpPr txBox="1"/>
              <p:nvPr/>
            </p:nvSpPr>
            <p:spPr>
              <a:xfrm>
                <a:off x="1493266" y="4608442"/>
                <a:ext cx="44919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800" dirty="0">
                    <a:solidFill>
                      <a:srgbClr val="00206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위치 기반 </a:t>
                </a:r>
                <a:r>
                  <a:rPr lang="ko-KR" altLang="en-US" sz="3200" dirty="0">
                    <a:solidFill>
                      <a:srgbClr val="00206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자동 신고 서비스</a:t>
                </a:r>
                <a:endParaRPr lang="en-US" altLang="ko-KR" sz="40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2C5270F0-6E26-4DE9-8D0D-4D0053CE0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8831" y="4609814"/>
                <a:ext cx="717084" cy="560901"/>
              </a:xfrm>
              <a:prstGeom prst="rect">
                <a:avLst/>
              </a:prstGeom>
            </p:spPr>
          </p:pic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2C5270F0-6E26-4DE9-8D0D-4D0053CE0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8831" y="5365355"/>
                <a:ext cx="717084" cy="560901"/>
              </a:xfrm>
              <a:prstGeom prst="rect">
                <a:avLst/>
              </a:prstGeom>
            </p:spPr>
          </p:pic>
        </p:grp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372" y="1422816"/>
              <a:ext cx="2700762" cy="2591025"/>
            </a:xfrm>
            <a:prstGeom prst="rect">
              <a:avLst/>
            </a:prstGeom>
          </p:spPr>
        </p:pic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2C5270F0-6E26-4DE9-8D0D-4D0053CE09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727" y="4784101"/>
            <a:ext cx="717084" cy="560901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198408" y="1282292"/>
            <a:ext cx="11819493" cy="5074965"/>
            <a:chOff x="92364" y="1555205"/>
            <a:chExt cx="11819493" cy="5074965"/>
          </a:xfrm>
          <a:solidFill>
            <a:srgbClr val="FFFFFF"/>
          </a:solidFill>
        </p:grpSpPr>
        <p:grpSp>
          <p:nvGrpSpPr>
            <p:cNvPr id="26" name="그룹 25"/>
            <p:cNvGrpSpPr/>
            <p:nvPr/>
          </p:nvGrpSpPr>
          <p:grpSpPr>
            <a:xfrm>
              <a:off x="92364" y="1555205"/>
              <a:ext cx="11819493" cy="5074965"/>
              <a:chOff x="186252" y="1609150"/>
              <a:chExt cx="11819493" cy="5074965"/>
            </a:xfrm>
            <a:grpFill/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6180BA7-9632-4AED-9B16-2BD5DAB48E81}"/>
                  </a:ext>
                </a:extLst>
              </p:cNvPr>
              <p:cNvSpPr/>
              <p:nvPr/>
            </p:nvSpPr>
            <p:spPr>
              <a:xfrm>
                <a:off x="186252" y="1609150"/>
                <a:ext cx="11819493" cy="50749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404650" y="2472566"/>
                <a:ext cx="10185802" cy="297004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r">
                  <a:spcBef>
                    <a:spcPct val="0"/>
                  </a:spcBef>
                </a:pPr>
                <a:r>
                  <a:rPr lang="ja-JP" altLang="en-US" sz="85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359E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+mj-cs"/>
                  </a:rPr>
                  <a:t>「クルマモ</a:t>
                </a:r>
                <a:r>
                  <a:rPr lang="ja-JP" altLang="en-US" sz="80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FF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+mj-cs"/>
                  </a:rPr>
                  <a:t>リ</a:t>
                </a:r>
                <a:r>
                  <a:rPr lang="en-US" altLang="ja-JP" sz="80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FF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+mj-cs"/>
                  </a:rPr>
                  <a:t>9</a:t>
                </a:r>
                <a:r>
                  <a:rPr lang="ja-JP" altLang="en-US" sz="80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FF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+mj-cs"/>
                  </a:rPr>
                  <a:t>」 </a:t>
                </a:r>
                <a:r>
                  <a:rPr lang="ko-KR" altLang="en-US" sz="54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+mj-cs"/>
                  </a:rPr>
                  <a:t>는</a:t>
                </a:r>
                <a:endParaRPr lang="en-US" altLang="ko-KR" sz="5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j-cs"/>
                </a:endParaRPr>
              </a:p>
              <a:p>
                <a:pPr algn="r">
                  <a:spcBef>
                    <a:spcPct val="0"/>
                  </a:spcBef>
                </a:pPr>
                <a:r>
                  <a:rPr lang="ko-KR" altLang="en-US" sz="54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359E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+mj-cs"/>
                  </a:rPr>
                  <a:t>자동 신고</a:t>
                </a:r>
                <a:r>
                  <a:rPr lang="ko-KR" altLang="en-US" sz="48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+mj-cs"/>
                  </a:rPr>
                  <a:t>와</a:t>
                </a:r>
                <a:r>
                  <a:rPr lang="ko-KR" altLang="en-US" sz="54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+mj-cs"/>
                  </a:rPr>
                  <a:t> </a:t>
                </a:r>
                <a:r>
                  <a:rPr lang="ko-KR" altLang="en-US" sz="54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359E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+mj-cs"/>
                  </a:rPr>
                  <a:t>교통사고 예방 서비스</a:t>
                </a:r>
                <a:r>
                  <a:rPr lang="ko-KR" altLang="en-US" sz="48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+mj-cs"/>
                  </a:rPr>
                  <a:t>를</a:t>
                </a:r>
                <a:endParaRPr lang="en-US" altLang="ko-KR" sz="5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j-cs"/>
                </a:endParaRPr>
              </a:p>
              <a:p>
                <a:pPr algn="r">
                  <a:spcBef>
                    <a:spcPct val="0"/>
                  </a:spcBef>
                </a:pPr>
                <a:r>
                  <a:rPr lang="ko-KR" altLang="en-US" sz="48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+mj-cs"/>
                  </a:rPr>
                  <a:t>제공합니다</a:t>
                </a:r>
                <a:r>
                  <a:rPr lang="en-US" altLang="ko-KR" sz="48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+mj-cs"/>
                  </a:rPr>
                  <a:t>!</a:t>
                </a:r>
                <a:endParaRPr lang="ko-KR" altLang="en-US" sz="7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j-cs"/>
                </a:endParaRPr>
              </a:p>
            </p:txBody>
          </p:sp>
        </p:grp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587" y="2867158"/>
              <a:ext cx="976407" cy="976407"/>
            </a:xfrm>
            <a:prstGeom prst="rect">
              <a:avLst/>
            </a:prstGeom>
            <a:grpFill/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2737" y="4555127"/>
              <a:ext cx="546907" cy="546907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88110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2" grpId="0" animBg="1"/>
      <p:bldP spid="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8626159" y="2147158"/>
            <a:ext cx="2873609" cy="3041811"/>
            <a:chOff x="8725015" y="2198884"/>
            <a:chExt cx="2873609" cy="3041811"/>
          </a:xfrm>
        </p:grpSpPr>
        <p:grpSp>
          <p:nvGrpSpPr>
            <p:cNvPr id="18" name="그룹 17"/>
            <p:cNvGrpSpPr/>
            <p:nvPr/>
          </p:nvGrpSpPr>
          <p:grpSpPr>
            <a:xfrm>
              <a:off x="8725015" y="2198884"/>
              <a:ext cx="2553990" cy="3041811"/>
              <a:chOff x="9723605" y="2263418"/>
              <a:chExt cx="2553990" cy="3149490"/>
            </a:xfrm>
          </p:grpSpPr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3265" y="2263418"/>
                <a:ext cx="2134671" cy="2134671"/>
              </a:xfrm>
              <a:prstGeom prst="rect">
                <a:avLst/>
              </a:prstGeom>
            </p:spPr>
          </p:pic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B90E1909-BA0E-405F-83A9-5E8722D552A4}"/>
                  </a:ext>
                </a:extLst>
              </p:cNvPr>
              <p:cNvSpPr/>
              <p:nvPr/>
            </p:nvSpPr>
            <p:spPr>
              <a:xfrm>
                <a:off x="9723605" y="4871166"/>
                <a:ext cx="2553990" cy="5417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8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00359E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빅데이터 제공</a:t>
                </a:r>
              </a:p>
            </p:txBody>
          </p:sp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C5270F0-6E26-4DE9-8D0D-4D0053CE0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0067" y="3432571"/>
              <a:ext cx="1058557" cy="828000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615992" y="2048659"/>
            <a:ext cx="3518461" cy="3971145"/>
            <a:chOff x="4307175" y="2109223"/>
            <a:chExt cx="3518461" cy="3971145"/>
          </a:xfrm>
        </p:grpSpPr>
        <p:grpSp>
          <p:nvGrpSpPr>
            <p:cNvPr id="9" name="그룹 8"/>
            <p:cNvGrpSpPr/>
            <p:nvPr/>
          </p:nvGrpSpPr>
          <p:grpSpPr>
            <a:xfrm>
              <a:off x="4451106" y="2109223"/>
              <a:ext cx="3222600" cy="2212713"/>
              <a:chOff x="4451106" y="2109223"/>
              <a:chExt cx="3222600" cy="2212713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4451106" y="2109223"/>
                <a:ext cx="2693322" cy="2212713"/>
                <a:chOff x="7002441" y="1515547"/>
                <a:chExt cx="3748232" cy="3079380"/>
              </a:xfrm>
            </p:grpSpPr>
            <p:pic>
              <p:nvPicPr>
                <p:cNvPr id="23" name="그림 22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5492" b="32641"/>
                <a:stretch/>
              </p:blipFill>
              <p:spPr>
                <a:xfrm>
                  <a:off x="7002441" y="3154845"/>
                  <a:ext cx="3748232" cy="1440082"/>
                </a:xfrm>
                <a:prstGeom prst="rect">
                  <a:avLst/>
                </a:prstGeom>
              </p:spPr>
            </p:pic>
            <p:pic>
              <p:nvPicPr>
                <p:cNvPr id="24" name="그림 23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19146" y="1515547"/>
                  <a:ext cx="2114822" cy="2114822"/>
                </a:xfrm>
                <a:prstGeom prst="rect">
                  <a:avLst/>
                </a:prstGeom>
              </p:spPr>
            </p:pic>
          </p:grp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2C5270F0-6E26-4DE9-8D0D-4D0053CE0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5149" y="3493936"/>
                <a:ext cx="1058557" cy="828000"/>
              </a:xfrm>
              <a:prstGeom prst="rect">
                <a:avLst/>
              </a:prstGeom>
            </p:spPr>
          </p:pic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90E1909-BA0E-405F-83A9-5E8722D552A4}"/>
                </a:ext>
              </a:extLst>
            </p:cNvPr>
            <p:cNvSpPr/>
            <p:nvPr/>
          </p:nvSpPr>
          <p:spPr>
            <a:xfrm>
              <a:off x="4307175" y="4572263"/>
              <a:ext cx="3518461" cy="15081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359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교통사고 예방</a:t>
              </a:r>
              <a:endPara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35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359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 </a:t>
              </a:r>
              <a:r>
                <a:rPr lang="ko-KR" altLang="en-US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359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졸음 운전 방지</a:t>
              </a:r>
              <a:endPara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35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359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 </a:t>
              </a:r>
              <a:r>
                <a:rPr lang="ko-KR" altLang="en-US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359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전방 주시 태만 방지 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703881" y="1992553"/>
            <a:ext cx="2885453" cy="3185558"/>
            <a:chOff x="712056" y="1889674"/>
            <a:chExt cx="2885453" cy="3185558"/>
          </a:xfrm>
        </p:grpSpPr>
        <p:grpSp>
          <p:nvGrpSpPr>
            <p:cNvPr id="32" name="그룹 31"/>
            <p:cNvGrpSpPr/>
            <p:nvPr/>
          </p:nvGrpSpPr>
          <p:grpSpPr>
            <a:xfrm>
              <a:off x="1270615" y="1889674"/>
              <a:ext cx="2326894" cy="2232675"/>
              <a:chOff x="5795789" y="3097582"/>
              <a:chExt cx="3362146" cy="3362146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5795789" y="3097582"/>
                <a:ext cx="3362146" cy="3362146"/>
                <a:chOff x="3688847" y="123666"/>
                <a:chExt cx="6501587" cy="6501587"/>
              </a:xfrm>
            </p:grpSpPr>
            <p:pic>
              <p:nvPicPr>
                <p:cNvPr id="35" name="그림 34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88847" y="123666"/>
                  <a:ext cx="6501587" cy="6501587"/>
                </a:xfrm>
                <a:prstGeom prst="rect">
                  <a:avLst/>
                </a:prstGeom>
              </p:spPr>
            </p:pic>
            <p:sp>
              <p:nvSpPr>
                <p:cNvPr id="36" name="직사각형 35"/>
                <p:cNvSpPr/>
                <p:nvPr/>
              </p:nvSpPr>
              <p:spPr>
                <a:xfrm>
                  <a:off x="6482080" y="828214"/>
                  <a:ext cx="2286000" cy="1833706"/>
                </a:xfrm>
                <a:prstGeom prst="rect">
                  <a:avLst/>
                </a:prstGeom>
                <a:solidFill>
                  <a:srgbClr val="FF7F8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>
                <a:off x="6940514" y="3439085"/>
                <a:ext cx="1781614" cy="11586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119</a:t>
                </a:r>
                <a:endParaRPr lang="ko-KR" altLang="en-US" sz="44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90E1909-BA0E-405F-83A9-5E8722D552A4}"/>
                </a:ext>
              </a:extLst>
            </p:cNvPr>
            <p:cNvSpPr/>
            <p:nvPr/>
          </p:nvSpPr>
          <p:spPr>
            <a:xfrm>
              <a:off x="712056" y="4552012"/>
              <a:ext cx="25539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359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자동 신고 기능</a:t>
              </a:r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2C5270F0-6E26-4DE9-8D0D-4D0053CE0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3694" y="3444508"/>
              <a:ext cx="1058557" cy="828000"/>
            </a:xfrm>
            <a:prstGeom prst="rect">
              <a:avLst/>
            </a:prstGeom>
          </p:spPr>
        </p:pic>
      </p:grpSp>
      <p:sp>
        <p:nvSpPr>
          <p:cNvPr id="28" name="모서리가 둥근 직사각형 27"/>
          <p:cNvSpPr/>
          <p:nvPr/>
        </p:nvSpPr>
        <p:spPr>
          <a:xfrm>
            <a:off x="-238271" y="120080"/>
            <a:ext cx="2405449" cy="343415"/>
          </a:xfrm>
          <a:prstGeom prst="roundRect">
            <a:avLst>
              <a:gd name="adj" fmla="val 50000"/>
            </a:avLst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86883" y="542472"/>
            <a:ext cx="22904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35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서비스</a:t>
            </a:r>
            <a:endParaRPr lang="ko-KR" altLang="en-US" sz="3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359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00359E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238" y="11184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서비스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2570205" y="828214"/>
            <a:ext cx="6444897" cy="0"/>
          </a:xfrm>
          <a:prstGeom prst="line">
            <a:avLst/>
          </a:prstGeom>
          <a:ln w="12700">
            <a:solidFill>
              <a:srgbClr val="003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476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모서리가 둥근 직사각형 29"/>
          <p:cNvSpPr/>
          <p:nvPr/>
        </p:nvSpPr>
        <p:spPr>
          <a:xfrm>
            <a:off x="-238271" y="120080"/>
            <a:ext cx="2405449" cy="343415"/>
          </a:xfrm>
          <a:prstGeom prst="roundRect">
            <a:avLst>
              <a:gd name="adj" fmla="val 50000"/>
            </a:avLst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86882" y="542472"/>
            <a:ext cx="5787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35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교통사고 예방 </a:t>
            </a:r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35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35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졸음운전 방지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00359E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238" y="11184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서비스</a:t>
            </a:r>
          </a:p>
        </p:txBody>
      </p:sp>
      <p:cxnSp>
        <p:nvCxnSpPr>
          <p:cNvPr id="34" name="직선 연결선 33"/>
          <p:cNvCxnSpPr/>
          <p:nvPr/>
        </p:nvCxnSpPr>
        <p:spPr>
          <a:xfrm>
            <a:off x="5663381" y="828214"/>
            <a:ext cx="3351721" cy="1"/>
          </a:xfrm>
          <a:prstGeom prst="line">
            <a:avLst/>
          </a:prstGeom>
          <a:ln w="12700">
            <a:solidFill>
              <a:srgbClr val="003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14EE31D-FB0A-492B-9F4F-0580A2D8BB12}"/>
              </a:ext>
            </a:extLst>
          </p:cNvPr>
          <p:cNvGrpSpPr/>
          <p:nvPr/>
        </p:nvGrpSpPr>
        <p:grpSpPr>
          <a:xfrm>
            <a:off x="-196432" y="1669278"/>
            <a:ext cx="3366192" cy="4937051"/>
            <a:chOff x="-196432" y="1669278"/>
            <a:chExt cx="3366192" cy="4937051"/>
          </a:xfrm>
        </p:grpSpPr>
        <p:grpSp>
          <p:nvGrpSpPr>
            <p:cNvPr id="61" name="그룹 60"/>
            <p:cNvGrpSpPr/>
            <p:nvPr/>
          </p:nvGrpSpPr>
          <p:grpSpPr>
            <a:xfrm>
              <a:off x="-196432" y="1669278"/>
              <a:ext cx="3176992" cy="4585782"/>
              <a:chOff x="128032" y="1669278"/>
              <a:chExt cx="3176992" cy="4585782"/>
            </a:xfrm>
          </p:grpSpPr>
          <p:sp>
            <p:nvSpPr>
              <p:cNvPr id="53" name="이등변 삼각형 52"/>
              <p:cNvSpPr/>
              <p:nvPr/>
            </p:nvSpPr>
            <p:spPr>
              <a:xfrm rot="20534558">
                <a:off x="128032" y="1872024"/>
                <a:ext cx="3176992" cy="4383036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7486" y="1669278"/>
                <a:ext cx="1165195" cy="1165195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1717304" y="2218480"/>
                <a:ext cx="833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카메라</a:t>
                </a: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1295734" y="3343874"/>
              <a:ext cx="1874026" cy="3262455"/>
              <a:chOff x="1620198" y="3343874"/>
              <a:chExt cx="1874026" cy="3262455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2131674" y="6236997"/>
                <a:ext cx="833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운전자</a:t>
                </a:r>
              </a:p>
            </p:txBody>
          </p:sp>
          <p:grpSp>
            <p:nvGrpSpPr>
              <p:cNvPr id="57" name="그룹 56"/>
              <p:cNvGrpSpPr/>
              <p:nvPr/>
            </p:nvGrpSpPr>
            <p:grpSpPr>
              <a:xfrm>
                <a:off x="1620198" y="3343874"/>
                <a:ext cx="1874026" cy="2854687"/>
                <a:chOff x="1620198" y="3343874"/>
                <a:chExt cx="1874026" cy="2854687"/>
              </a:xfrm>
            </p:grpSpPr>
            <p:sp>
              <p:nvSpPr>
                <p:cNvPr id="50" name="모서리가 둥근 직사각형 49"/>
                <p:cNvSpPr/>
                <p:nvPr/>
              </p:nvSpPr>
              <p:spPr>
                <a:xfrm>
                  <a:off x="1620198" y="5489150"/>
                  <a:ext cx="1866642" cy="638240"/>
                </a:xfrm>
                <a:prstGeom prst="roundRect">
                  <a:avLst>
                    <a:gd name="adj" fmla="val 49594"/>
                  </a:avLst>
                </a:prstGeom>
                <a:solidFill>
                  <a:srgbClr val="B56B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1" name="그림 40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961" b="97852" l="9961" r="89844">
                              <a14:foregroundMark x1="32227" y1="80273" x2="32227" y2="80273"/>
                              <a14:foregroundMark x1="28906" y1="82617" x2="31641" y2="86523"/>
                              <a14:foregroundMark x1="28906" y1="79883" x2="39648" y2="91016"/>
                              <a14:backgroundMark x1="19531" y1="55859" x2="19531" y2="55859"/>
                              <a14:backgroundMark x1="82813" y1="54492" x2="82813" y2="5449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866" t="8656" r="20361"/>
                <a:stretch/>
              </p:blipFill>
              <p:spPr>
                <a:xfrm>
                  <a:off x="1626204" y="3343874"/>
                  <a:ext cx="1868020" cy="2854687"/>
                </a:xfrm>
                <a:prstGeom prst="rect">
                  <a:avLst/>
                </a:prstGeom>
              </p:spPr>
            </p:pic>
            <p:pic>
              <p:nvPicPr>
                <p:cNvPr id="46" name="그림 45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674" r="6098" b="68808"/>
                <a:stretch/>
              </p:blipFill>
              <p:spPr>
                <a:xfrm>
                  <a:off x="1763800" y="5430562"/>
                  <a:ext cx="1592827" cy="69682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3ABF1DD-6FE5-4213-B2A7-B89E0DBB7A47}"/>
              </a:ext>
            </a:extLst>
          </p:cNvPr>
          <p:cNvGrpSpPr/>
          <p:nvPr/>
        </p:nvGrpSpPr>
        <p:grpSpPr>
          <a:xfrm>
            <a:off x="3474009" y="1278509"/>
            <a:ext cx="4842273" cy="5238591"/>
            <a:chOff x="3474009" y="1278509"/>
            <a:chExt cx="4842273" cy="523859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DD5AB26-6E3E-45D1-827D-78D0ED4BAF5C}"/>
                </a:ext>
              </a:extLst>
            </p:cNvPr>
            <p:cNvGrpSpPr/>
            <p:nvPr/>
          </p:nvGrpSpPr>
          <p:grpSpPr>
            <a:xfrm>
              <a:off x="3474009" y="1278509"/>
              <a:ext cx="4842273" cy="5143154"/>
              <a:chOff x="3474009" y="1278509"/>
              <a:chExt cx="4842273" cy="5143154"/>
            </a:xfrm>
          </p:grpSpPr>
          <p:pic>
            <p:nvPicPr>
              <p:cNvPr id="54" name="그림 5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122"/>
              <a:stretch/>
            </p:blipFill>
            <p:spPr>
              <a:xfrm>
                <a:off x="3474009" y="4044171"/>
                <a:ext cx="1001195" cy="908040"/>
              </a:xfrm>
              <a:prstGeom prst="rect">
                <a:avLst/>
              </a:prstGeom>
            </p:spPr>
          </p:pic>
          <p:grpSp>
            <p:nvGrpSpPr>
              <p:cNvPr id="74" name="그룹 73"/>
              <p:cNvGrpSpPr/>
              <p:nvPr/>
            </p:nvGrpSpPr>
            <p:grpSpPr>
              <a:xfrm>
                <a:off x="4660951" y="1278509"/>
                <a:ext cx="3655331" cy="5143154"/>
                <a:chOff x="4968789" y="1296975"/>
                <a:chExt cx="3655331" cy="5143154"/>
              </a:xfrm>
            </p:grpSpPr>
            <p:grpSp>
              <p:nvGrpSpPr>
                <p:cNvPr id="44" name="그룹 43"/>
                <p:cNvGrpSpPr/>
                <p:nvPr/>
              </p:nvGrpSpPr>
              <p:grpSpPr>
                <a:xfrm>
                  <a:off x="4968789" y="1296975"/>
                  <a:ext cx="3655331" cy="5143154"/>
                  <a:chOff x="5079667" y="999284"/>
                  <a:chExt cx="3655331" cy="5143154"/>
                </a:xfrm>
              </p:grpSpPr>
              <p:sp>
                <p:nvSpPr>
                  <p:cNvPr id="43" name="모서리가 둥근 직사각형 42"/>
                  <p:cNvSpPr/>
                  <p:nvPr/>
                </p:nvSpPr>
                <p:spPr>
                  <a:xfrm>
                    <a:off x="5236739" y="2258563"/>
                    <a:ext cx="3498259" cy="3883875"/>
                  </a:xfrm>
                  <a:prstGeom prst="roundRect">
                    <a:avLst>
                      <a:gd name="adj" fmla="val 7832"/>
                    </a:avLst>
                  </a:prstGeom>
                  <a:noFill/>
                  <a:ln w="76200">
                    <a:solidFill>
                      <a:srgbClr val="005EC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rgbClr val="005ECE"/>
                      </a:solidFill>
                    </a:endParaRPr>
                  </a:p>
                </p:txBody>
              </p:sp>
              <p:pic>
                <p:nvPicPr>
                  <p:cNvPr id="16" name="그림 15"/>
                  <p:cNvPicPr>
                    <a:picLocks noChangeAspect="1"/>
                  </p:cNvPicPr>
                  <p:nvPr/>
                </p:nvPicPr>
                <p:blipFill rotWithShape="1"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20597"/>
                  <a:stretch/>
                </p:blipFill>
                <p:spPr>
                  <a:xfrm>
                    <a:off x="5079667" y="999284"/>
                    <a:ext cx="1851104" cy="146982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6760901" y="2137208"/>
                  <a:ext cx="10406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알고리즘</a:t>
                  </a:r>
                </a:p>
              </p:txBody>
            </p:sp>
          </p:grpSp>
        </p:grpSp>
        <p:sp>
          <p:nvSpPr>
            <p:cNvPr id="65" name="TextBox 64"/>
            <p:cNvSpPr txBox="1"/>
            <p:nvPr/>
          </p:nvSpPr>
          <p:spPr>
            <a:xfrm>
              <a:off x="7078304" y="3422361"/>
              <a:ext cx="810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OPEN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003204" y="5236805"/>
              <a:ext cx="9609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CLOSE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4960308" y="4325842"/>
              <a:ext cx="2303605" cy="2191258"/>
              <a:chOff x="5215948" y="4325842"/>
              <a:chExt cx="2303605" cy="2191258"/>
            </a:xfrm>
          </p:grpSpPr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6154" y="4672038"/>
                <a:ext cx="1526523" cy="1526523"/>
              </a:xfrm>
              <a:prstGeom prst="rect">
                <a:avLst/>
              </a:prstGeom>
            </p:spPr>
          </p:pic>
          <p:sp>
            <p:nvSpPr>
              <p:cNvPr id="67" name="곱셈 기호 66"/>
              <p:cNvSpPr/>
              <p:nvPr/>
            </p:nvSpPr>
            <p:spPr>
              <a:xfrm>
                <a:off x="5215948" y="4325842"/>
                <a:ext cx="2303605" cy="2191258"/>
              </a:xfrm>
              <a:prstGeom prst="mathMultiply">
                <a:avLst>
                  <a:gd name="adj1" fmla="val 5532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5350514" y="2843766"/>
              <a:ext cx="1526523" cy="1526523"/>
              <a:chOff x="5606154" y="2843766"/>
              <a:chExt cx="1526523" cy="1526523"/>
            </a:xfrm>
          </p:grpSpPr>
          <p:pic>
            <p:nvPicPr>
              <p:cNvPr id="63" name="그림 62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6154" y="2843766"/>
                <a:ext cx="1526523" cy="1526523"/>
              </a:xfrm>
              <a:prstGeom prst="rect">
                <a:avLst/>
              </a:prstGeom>
            </p:spPr>
          </p:pic>
          <p:sp>
            <p:nvSpPr>
              <p:cNvPr id="69" name="타원 68"/>
              <p:cNvSpPr/>
              <p:nvPr/>
            </p:nvSpPr>
            <p:spPr>
              <a:xfrm>
                <a:off x="5778772" y="3024010"/>
                <a:ext cx="1166035" cy="1166035"/>
              </a:xfrm>
              <a:prstGeom prst="ellipse">
                <a:avLst/>
              </a:prstGeom>
              <a:noFill/>
              <a:ln w="1016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A499A8C-B35E-4BE3-832D-534B3304B5EE}"/>
              </a:ext>
            </a:extLst>
          </p:cNvPr>
          <p:cNvGrpSpPr/>
          <p:nvPr/>
        </p:nvGrpSpPr>
        <p:grpSpPr>
          <a:xfrm>
            <a:off x="8650958" y="3147961"/>
            <a:ext cx="3206744" cy="2467267"/>
            <a:chOff x="8650958" y="3147961"/>
            <a:chExt cx="3206744" cy="2467267"/>
          </a:xfrm>
        </p:grpSpPr>
        <p:grpSp>
          <p:nvGrpSpPr>
            <p:cNvPr id="72" name="그룹 71"/>
            <p:cNvGrpSpPr/>
            <p:nvPr/>
          </p:nvGrpSpPr>
          <p:grpSpPr>
            <a:xfrm>
              <a:off x="9883345" y="3147961"/>
              <a:ext cx="1974357" cy="2467267"/>
              <a:chOff x="9499887" y="3157052"/>
              <a:chExt cx="1974357" cy="2467267"/>
            </a:xfrm>
          </p:grpSpPr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99887" y="3157052"/>
                <a:ext cx="1974357" cy="1974357"/>
              </a:xfrm>
              <a:prstGeom prst="rect">
                <a:avLst/>
              </a:prstGeom>
            </p:spPr>
          </p:pic>
          <p:sp>
            <p:nvSpPr>
              <p:cNvPr id="71" name="TextBox 70"/>
              <p:cNvSpPr txBox="1"/>
              <p:nvPr/>
            </p:nvSpPr>
            <p:spPr>
              <a:xfrm>
                <a:off x="9948438" y="5254987"/>
                <a:ext cx="10772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음성 경고</a:t>
                </a:r>
              </a:p>
            </p:txBody>
          </p:sp>
        </p:grpSp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22"/>
            <a:stretch/>
          </p:blipFill>
          <p:spPr>
            <a:xfrm>
              <a:off x="8650958" y="4044171"/>
              <a:ext cx="1001195" cy="908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969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4754</TotalTime>
  <Words>830</Words>
  <Application>Microsoft Office PowerPoint</Application>
  <PresentationFormat>와이드스크린</PresentationFormat>
  <Paragraphs>193</Paragraphs>
  <Slides>18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나눔스퀘어</vt:lpstr>
      <vt:lpstr>나눔스퀘어 Bold</vt:lpstr>
      <vt:lpstr>맑은 고딕</vt:lpstr>
      <vt:lpstr>Arial</vt:lpstr>
      <vt:lpstr>나눔스퀘어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Paeng Jinsol</dc:creator>
  <cp:lastModifiedBy>SORU</cp:lastModifiedBy>
  <cp:revision>528</cp:revision>
  <dcterms:created xsi:type="dcterms:W3CDTF">2020-02-13T12:17:51Z</dcterms:created>
  <dcterms:modified xsi:type="dcterms:W3CDTF">2020-05-19T11:57:12Z</dcterms:modified>
</cp:coreProperties>
</file>