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0" r:id="rId6"/>
    <p:sldId id="271" r:id="rId7"/>
    <p:sldId id="279" r:id="rId8"/>
    <p:sldId id="280" r:id="rId9"/>
    <p:sldId id="281" r:id="rId10"/>
    <p:sldId id="264" r:id="rId11"/>
    <p:sldId id="263" r:id="rId12"/>
    <p:sldId id="277" r:id="rId13"/>
    <p:sldId id="272" r:id="rId14"/>
    <p:sldId id="282" r:id="rId15"/>
    <p:sldId id="278" r:id="rId16"/>
    <p:sldId id="273" r:id="rId17"/>
    <p:sldId id="269" r:id="rId18"/>
    <p:sldId id="270" r:id="rId19"/>
  </p:sldIdLst>
  <p:sldSz cx="12192000" cy="6858000"/>
  <p:notesSz cx="6858000" cy="9144000"/>
  <p:embeddedFontLst>
    <p:embeddedFont>
      <p:font typeface="나눔스퀘어" panose="020B0600000101010101" pitchFamily="50" charset="-127"/>
      <p:regular r:id="rId21"/>
    </p:embeddedFont>
    <p:embeddedFont>
      <p:font typeface="함초롬돋움" panose="020B0604000101010101" pitchFamily="50" charset="-127"/>
      <p:regular r:id="rId22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나눔바른고딕" panose="020B0603020101020101" pitchFamily="50" charset="-127"/>
      <p:regular r:id="rId25"/>
      <p:bold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스퀘어 ExtraBold" panose="020B0600000101010101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02"/>
    <a:srgbClr val="40B69F"/>
    <a:srgbClr val="3DC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5" autoAdjust="0"/>
    <p:restoredTop sz="88333" autoAdjust="0"/>
  </p:normalViewPr>
  <p:slideViewPr>
    <p:cSldViewPr snapToGrid="0">
      <p:cViewPr varScale="1">
        <p:scale>
          <a:sx n="106" d="100"/>
          <a:sy n="106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FAD56-47A2-4303-8248-D4208C9675D2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94671D-BB1A-404E-A790-6F8B25D1EA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9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조의 팀 명은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미로에 갇혀서 헤쳐 나아갈 길이 보이지 않더라도 끝까지 포기하지 않고 노력하겠다는 포부를 담고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사용 기술입니다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프론트단에서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react, bootstrap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백엔드단에서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 개발에는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하드웨어에서는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aduino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raspberry-pi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05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사용 기술입니다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프론트단에서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react, bootstrap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백엔드단에서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maria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DB,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서버로는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AWS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express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앱 개발에는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react native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하드웨어에서는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aduino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raspberry-pi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417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저희 서비스의 기대효과입니다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첫번째로는 졸음 운전과 전방 주시 경고를 통한 사고 예방입니다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음성 장치를 통해 지속적인 경고를 줌으로써 졸음운전으로 인한 사고를 예방할 수 있을 것으로 기대됩니다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두번째로는 응급상황 골든 타임 확보를 통해 신속 구조는 물론 병원 이송 시 빠른 치료가 이루어질 것으로 기대됩니다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세번째로는 생존율 향상입니다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119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제공하는 환자의 의료 정보와 위치정보를 통해 정확하고 빠른 대처로 생존율 향상에 도움을 줄 것으로 기대됩니다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43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저희 프로젝트의 개발 일정입니다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56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모든 운전자들의 사망원인에는 졸음 운전과 운전 집중도 저하가 가장 높은 비율을 차지하고 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응급상황에 대한 느린 대처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 골든 타임을 놓치는 것도 대표적입니다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사망원인 중 가장 높은 비율인 졸음 운전과 전방 주시 태만으로 매년 많은 사망자가 발생하고 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실제 사고 발생 시 골든 타임을 놓치게 되어 응급 대처가 늦어지는 사례도 많습니다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5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운전 중 졸음 운전과 전방 주시 태만으로 인해 발생하는 사고를 예방함과 동시에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피치못한 응급상황 발생 시 어플리케이션 알림 및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 신고 등의 처리를 할 수 있는 서비스를 개발하게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2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 프로젝트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OOO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최종 목적은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통하여 사용자의 상태를 파악하는 맞춤형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SOS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서비스를 제공하는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94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예방적인 측면에서 차량 주행 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스스로 사용자의 상태를 판단하여 운전자의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집중도를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높여주는 서비스를 제공함으로 운전 집중도 저하나 졸음 운전 사고를 예방하는 것이 목적입니다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92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사고 신고의 측면에서 돌발적으로 발생하는 사고 상황에서 자동 신고 서비스를 제공합니다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신고 시 질병 보유자라면 보유 질환의 정보와 사고 위치 정보를 함께 전송함으로써 골든 타임이 보장될 수 있도록 돕고 구급차와 병원에서 올바른 대처를 빠르게 받을 수 있도록 함으로써 사용자의 생존율을 높이는 것이 목적입니다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주요 서비스입니다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서비스에 대한 간단한 흐름도입니다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흐름도를 보시면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하드웨어의 구입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의료정보 등록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이용한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페어링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1-3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과정을 통해서 이용 준비 마치고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통해 졸음 운전 및 전방 주시 정보를 지속적으로 체크하며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음성 경고 알림 서비스를 제공 받습니다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사고 상황이 발생하면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센서를 통한 사고 발생 여부를 감지한 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사용자 의식 여부에 따라서 자동 신고 및 보호자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보험사 알림이 실행됩니다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자세한 흐름은 예방과 사고 신고로 나누어서 설명 드리겠습니다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38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예방 프로세스입니다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예방은 졸음운전 방지와 전방 주시가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졸음 운전 방지는 운행이 시작되면 처음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 동안 현재 사용자의 눈 깜빡임 횟수를 체크하여 평균 횟수를 도출합니다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이후 도출된 자료를 바탕으로 사용자의 상태가 평균 횟수와 크게 오차가 날 경우를 체크합니다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 중 눈이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초 동안 감지 되지 않는 경우가 발생하면 음성 경고 알림을 통해 사용자에게 졸음 운전을 경고합니다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전방 주시는 운전 중 전방 주시가 일정시간 체크되지 않을 경우 음성으로 전방 주시 태만에 대해 경고합니다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350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사고 프로세스입니다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 사고는 센서를 통해 충격이 발생하는 것에 대해서 판단합니다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충격 발생량을 측정하여 지정된 범위를 초과할 경우 사고로 판단합니다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사고로 판단되면 운전자 의식의 유무를 판단합니다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운전자가 반응이 있는 경우 자동 신고를 취소하게 되며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운전자의 반응이 없는 경우 사용자의 의료 정보와 위치 정보를 담아서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119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센터에 자동으로 신고합니다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4671D-BB1A-404E-A790-6F8B25D1EAA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2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9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6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4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55225-31E9-4DFC-A71B-9691CAA13A76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FD1AF-E93E-493C-9E65-691918D3A1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8.png"/><Relationship Id="rId10" Type="http://schemas.openxmlformats.org/officeDocument/2006/relationships/image" Target="../media/image41.pn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30.png"/><Relationship Id="rId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8.png"/><Relationship Id="rId10" Type="http://schemas.openxmlformats.org/officeDocument/2006/relationships/image" Target="../media/image51.png"/><Relationship Id="rId4" Type="http://schemas.openxmlformats.org/officeDocument/2006/relationships/image" Target="../media/image7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jpeg"/><Relationship Id="rId3" Type="http://schemas.openxmlformats.org/officeDocument/2006/relationships/image" Target="../media/image4.png"/><Relationship Id="rId7" Type="http://schemas.openxmlformats.org/officeDocument/2006/relationships/image" Target="../media/image55.jpeg"/><Relationship Id="rId12" Type="http://schemas.openxmlformats.org/officeDocument/2006/relationships/image" Target="../media/image6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jpeg"/><Relationship Id="rId5" Type="http://schemas.openxmlformats.org/officeDocument/2006/relationships/image" Target="../media/image8.png"/><Relationship Id="rId10" Type="http://schemas.openxmlformats.org/officeDocument/2006/relationships/image" Target="../media/image58.jpeg"/><Relationship Id="rId4" Type="http://schemas.openxmlformats.org/officeDocument/2006/relationships/image" Target="../media/image7.png"/><Relationship Id="rId9" Type="http://schemas.openxmlformats.org/officeDocument/2006/relationships/image" Target="../media/image5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0" Type="http://schemas.openxmlformats.org/officeDocument/2006/relationships/image" Target="../media/image10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8.png"/><Relationship Id="rId10" Type="http://schemas.openxmlformats.org/officeDocument/2006/relationships/image" Target="../media/image68.png"/><Relationship Id="rId4" Type="http://schemas.openxmlformats.org/officeDocument/2006/relationships/image" Target="../media/image7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371787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514709" y="4876801"/>
            <a:ext cx="2506933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MIRO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130175" y="1624324"/>
            <a:ext cx="3305392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?????? </a:t>
            </a:r>
            <a:r>
              <a:rPr lang="ko-KR" altLang="en-US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차량 </a:t>
            </a:r>
            <a:r>
              <a:rPr lang="en-US" altLang="ko-KR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부제목 2"/>
          <p:cNvSpPr txBox="1">
            <a:spLocks/>
          </p:cNvSpPr>
          <p:nvPr/>
        </p:nvSpPr>
        <p:spPr>
          <a:xfrm>
            <a:off x="8204200" y="5643300"/>
            <a:ext cx="39878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PM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김민희 교수님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팽진솔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김도형 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이재영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r">
              <a:buNone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장준혁 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정인식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| 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예준현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indent="0" algn="ctr">
              <a:buNone/>
            </a:pPr>
            <a:endParaRPr lang="ko-KR" alt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49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흐름도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894275" y="891585"/>
            <a:ext cx="6120827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직선 화살표 연결선 10"/>
          <p:cNvCxnSpPr/>
          <p:nvPr/>
        </p:nvCxnSpPr>
        <p:spPr>
          <a:xfrm>
            <a:off x="3179621" y="2438125"/>
            <a:ext cx="1152128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09317" y="3348738"/>
            <a:ext cx="246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①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구매 및 기기 등록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9317" y="3732627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②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 의료 정보 등록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9317" y="4116863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③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APP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과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페어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09317" y="4492203"/>
            <a:ext cx="2754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④</a:t>
            </a:r>
            <a:r>
              <a:rPr lang="ko-KR" altLang="en-US" sz="2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졸음</a:t>
            </a:r>
            <a:r>
              <a:rPr lang="en-US" altLang="ko-KR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전방 주시 체크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0330" y="4131764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⑦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 자동 신고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65093" y="3754618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⑥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사고 발생 감지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09317" y="4868138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⑤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함초롬돋움" panose="020B0604000101010101" pitchFamily="50" charset="-127"/>
              </a:rPr>
              <a:t>음성 경고 알림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417019" y="1487448"/>
            <a:ext cx="2647895" cy="38489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556008" y="3383509"/>
            <a:ext cx="1096397" cy="1508804"/>
            <a:chOff x="3318541" y="2440160"/>
            <a:chExt cx="898054" cy="1346177"/>
          </a:xfrm>
        </p:grpSpPr>
        <p:sp>
          <p:nvSpPr>
            <p:cNvPr id="21" name="TextBox 20"/>
            <p:cNvSpPr txBox="1"/>
            <p:nvPr/>
          </p:nvSpPr>
          <p:spPr>
            <a:xfrm>
              <a:off x="3445754" y="3374433"/>
              <a:ext cx="643627" cy="411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함초롬돋움" panose="020B0604000101010101" pitchFamily="50" charset="-127"/>
                </a:rPr>
                <a:t>APP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8541" y="2440160"/>
              <a:ext cx="898054" cy="898054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5866289" y="3383509"/>
            <a:ext cx="909608" cy="1413099"/>
            <a:chOff x="4925700" y="2525551"/>
            <a:chExt cx="745056" cy="1260788"/>
          </a:xfrm>
        </p:grpSpPr>
        <p:sp>
          <p:nvSpPr>
            <p:cNvPr id="24" name="TextBox 23"/>
            <p:cNvSpPr txBox="1"/>
            <p:nvPr/>
          </p:nvSpPr>
          <p:spPr>
            <a:xfrm>
              <a:off x="4925700" y="3374434"/>
              <a:ext cx="745056" cy="411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함초롬돋움" panose="020B0604000101010101" pitchFamily="50" charset="-127"/>
                </a:rPr>
                <a:t>WEB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890" y="2525551"/>
              <a:ext cx="708677" cy="774090"/>
            </a:xfrm>
            <a:prstGeom prst="rect">
              <a:avLst/>
            </a:prstGeom>
          </p:spPr>
        </p:pic>
      </p:grpSp>
      <p:cxnSp>
        <p:nvCxnSpPr>
          <p:cNvPr id="26" name="직선 화살표 연결선 25"/>
          <p:cNvCxnSpPr/>
          <p:nvPr/>
        </p:nvCxnSpPr>
        <p:spPr>
          <a:xfrm flipV="1">
            <a:off x="5033017" y="2810472"/>
            <a:ext cx="355757" cy="393186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7253234" y="2577825"/>
            <a:ext cx="1151259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5922871" y="2809901"/>
            <a:ext cx="369980" cy="393757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087630" y="1780356"/>
            <a:ext cx="5375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①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82849" y="1780356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②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46814" y="2519413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④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7755134" y="1902643"/>
            <a:ext cx="558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⑦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896599" y="1780356"/>
            <a:ext cx="472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③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48625" y="1902643"/>
            <a:ext cx="558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665676" y="2519413"/>
            <a:ext cx="622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⑤</a:t>
            </a:r>
            <a:r>
              <a:rPr lang="ko-KR" altLang="en-US" sz="20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20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17" y="1571835"/>
            <a:ext cx="1734027" cy="1634684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916628" y="1627063"/>
            <a:ext cx="1648677" cy="1167494"/>
            <a:chOff x="4922392" y="1627063"/>
            <a:chExt cx="1648677" cy="1167494"/>
          </a:xfrm>
        </p:grpSpPr>
        <p:sp>
          <p:nvSpPr>
            <p:cNvPr id="43" name="TextBox 42"/>
            <p:cNvSpPr txBox="1"/>
            <p:nvPr/>
          </p:nvSpPr>
          <p:spPr>
            <a:xfrm>
              <a:off x="5336090" y="2332892"/>
              <a:ext cx="8212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함초롬돋움" panose="020B0604000101010101" pitchFamily="50" charset="-127"/>
                </a:rPr>
                <a:t>HW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922392" y="1627063"/>
              <a:ext cx="1648677" cy="784051"/>
              <a:chOff x="4922392" y="1627063"/>
              <a:chExt cx="1648677" cy="784051"/>
            </a:xfrm>
          </p:grpSpPr>
          <p:pic>
            <p:nvPicPr>
              <p:cNvPr id="42" name="그림 4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2392" y="1627063"/>
                <a:ext cx="854042" cy="784051"/>
              </a:xfrm>
              <a:prstGeom prst="rect">
                <a:avLst/>
              </a:prstGeom>
            </p:spPr>
          </p:pic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97226" y="1659049"/>
                <a:ext cx="673843" cy="673843"/>
              </a:xfrm>
              <a:prstGeom prst="rect">
                <a:avLst/>
              </a:prstGeom>
            </p:spPr>
          </p:pic>
        </p:grp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665" y="1525057"/>
            <a:ext cx="2105535" cy="210553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1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29" grpId="0"/>
      <p:bldP spid="30" grpId="0"/>
      <p:bldP spid="31" grpId="0"/>
      <p:bldP spid="35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2" y="605843"/>
            <a:ext cx="48709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 </a:t>
            </a:r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예방 프로세스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>
            <a:stCxn id="5" idx="3"/>
          </p:cNvCxnSpPr>
          <p:nvPr/>
        </p:nvCxnSpPr>
        <p:spPr>
          <a:xfrm flipV="1">
            <a:off x="5257799" y="891585"/>
            <a:ext cx="3757303" cy="6646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1" name="내용 개체 틀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813" y="1647368"/>
            <a:ext cx="1268345" cy="12683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78" y="3671495"/>
            <a:ext cx="1268344" cy="1466327"/>
          </a:xfrm>
          <a:prstGeom prst="rect">
            <a:avLst/>
          </a:prstGeom>
        </p:spPr>
      </p:pic>
      <p:pic>
        <p:nvPicPr>
          <p:cNvPr id="13" name="내용 개체 틀 4"/>
          <p:cNvPicPr>
            <a:picLocks noGrp="1" noChangeAspect="1"/>
          </p:cNvPicPr>
          <p:nvPr>
            <p:ph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7" y="1618908"/>
            <a:ext cx="2995612" cy="2995612"/>
          </a:xfr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33" y="1618908"/>
            <a:ext cx="3005844" cy="29956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35" y="2491351"/>
            <a:ext cx="1851104" cy="18511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4419" y="4789772"/>
            <a:ext cx="242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졸음운전 방지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645354" y="4753182"/>
            <a:ext cx="173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30" y="2491351"/>
            <a:ext cx="1729232" cy="185110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281" y="2118639"/>
            <a:ext cx="2011375" cy="2011375"/>
          </a:xfrm>
          <a:prstGeom prst="rect">
            <a:avLst/>
          </a:prstGeom>
        </p:spPr>
      </p:pic>
      <p:cxnSp>
        <p:nvCxnSpPr>
          <p:cNvPr id="21" name="직선 화살표 연결선 20"/>
          <p:cNvCxnSpPr>
            <a:stCxn id="19" idx="3"/>
          </p:cNvCxnSpPr>
          <p:nvPr/>
        </p:nvCxnSpPr>
        <p:spPr>
          <a:xfrm>
            <a:off x="3145862" y="3416903"/>
            <a:ext cx="1349938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5560" y="2955050"/>
            <a:ext cx="1428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눈동자 감지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87907" y="4930261"/>
            <a:ext cx="126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15" y="2136736"/>
            <a:ext cx="926693" cy="92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9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2" y="605843"/>
            <a:ext cx="51122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 </a:t>
            </a:r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신고 프로세스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125546" y="7899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  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5202230" y="789985"/>
            <a:ext cx="368587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그룹 10"/>
          <p:cNvGrpSpPr/>
          <p:nvPr/>
        </p:nvGrpSpPr>
        <p:grpSpPr>
          <a:xfrm>
            <a:off x="929312" y="2124765"/>
            <a:ext cx="2221731" cy="3044189"/>
            <a:chOff x="1056312" y="2226365"/>
            <a:chExt cx="2221731" cy="3044189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312" y="2226365"/>
              <a:ext cx="2221731" cy="2221731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1703627" y="4685779"/>
              <a:ext cx="9271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충돌</a:t>
              </a:r>
              <a:endPara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9034419" y="2494505"/>
            <a:ext cx="2089677" cy="2736005"/>
            <a:chOff x="9161419" y="2596105"/>
            <a:chExt cx="2089677" cy="273600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1419" y="2596105"/>
              <a:ext cx="2089677" cy="2089677"/>
            </a:xfrm>
            <a:prstGeom prst="rect">
              <a:avLst/>
            </a:prstGeo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직사각형 15"/>
            <p:cNvSpPr/>
            <p:nvPr/>
          </p:nvSpPr>
          <p:spPr>
            <a:xfrm>
              <a:off x="9617479" y="4685779"/>
              <a:ext cx="163361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신고</a:t>
              </a:r>
              <a:endPara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606540" y="2766431"/>
            <a:ext cx="2972381" cy="2402523"/>
            <a:chOff x="4538656" y="2868031"/>
            <a:chExt cx="2972381" cy="2402523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504" y="2868031"/>
              <a:ext cx="1634684" cy="1634684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4538656" y="4685779"/>
              <a:ext cx="297238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운전자 의식 확인</a:t>
              </a:r>
              <a:endPara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20" name="직선 화살표 연결선 19"/>
          <p:cNvCxnSpPr/>
          <p:nvPr/>
        </p:nvCxnSpPr>
        <p:spPr>
          <a:xfrm flipH="1">
            <a:off x="7384037" y="3583773"/>
            <a:ext cx="1085475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528490" y="3586994"/>
            <a:ext cx="1085475" cy="0"/>
          </a:xfrm>
          <a:prstGeom prst="straightConnector1">
            <a:avLst/>
          </a:prstGeom>
          <a:ln w="38100">
            <a:solidFill>
              <a:srgbClr val="443B5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27" y="1646561"/>
            <a:ext cx="976407" cy="97640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50586" y="2768490"/>
            <a:ext cx="934279" cy="934279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580934" y="1747428"/>
            <a:ext cx="1730049" cy="835939"/>
            <a:chOff x="6804969" y="1660891"/>
            <a:chExt cx="1962676" cy="948342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969" y="1660891"/>
              <a:ext cx="948342" cy="948342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082" y="1685280"/>
              <a:ext cx="899563" cy="899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58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21432 -0.0013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94560" y="891585"/>
            <a:ext cx="682054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704A93C-7A16-3B45-B323-10614A17510F}"/>
              </a:ext>
            </a:extLst>
          </p:cNvPr>
          <p:cNvGrpSpPr/>
          <p:nvPr/>
        </p:nvGrpSpPr>
        <p:grpSpPr>
          <a:xfrm>
            <a:off x="579881" y="1933732"/>
            <a:ext cx="2583043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0AAD2A7A-D1EB-C844-94FE-07C5DC479EA7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DC7F5D5E-3F23-454D-BFDB-26B0CEBC30E4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Front - End</a:t>
              </a:r>
              <a:endParaRPr lang="ko-Kore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F98B615-109C-E74B-B566-CD7F68F11458}"/>
              </a:ext>
            </a:extLst>
          </p:cNvPr>
          <p:cNvGrpSpPr/>
          <p:nvPr/>
        </p:nvGrpSpPr>
        <p:grpSpPr>
          <a:xfrm>
            <a:off x="3443002" y="1933732"/>
            <a:ext cx="3560590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6A63A7C3-5465-CA4A-ABF7-E9673D0D9E49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1A56C5E2-A776-DB46-ADD7-BF0C9DA43F0E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ore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Back - End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2C8C3A1-7A09-C043-AB54-AAFF6BD2590F}"/>
              </a:ext>
            </a:extLst>
          </p:cNvPr>
          <p:cNvGrpSpPr/>
          <p:nvPr/>
        </p:nvGrpSpPr>
        <p:grpSpPr>
          <a:xfrm>
            <a:off x="7299577" y="1933732"/>
            <a:ext cx="1514638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4408F2C-7329-9245-A0CC-FE70A5E18FB9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BEEA1D44-1ED0-B249-AC9D-9408A640ADD5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Mobile</a:t>
              </a:r>
              <a:endParaRPr lang="ko-Kore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D0B6757-C958-1F48-81CA-2A8A12601A51}"/>
              </a:ext>
            </a:extLst>
          </p:cNvPr>
          <p:cNvGrpSpPr/>
          <p:nvPr/>
        </p:nvGrpSpPr>
        <p:grpSpPr>
          <a:xfrm>
            <a:off x="9124275" y="1940456"/>
            <a:ext cx="2583043" cy="2848130"/>
            <a:chOff x="579882" y="1741207"/>
            <a:chExt cx="2404534" cy="3392902"/>
          </a:xfrm>
          <a:solidFill>
            <a:schemeClr val="bg1"/>
          </a:solidFill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C65518EA-52DC-6144-A6DD-E05689A8E364}"/>
                </a:ext>
              </a:extLst>
            </p:cNvPr>
            <p:cNvSpPr/>
            <p:nvPr/>
          </p:nvSpPr>
          <p:spPr>
            <a:xfrm>
              <a:off x="579882" y="1961931"/>
              <a:ext cx="2404534" cy="3172178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618AEEC0-2DA6-5F4C-BB32-EDD184786015}"/>
                </a:ext>
              </a:extLst>
            </p:cNvPr>
            <p:cNvSpPr/>
            <p:nvPr/>
          </p:nvSpPr>
          <p:spPr>
            <a:xfrm>
              <a:off x="899259" y="1741207"/>
              <a:ext cx="1765780" cy="496711"/>
            </a:xfrm>
            <a:prstGeom prst="roundRect">
              <a:avLst/>
            </a:prstGeom>
            <a:grp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Hardware</a:t>
              </a:r>
            </a:p>
          </p:txBody>
        </p:sp>
      </p:grpSp>
      <p:pic>
        <p:nvPicPr>
          <p:cNvPr id="11" name="그림 10" descr="표지판이(가) 표시된 사진&#10;&#10;자동 생성된 설명">
            <a:extLst>
              <a:ext uri="{FF2B5EF4-FFF2-40B4-BE49-F238E27FC236}">
                <a16:creationId xmlns:a16="http://schemas.microsoft.com/office/drawing/2014/main" id="{A3AEA965-BE49-3E40-85F6-81B6AEBA1B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931" y="2702347"/>
            <a:ext cx="1564885" cy="1564885"/>
          </a:xfrm>
          <a:prstGeom prst="rect">
            <a:avLst/>
          </a:prstGeom>
        </p:spPr>
      </p:pic>
      <p:pic>
        <p:nvPicPr>
          <p:cNvPr id="15" name="그림 14" descr="표지판이(가) 표시된 사진&#10;&#10;자동 생성된 설명">
            <a:extLst>
              <a:ext uri="{FF2B5EF4-FFF2-40B4-BE49-F238E27FC236}">
                <a16:creationId xmlns:a16="http://schemas.microsoft.com/office/drawing/2014/main" id="{4D84BBFA-77BE-D841-B845-DEDF4A7DCD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92" y="2993532"/>
            <a:ext cx="982515" cy="982515"/>
          </a:xfrm>
          <a:prstGeom prst="rect">
            <a:avLst/>
          </a:prstGeom>
        </p:spPr>
      </p:pic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CE6DB90D-305E-B34D-8D97-7AFF86688E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10" y="3049912"/>
            <a:ext cx="907211" cy="86975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DE9FEB4-6058-204A-8B0F-17FF3D7D806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27" y="2943072"/>
            <a:ext cx="1290042" cy="108343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F709C88-85A5-9B4E-B022-87B9231F52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1" y="2917355"/>
            <a:ext cx="1134869" cy="113486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420B1D8-D377-394A-931D-251A822E05C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108" y="2915529"/>
            <a:ext cx="1048586" cy="1138520"/>
          </a:xfrm>
          <a:prstGeom prst="rect">
            <a:avLst/>
          </a:prstGeom>
        </p:spPr>
      </p:pic>
      <p:pic>
        <p:nvPicPr>
          <p:cNvPr id="40" name="그림 39" descr="개체, 표지판, 시계이(가) 표시된 사진&#10;&#10;자동 생성된 설명">
            <a:extLst>
              <a:ext uri="{FF2B5EF4-FFF2-40B4-BE49-F238E27FC236}">
                <a16:creationId xmlns:a16="http://schemas.microsoft.com/office/drawing/2014/main" id="{04F263D1-7D30-8D44-B188-9DCE41ED9BA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606" y="3100415"/>
            <a:ext cx="1048586" cy="76874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5CFCA47-0DB2-8A4E-9136-0EABB41FFD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845" y="2917355"/>
            <a:ext cx="1134869" cy="11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94560" y="891585"/>
            <a:ext cx="6820542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762259" y="1539278"/>
            <a:ext cx="21852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OpenCV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91132" y="1539278"/>
            <a:ext cx="1098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dlib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261526" y="2422737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Face_Landmark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8" name="그림 37"/>
          <p:cNvPicPr/>
          <p:nvPr/>
        </p:nvPicPr>
        <p:blipFill rotWithShape="1">
          <a:blip r:embed="rId6"/>
          <a:srcRect t="4889"/>
          <a:stretch/>
        </p:blipFill>
        <p:spPr bwMode="auto">
          <a:xfrm>
            <a:off x="7622043" y="3062893"/>
            <a:ext cx="3246248" cy="20520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416812" y="3125867"/>
            <a:ext cx="28696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err="1" smtClean="0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dlib</a:t>
            </a:r>
            <a:r>
              <a:rPr lang="ko-KR" altLang="en-US" dirty="0" smtClean="0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기능을 사용하기 위한</a:t>
            </a:r>
            <a:endParaRPr lang="en-US" altLang="ko-KR" dirty="0" smtClean="0">
              <a:solidFill>
                <a:srgbClr val="555555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55555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이미지 처리 담당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089382" y="2275739"/>
            <a:ext cx="3571876" cy="2982061"/>
            <a:chOff x="619124" y="2742354"/>
            <a:chExt cx="5154268" cy="4432889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4" y="2742354"/>
              <a:ext cx="2449543" cy="214426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4" y="5074736"/>
              <a:ext cx="2438603" cy="2100507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79" y="2762411"/>
              <a:ext cx="2538113" cy="2104154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79" y="5074736"/>
              <a:ext cx="2538113" cy="2100507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1762259" y="1539446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50919" y="1539278"/>
            <a:ext cx="2178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운전</a:t>
            </a:r>
            <a:endParaRPr lang="ko-KR" altLang="en-US" sz="4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805255" y="2745138"/>
            <a:ext cx="4870127" cy="1919170"/>
            <a:chOff x="5931959" y="2499301"/>
            <a:chExt cx="5625891" cy="2216994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375" y="2499301"/>
              <a:ext cx="2677475" cy="2216994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1959" y="2499301"/>
              <a:ext cx="2759173" cy="22169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26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6" grpId="0"/>
      <p:bldP spid="36" grpId="1"/>
      <p:bldP spid="12" grpId="0"/>
      <p:bldP spid="12" grpId="1"/>
      <p:bldP spid="41" grpId="0"/>
      <p:bldP spid="4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 효과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78657" y="891585"/>
            <a:ext cx="683644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그룹 5"/>
          <p:cNvGrpSpPr/>
          <p:nvPr/>
        </p:nvGrpSpPr>
        <p:grpSpPr>
          <a:xfrm>
            <a:off x="745745" y="1720228"/>
            <a:ext cx="2689988" cy="3417544"/>
            <a:chOff x="745745" y="1732506"/>
            <a:chExt cx="2689988" cy="3417544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D79B71B1-504E-4B86-BAAF-9B897A5A5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8044" y="2031538"/>
              <a:ext cx="1985391" cy="1985391"/>
            </a:xfrm>
            <a:prstGeom prst="rect">
              <a:avLst/>
            </a:prstGeom>
          </p:spPr>
        </p:pic>
        <p:sp>
          <p:nvSpPr>
            <p:cNvPr id="11" name="&quot;허용 안 됨&quot; 기호 10">
              <a:extLst>
                <a:ext uri="{FF2B5EF4-FFF2-40B4-BE49-F238E27FC236}">
                  <a16:creationId xmlns:a16="http://schemas.microsoft.com/office/drawing/2014/main" id="{F6E553F9-CF93-4AD2-922C-655101389728}"/>
                </a:ext>
              </a:extLst>
            </p:cNvPr>
            <p:cNvSpPr/>
            <p:nvPr/>
          </p:nvSpPr>
          <p:spPr>
            <a:xfrm>
              <a:off x="745745" y="1732506"/>
              <a:ext cx="2689988" cy="2686425"/>
            </a:xfrm>
            <a:prstGeom prst="noSmoking">
              <a:avLst>
                <a:gd name="adj" fmla="val 5601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745745" y="4565275"/>
              <a:ext cx="26899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졸음운전 방지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756266" y="1718446"/>
            <a:ext cx="2689989" cy="3421108"/>
            <a:chOff x="8756266" y="1728942"/>
            <a:chExt cx="2689989" cy="342110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0E1909-BA0E-405F-83A9-5E8722D552A4}"/>
                </a:ext>
              </a:extLst>
            </p:cNvPr>
            <p:cNvSpPr/>
            <p:nvPr/>
          </p:nvSpPr>
          <p:spPr>
            <a:xfrm>
              <a:off x="8756266" y="4565275"/>
              <a:ext cx="26899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생존율 향상</a:t>
              </a: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2B0CEDE9-AC3F-4230-9245-95439DD10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56266" y="1728942"/>
              <a:ext cx="2689989" cy="2689989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4713323" y="1674753"/>
            <a:ext cx="2765354" cy="3508494"/>
            <a:chOff x="4666283" y="1641556"/>
            <a:chExt cx="2765354" cy="350849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283" y="1641556"/>
              <a:ext cx="2765354" cy="276535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88DD78-AA3B-4E8E-AF89-ECDE82CD9579}"/>
                </a:ext>
              </a:extLst>
            </p:cNvPr>
            <p:cNvSpPr/>
            <p:nvPr/>
          </p:nvSpPr>
          <p:spPr>
            <a:xfrm>
              <a:off x="4703966" y="4565275"/>
              <a:ext cx="268998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골든 타임 확보</a:t>
              </a:r>
              <a:endPara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288" y="1469274"/>
            <a:ext cx="835939" cy="83593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291" y="3647164"/>
            <a:ext cx="792942" cy="7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일정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178657" y="891585"/>
            <a:ext cx="683644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A03AA87-B31C-0D4D-9A76-26E97EC825D8}"/>
              </a:ext>
            </a:extLst>
          </p:cNvPr>
          <p:cNvCxnSpPr>
            <a:cxnSpLocks/>
          </p:cNvCxnSpPr>
          <p:nvPr/>
        </p:nvCxnSpPr>
        <p:spPr>
          <a:xfrm>
            <a:off x="672620" y="2539971"/>
            <a:ext cx="1089770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015AD8-7531-564E-BE00-8FA63E70B515}"/>
              </a:ext>
            </a:extLst>
          </p:cNvPr>
          <p:cNvGrpSpPr/>
          <p:nvPr/>
        </p:nvGrpSpPr>
        <p:grpSpPr>
          <a:xfrm>
            <a:off x="1220727" y="2057485"/>
            <a:ext cx="936104" cy="936104"/>
            <a:chOff x="1619672" y="1327724"/>
            <a:chExt cx="936104" cy="93610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46CCABC-4ECC-134B-8C47-C925540D3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93E3C9-3F1B-8E42-92FD-E423280C3CA6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7A9E05D-5A17-264A-A0BA-8AED22B1BA4A}"/>
              </a:ext>
            </a:extLst>
          </p:cNvPr>
          <p:cNvGrpSpPr/>
          <p:nvPr/>
        </p:nvGrpSpPr>
        <p:grpSpPr>
          <a:xfrm>
            <a:off x="7754322" y="2057485"/>
            <a:ext cx="936104" cy="936104"/>
            <a:chOff x="3995936" y="2035610"/>
            <a:chExt cx="936104" cy="93610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3809A33-6201-9F48-B5AD-4C2FB946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2035610"/>
              <a:ext cx="936104" cy="9361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6303AF-701E-D642-890A-9A83DC80A9A1}"/>
                </a:ext>
              </a:extLst>
            </p:cNvPr>
            <p:cNvSpPr txBox="1"/>
            <p:nvPr/>
          </p:nvSpPr>
          <p:spPr>
            <a:xfrm>
              <a:off x="4223377" y="2240148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C6FA189-A752-A941-B1D0-AD39A419C025}"/>
              </a:ext>
            </a:extLst>
          </p:cNvPr>
          <p:cNvGrpSpPr/>
          <p:nvPr/>
        </p:nvGrpSpPr>
        <p:grpSpPr>
          <a:xfrm>
            <a:off x="9932187" y="2057485"/>
            <a:ext cx="936104" cy="936104"/>
            <a:chOff x="6372200" y="1975010"/>
            <a:chExt cx="936104" cy="93610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C74C46F-A769-CE4E-9FEB-91A7B1072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1975010"/>
              <a:ext cx="936104" cy="93610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E4B07F6-D4A0-AB4B-864F-ABB90EC1C8D4}"/>
                </a:ext>
              </a:extLst>
            </p:cNvPr>
            <p:cNvSpPr txBox="1"/>
            <p:nvPr/>
          </p:nvSpPr>
          <p:spPr>
            <a:xfrm>
              <a:off x="6599641" y="2179548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6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CF83136-B111-9648-9E7C-78859C39F30E}"/>
              </a:ext>
            </a:extLst>
          </p:cNvPr>
          <p:cNvGrpSpPr/>
          <p:nvPr/>
        </p:nvGrpSpPr>
        <p:grpSpPr>
          <a:xfrm>
            <a:off x="3398592" y="2057485"/>
            <a:ext cx="936104" cy="936104"/>
            <a:chOff x="1619672" y="1327724"/>
            <a:chExt cx="936104" cy="93610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60998E7-9A73-2D44-9CC0-5A655AF19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6D4F35-84AA-F342-A174-FA1EFE6A9002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324087-1512-D449-94EF-B50945BDEF05}"/>
              </a:ext>
            </a:extLst>
          </p:cNvPr>
          <p:cNvGrpSpPr/>
          <p:nvPr/>
        </p:nvGrpSpPr>
        <p:grpSpPr>
          <a:xfrm>
            <a:off x="5576457" y="2057485"/>
            <a:ext cx="936104" cy="936104"/>
            <a:chOff x="1619672" y="1327724"/>
            <a:chExt cx="936104" cy="93610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A420D80-4C52-5942-9B22-21D7AE592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2" y="1327724"/>
              <a:ext cx="936104" cy="93610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44DF37-A988-DB4C-8514-B892AF442637}"/>
                </a:ext>
              </a:extLst>
            </p:cNvPr>
            <p:cNvSpPr txBox="1"/>
            <p:nvPr/>
          </p:nvSpPr>
          <p:spPr>
            <a:xfrm>
              <a:off x="1847113" y="1503824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589D334-12D1-2E4C-8592-07F6871BDEE7}"/>
              </a:ext>
            </a:extLst>
          </p:cNvPr>
          <p:cNvGrpSpPr/>
          <p:nvPr/>
        </p:nvGrpSpPr>
        <p:grpSpPr>
          <a:xfrm>
            <a:off x="1129169" y="3333873"/>
            <a:ext cx="1082349" cy="1384650"/>
            <a:chOff x="394420" y="2748865"/>
            <a:chExt cx="1082349" cy="13846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C43F09-C83F-3B46-8C40-937566FF4385}"/>
                </a:ext>
              </a:extLst>
            </p:cNvPr>
            <p:cNvSpPr txBox="1"/>
            <p:nvPr/>
          </p:nvSpPr>
          <p:spPr>
            <a:xfrm>
              <a:off x="394420" y="2748865"/>
              <a:ext cx="1082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기획 내용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마무리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077BC8E-55CA-E540-9528-753B96DFE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501" y="3433973"/>
              <a:ext cx="699542" cy="69954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ED301A-912C-DC4B-9219-9A4037ABA12A}"/>
              </a:ext>
            </a:extLst>
          </p:cNvPr>
          <p:cNvGrpSpPr/>
          <p:nvPr/>
        </p:nvGrpSpPr>
        <p:grpSpPr>
          <a:xfrm>
            <a:off x="6571440" y="3333873"/>
            <a:ext cx="1082349" cy="1452250"/>
            <a:chOff x="4585285" y="2755146"/>
            <a:chExt cx="1082349" cy="145225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FC6510-73F2-CE45-A627-8EE2D24D66F6}"/>
                </a:ext>
              </a:extLst>
            </p:cNvPr>
            <p:cNvSpPr txBox="1"/>
            <p:nvPr/>
          </p:nvSpPr>
          <p:spPr>
            <a:xfrm>
              <a:off x="4585285" y="2755146"/>
              <a:ext cx="1082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핵심 기능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개발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44F9DC5-3926-5D44-84D7-0CD7B007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6689" y="3507854"/>
              <a:ext cx="699542" cy="69954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21A2B16-23C7-7D43-8F98-C25676371D5C}"/>
              </a:ext>
            </a:extLst>
          </p:cNvPr>
          <p:cNvGrpSpPr/>
          <p:nvPr/>
        </p:nvGrpSpPr>
        <p:grpSpPr>
          <a:xfrm>
            <a:off x="3184713" y="3333873"/>
            <a:ext cx="1309357" cy="1679314"/>
            <a:chOff x="1680131" y="2535659"/>
            <a:chExt cx="1309357" cy="167219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3E0612-3D17-1940-8474-B5E9BDC5A813}"/>
                </a:ext>
              </a:extLst>
            </p:cNvPr>
            <p:cNvSpPr txBox="1"/>
            <p:nvPr/>
          </p:nvSpPr>
          <p:spPr>
            <a:xfrm>
              <a:off x="1680131" y="2535659"/>
              <a:ext cx="1292340" cy="919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DB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초기 개발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 초안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5A84F08-BFB0-304B-AC5E-11FF9C427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302" y="3544670"/>
              <a:ext cx="663186" cy="663186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3183E9B6-6372-DC4B-90BF-8101585C2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002" y="3630945"/>
              <a:ext cx="541903" cy="541903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1CBD088-820D-A64A-8CFF-22A308EDB7A8}"/>
              </a:ext>
            </a:extLst>
          </p:cNvPr>
          <p:cNvGrpSpPr/>
          <p:nvPr/>
        </p:nvGrpSpPr>
        <p:grpSpPr>
          <a:xfrm>
            <a:off x="9754069" y="3333873"/>
            <a:ext cx="1292341" cy="1682885"/>
            <a:chOff x="7274202" y="2617057"/>
            <a:chExt cx="1292341" cy="168288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3A62C6E-4356-7F43-AE5F-6D26FEEA154B}"/>
                </a:ext>
              </a:extLst>
            </p:cNvPr>
            <p:cNvSpPr txBox="1"/>
            <p:nvPr/>
          </p:nvSpPr>
          <p:spPr>
            <a:xfrm>
              <a:off x="7274202" y="2617057"/>
              <a:ext cx="12923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버그 수정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추가 기능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디자인 완성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69AE862-F43A-4740-B948-ED37739F5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601" y="3600400"/>
              <a:ext cx="699542" cy="699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090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4687419" y="2705725"/>
            <a:ext cx="28171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8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3655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   Q&amp;A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2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784" y="0"/>
            <a:ext cx="4948999" cy="5325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0175" y="2371787"/>
            <a:ext cx="43845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감사합니다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sp>
        <p:nvSpPr>
          <p:cNvPr id="14" name="부제목 2"/>
          <p:cNvSpPr txBox="1">
            <a:spLocks/>
          </p:cNvSpPr>
          <p:nvPr/>
        </p:nvSpPr>
        <p:spPr>
          <a:xfrm>
            <a:off x="4434558" y="4876801"/>
            <a:ext cx="3305392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WDJ 6</a:t>
            </a:r>
            <a:r>
              <a:rPr lang="ko-KR" altLang="en-US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 </a:t>
            </a:r>
            <a:r>
              <a:rPr lang="en-US" altLang="ko-KR" sz="25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MIRO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부제목 2"/>
          <p:cNvSpPr txBox="1">
            <a:spLocks/>
          </p:cNvSpPr>
          <p:nvPr/>
        </p:nvSpPr>
        <p:spPr>
          <a:xfrm>
            <a:off x="0" y="1633378"/>
            <a:ext cx="3305392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?????? </a:t>
            </a:r>
            <a:r>
              <a:rPr lang="ko-KR" altLang="en-US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차량 </a:t>
            </a:r>
            <a:r>
              <a:rPr lang="en-US" altLang="ko-KR" sz="25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endParaRPr lang="ko-KR" altLang="en-US" sz="25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0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112004" y="1636329"/>
            <a:ext cx="1486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73262" y="1635809"/>
            <a:ext cx="544208" cy="544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Ⅰ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473262" y="2408990"/>
            <a:ext cx="544208" cy="544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8473262" y="3174884"/>
            <a:ext cx="544208" cy="544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473262" y="3939108"/>
            <a:ext cx="544208" cy="544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473262" y="4703332"/>
            <a:ext cx="544208" cy="5442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12004" y="4721752"/>
            <a:ext cx="21659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개발 일정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112004" y="2407989"/>
            <a:ext cx="17972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서비스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112004" y="3182738"/>
            <a:ext cx="14863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 기술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112004" y="3952245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3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기대효과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0" r="5619" b="14201"/>
          <a:stretch/>
        </p:blipFill>
        <p:spPr>
          <a:xfrm>
            <a:off x="0" y="2059459"/>
            <a:ext cx="5848865" cy="4810898"/>
          </a:xfrm>
          <a:prstGeom prst="rect">
            <a:avLst/>
          </a:prstGeom>
        </p:spPr>
      </p:pic>
      <p:sp>
        <p:nvSpPr>
          <p:cNvPr id="25" name="부제목 2"/>
          <p:cNvSpPr txBox="1">
            <a:spLocks/>
          </p:cNvSpPr>
          <p:nvPr/>
        </p:nvSpPr>
        <p:spPr>
          <a:xfrm>
            <a:off x="4752975" y="1623793"/>
            <a:ext cx="3543300" cy="4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54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</a:t>
            </a:r>
            <a:endParaRPr lang="ko-KR" altLang="en-US" sz="5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8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소개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36556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91585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211" y="6224085"/>
            <a:ext cx="633915" cy="63391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5611151" y="2188275"/>
            <a:ext cx="58400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포기하지 않고 </a:t>
            </a:r>
            <a:endParaRPr lang="en-US" altLang="ko-KR" sz="54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54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끝까지 노력하겠다</a:t>
            </a:r>
            <a:r>
              <a:rPr lang="en-US" altLang="ko-KR" sz="54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!!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1709287"/>
            <a:ext cx="3543300" cy="3543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3620" y="2549912"/>
            <a:ext cx="39599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u="sng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MIRO</a:t>
            </a:r>
            <a:endParaRPr lang="ko-KR" altLang="en-US" sz="11500" b="1" u="sng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50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 소개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-7951" y="136556"/>
            <a:ext cx="2113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명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명</a:t>
            </a:r>
            <a:endParaRPr lang="ko-KR" altLang="en-US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31597" y="891585"/>
            <a:ext cx="5683505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430450" y="2752033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ja-JP" altLang="en-US" sz="8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クルマモ</a:t>
            </a:r>
            <a:r>
              <a:rPr lang="ja-JP" altLang="en-US" sz="80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リ</a:t>
            </a:r>
            <a:r>
              <a:rPr lang="en-US" altLang="ja-JP" sz="8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9</a:t>
            </a:r>
            <a:endParaRPr lang="ko-KR" altLang="en-US" sz="8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8331" y="3735902"/>
            <a:ext cx="1845830" cy="184583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3" y="3952362"/>
            <a:ext cx="2057423" cy="205742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3426691"/>
            <a:ext cx="1794354" cy="19475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054" y="3554790"/>
            <a:ext cx="1622928" cy="162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4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0.77447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0.75937 0.00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6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91585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11170567" y="5584856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한국도로공사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KBS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뉴스</a:t>
            </a:r>
            <a:endParaRPr lang="en-US" altLang="ko-KR" sz="12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YTN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9" y="1775870"/>
            <a:ext cx="7008171" cy="3363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3086" y="2641967"/>
            <a:ext cx="341151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졸음 운전</a:t>
            </a:r>
            <a:r>
              <a:rPr lang="ko-KR" altLang="en-US" sz="28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과</a:t>
            </a:r>
            <a:endParaRPr lang="en-US" altLang="ko-KR" sz="28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전방 주시 태만</a:t>
            </a:r>
            <a:r>
              <a:rPr lang="ko-KR" altLang="en-US" sz="28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</a:t>
            </a:r>
            <a:endParaRPr lang="en-US" altLang="ko-KR" sz="28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대표적 사망원인</a:t>
            </a:r>
            <a:endParaRPr lang="ko-KR" altLang="en-US" sz="2800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5" name="_x442685784" descr="EMB00002afc586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58" y="1732776"/>
            <a:ext cx="3472006" cy="344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442684984" descr="EMB00002afc587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5942" r="2525" b="7292"/>
          <a:stretch>
            <a:fillRect/>
          </a:stretch>
        </p:blipFill>
        <p:spPr bwMode="auto">
          <a:xfrm>
            <a:off x="3984276" y="1732776"/>
            <a:ext cx="3213728" cy="283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9" name="_x442686664" descr="EMB00002afc587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610" y="3012664"/>
            <a:ext cx="3849398" cy="213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187132" y="2641967"/>
            <a:ext cx="335540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골든 타임 확보</a:t>
            </a:r>
            <a:endParaRPr lang="en-US" altLang="ko-KR" sz="36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36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신고 시스템</a:t>
            </a:r>
            <a:endParaRPr lang="en-US" altLang="ko-KR" sz="3600" b="1" dirty="0" smtClean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sz="28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필요성 강조</a:t>
            </a:r>
            <a:r>
              <a:rPr lang="en-US" altLang="ko-KR" sz="2800" b="1" dirty="0" smtClean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12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기획 배경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2167178" y="891585"/>
            <a:ext cx="6847924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98406" y="1615483"/>
            <a:ext cx="1883657" cy="2016581"/>
            <a:chOff x="1623586" y="2709286"/>
            <a:chExt cx="1883657" cy="201658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2967" y="2709286"/>
              <a:ext cx="1824894" cy="167997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23586" y="4264202"/>
              <a:ext cx="188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BATON SOS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662143" y="3736213"/>
            <a:ext cx="1999145" cy="707886"/>
            <a:chOff x="1700700" y="3736213"/>
            <a:chExt cx="1999145" cy="707886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00" y="3780989"/>
              <a:ext cx="282008" cy="28200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982708" y="3736213"/>
              <a:ext cx="17171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자동 신고</a:t>
              </a:r>
              <a:endPara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골든 타임 확보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700" y="4117436"/>
              <a:ext cx="282008" cy="282008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671196" y="4380728"/>
            <a:ext cx="2147129" cy="707886"/>
            <a:chOff x="1885170" y="3978586"/>
            <a:chExt cx="2147129" cy="70788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170" y="4049362"/>
              <a:ext cx="282008" cy="282008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142038" y="3978586"/>
              <a:ext cx="18902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교통사고의 </a:t>
              </a:r>
              <a:endParaRPr lang="en-US" altLang="ko-KR" sz="20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원인 해결 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</a:t>
              </a:r>
              <a:r>
                <a:rPr lang="en-US" altLang="ko-KR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694347" y="1956302"/>
            <a:ext cx="1645086" cy="2075551"/>
            <a:chOff x="8432146" y="2915280"/>
            <a:chExt cx="1645086" cy="207555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2146" y="2915280"/>
              <a:ext cx="1645086" cy="160375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7222" y="4529166"/>
              <a:ext cx="1394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119 </a:t>
              </a:r>
              <a:r>
                <a:rPr lang="ko-KR" altLang="en-US" sz="240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신고</a:t>
              </a:r>
              <a:endParaRPr lang="ko-KR" altLang="en-US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8517318" y="4532367"/>
            <a:ext cx="1466948" cy="400110"/>
            <a:chOff x="8575328" y="3896536"/>
            <a:chExt cx="1466948" cy="400110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328" y="3945814"/>
              <a:ext cx="282008" cy="282008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857336" y="3896536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수동 신고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517318" y="4156354"/>
            <a:ext cx="1999145" cy="400110"/>
            <a:chOff x="8575329" y="4070933"/>
            <a:chExt cx="1999145" cy="400110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329" y="4136107"/>
              <a:ext cx="282008" cy="282008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857337" y="4070933"/>
              <a:ext cx="1717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골든 타임 확보</a:t>
              </a:r>
              <a:endPara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340706" y="2706076"/>
            <a:ext cx="5510589" cy="625919"/>
            <a:chOff x="4239490" y="1956302"/>
            <a:chExt cx="5510589" cy="625919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90" y="1956302"/>
              <a:ext cx="625919" cy="625919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4865408" y="2011225"/>
              <a:ext cx="4884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신고를 통한 골든 타임 확보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38789" y="3526005"/>
            <a:ext cx="5658066" cy="625919"/>
            <a:chOff x="4239489" y="2723947"/>
            <a:chExt cx="5658066" cy="625919"/>
          </a:xfrm>
        </p:grpSpPr>
        <p:sp>
          <p:nvSpPr>
            <p:cNvPr id="41" name="TextBox 40"/>
            <p:cNvSpPr txBox="1"/>
            <p:nvPr/>
          </p:nvSpPr>
          <p:spPr>
            <a:xfrm>
              <a:off x="4865408" y="2780291"/>
              <a:ext cx="50321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졸음 운전과 전방주시태만의 예방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89" y="2723947"/>
              <a:ext cx="625919" cy="625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1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2830664" y="891585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A824A5-8E53-448D-AE11-83A207252641}"/>
              </a:ext>
            </a:extLst>
          </p:cNvPr>
          <p:cNvSpPr/>
          <p:nvPr/>
        </p:nvSpPr>
        <p:spPr>
          <a:xfrm>
            <a:off x="2422395" y="2846087"/>
            <a:ext cx="736446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맞춤형 </a:t>
            </a:r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 </a:t>
            </a:r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77D075-9629-4948-B024-A56A57B8CC89}"/>
              </a:ext>
            </a:extLst>
          </p:cNvPr>
          <p:cNvSpPr/>
          <p:nvPr/>
        </p:nvSpPr>
        <p:spPr>
          <a:xfrm>
            <a:off x="2245993" y="3145119"/>
            <a:ext cx="7717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사용자의 상태를 파악하는 맞춤형 </a:t>
            </a:r>
            <a:r>
              <a:rPr lang="en-US" altLang="ko-KR" sz="32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sos</a:t>
            </a:r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6561707" y="2614940"/>
            <a:ext cx="3560590" cy="2665632"/>
            <a:chOff x="7234807" y="2742631"/>
            <a:chExt cx="3560590" cy="266563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8A6C9A5-6F65-4ACD-847B-66E96731ED1B}"/>
                </a:ext>
              </a:extLst>
            </p:cNvPr>
            <p:cNvSpPr/>
            <p:nvPr/>
          </p:nvSpPr>
          <p:spPr>
            <a:xfrm>
              <a:off x="7234807" y="4700377"/>
              <a:ext cx="35605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신고</a:t>
              </a: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879" y="2742631"/>
              <a:ext cx="1688446" cy="1688445"/>
            </a:xfrm>
            <a:prstGeom prst="rect">
              <a:avLst/>
            </a:prstGeom>
          </p:spPr>
        </p:pic>
      </p:grpSp>
      <p:sp>
        <p:nvSpPr>
          <p:cNvPr id="22" name="TextBox 21"/>
          <p:cNvSpPr txBox="1"/>
          <p:nvPr/>
        </p:nvSpPr>
        <p:spPr>
          <a:xfrm>
            <a:off x="5581993" y="4141798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018903" y="2846087"/>
            <a:ext cx="3560590" cy="2434484"/>
            <a:chOff x="2018903" y="2846087"/>
            <a:chExt cx="3560590" cy="243448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5256036-A441-402F-919D-12F1FF2F60D4}"/>
                </a:ext>
              </a:extLst>
            </p:cNvPr>
            <p:cNvSpPr/>
            <p:nvPr/>
          </p:nvSpPr>
          <p:spPr>
            <a:xfrm>
              <a:off x="2018903" y="4572685"/>
              <a:ext cx="356059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446684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예방</a:t>
              </a: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7224" y="2846087"/>
              <a:ext cx="1697712" cy="1697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02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2" presetClass="path" presetSubtype="0" accel="25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1.04167E-6 -0.1884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7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예방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399034" y="891585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B42489-6DED-49AA-9DF1-06E998F19B11}"/>
              </a:ext>
            </a:extLst>
          </p:cNvPr>
          <p:cNvGrpSpPr/>
          <p:nvPr/>
        </p:nvGrpSpPr>
        <p:grpSpPr>
          <a:xfrm>
            <a:off x="3701907" y="2448984"/>
            <a:ext cx="4788185" cy="2854806"/>
            <a:chOff x="386883" y="2324885"/>
            <a:chExt cx="5142916" cy="306630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98B409-5A6E-4570-AB3B-25673E4B871C}"/>
                </a:ext>
              </a:extLst>
            </p:cNvPr>
            <p:cNvGrpSpPr/>
            <p:nvPr/>
          </p:nvGrpSpPr>
          <p:grpSpPr>
            <a:xfrm>
              <a:off x="386883" y="3374204"/>
              <a:ext cx="5131814" cy="2016984"/>
              <a:chOff x="386883" y="3374204"/>
              <a:chExt cx="5131814" cy="201698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A42A46C6-BBC0-45CD-83F6-2248093B1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883" y="3374205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118034A-CACA-4556-A925-EE989B79CF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2622" y="3374205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0D1270A-49EE-40A3-B18B-334D68BAE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1714" y="3374204"/>
                <a:ext cx="2016983" cy="2016983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51E3227-596B-4D22-8085-F6AD2267C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3944" y="3374205"/>
                <a:ext cx="2016983" cy="2016983"/>
              </a:xfrm>
              <a:prstGeom prst="rect">
                <a:avLst/>
              </a:prstGeom>
            </p:spPr>
          </p:pic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BCBF5E2-7919-4446-B743-59A700C41F78}"/>
                </a:ext>
              </a:extLst>
            </p:cNvPr>
            <p:cNvSpPr/>
            <p:nvPr/>
          </p:nvSpPr>
          <p:spPr>
            <a:xfrm>
              <a:off x="397986" y="2324885"/>
              <a:ext cx="5131813" cy="8925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4800" b="1" spc="6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사용자</a:t>
              </a: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2" name="그룹 1"/>
          <p:cNvGrpSpPr/>
          <p:nvPr/>
        </p:nvGrpSpPr>
        <p:grpSpPr>
          <a:xfrm>
            <a:off x="2185156" y="1622849"/>
            <a:ext cx="2152203" cy="2093719"/>
            <a:chOff x="2185156" y="1622849"/>
            <a:chExt cx="2152203" cy="2093719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C7ECDA9D-36F7-482D-860C-D88D1B8ADF1B}"/>
                </a:ext>
              </a:extLst>
            </p:cNvPr>
            <p:cNvGrpSpPr/>
            <p:nvPr/>
          </p:nvGrpSpPr>
          <p:grpSpPr>
            <a:xfrm>
              <a:off x="2185156" y="1622849"/>
              <a:ext cx="2152203" cy="2093719"/>
              <a:chOff x="2185156" y="1622849"/>
              <a:chExt cx="2152203" cy="2093719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1644E08-A423-4E38-8FA0-93FC63BD71AB}"/>
                  </a:ext>
                </a:extLst>
              </p:cNvPr>
              <p:cNvGrpSpPr/>
              <p:nvPr/>
            </p:nvGrpSpPr>
            <p:grpSpPr>
              <a:xfrm>
                <a:off x="2578592" y="2275947"/>
                <a:ext cx="1365333" cy="1440621"/>
                <a:chOff x="2578592" y="2275947"/>
                <a:chExt cx="1365333" cy="1440621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0ECF62C-B90A-41EF-8174-199361E080AD}"/>
                    </a:ext>
                  </a:extLst>
                </p:cNvPr>
                <p:cNvGrpSpPr/>
                <p:nvPr/>
              </p:nvGrpSpPr>
              <p:grpSpPr>
                <a:xfrm>
                  <a:off x="2578592" y="2275947"/>
                  <a:ext cx="1365333" cy="1365335"/>
                  <a:chOff x="2578592" y="2275947"/>
                  <a:chExt cx="1365333" cy="1365335"/>
                </a:xfrm>
              </p:grpSpPr>
              <p:pic>
                <p:nvPicPr>
                  <p:cNvPr id="22" name="그림 21">
                    <a:extLst>
                      <a:ext uri="{FF2B5EF4-FFF2-40B4-BE49-F238E27FC236}">
                        <a16:creationId xmlns:a16="http://schemas.microsoft.com/office/drawing/2014/main" id="{E364F5D7-2AB1-4BDF-B316-CC22C8F4DB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600000">
                    <a:off x="2578592" y="2275947"/>
                    <a:ext cx="1365333" cy="1365333"/>
                  </a:xfrm>
                  <a:prstGeom prst="rect">
                    <a:avLst/>
                  </a:prstGeom>
                </p:spPr>
              </p:pic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6FF7B298-D3D3-495D-BC5D-0F9CD7C16E9B}"/>
                      </a:ext>
                    </a:extLst>
                  </p:cNvPr>
                  <p:cNvSpPr/>
                  <p:nvPr/>
                </p:nvSpPr>
                <p:spPr>
                  <a:xfrm>
                    <a:off x="2656596" y="3238348"/>
                    <a:ext cx="526473" cy="402934"/>
                  </a:xfrm>
                  <a:prstGeom prst="rect">
                    <a:avLst/>
                  </a:prstGeom>
                  <a:solidFill>
                    <a:srgbClr val="8CD3C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64F632C-2205-45D9-A0E4-B7F0EC6856F0}"/>
                      </a:ext>
                    </a:extLst>
                  </p:cNvPr>
                  <p:cNvSpPr/>
                  <p:nvPr/>
                </p:nvSpPr>
                <p:spPr>
                  <a:xfrm>
                    <a:off x="3177753" y="2448984"/>
                    <a:ext cx="437586" cy="584775"/>
                  </a:xfrm>
                  <a:prstGeom prst="rect">
                    <a:avLst/>
                  </a:prstGeom>
                  <a:solidFill>
                    <a:srgbClr val="28C1D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BE02F23-9FB6-4A2C-9F58-07A5552A4F4F}"/>
                      </a:ext>
                    </a:extLst>
                  </p:cNvPr>
                  <p:cNvSpPr/>
                  <p:nvPr/>
                </p:nvSpPr>
                <p:spPr>
                  <a:xfrm>
                    <a:off x="2740167" y="2562448"/>
                    <a:ext cx="437586" cy="510362"/>
                  </a:xfrm>
                  <a:prstGeom prst="rect">
                    <a:avLst/>
                  </a:prstGeom>
                  <a:solidFill>
                    <a:srgbClr val="6AD9EB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endParaRPr>
                  </a:p>
                </p:txBody>
              </p:sp>
            </p:grp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CA7558B4-914B-40AA-ABA6-79DE840B73D4}"/>
                    </a:ext>
                  </a:extLst>
                </p:cNvPr>
                <p:cNvSpPr/>
                <p:nvPr/>
              </p:nvSpPr>
              <p:spPr>
                <a:xfrm>
                  <a:off x="3267292" y="3332758"/>
                  <a:ext cx="212040" cy="212040"/>
                </a:xfrm>
                <a:prstGeom prst="ellipse">
                  <a:avLst/>
                </a:prstGeom>
                <a:solidFill>
                  <a:srgbClr val="6AD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39A67760-DBD4-4E20-AD3F-5B51381AA671}"/>
                    </a:ext>
                  </a:extLst>
                </p:cNvPr>
                <p:cNvSpPr/>
                <p:nvPr/>
              </p:nvSpPr>
              <p:spPr>
                <a:xfrm>
                  <a:off x="3513083" y="3568143"/>
                  <a:ext cx="148425" cy="148425"/>
                </a:xfrm>
                <a:prstGeom prst="ellipse">
                  <a:avLst/>
                </a:prstGeom>
                <a:solidFill>
                  <a:srgbClr val="6AD9E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E213D13-B0AD-4F0C-BB2F-826F068100FA}"/>
                  </a:ext>
                </a:extLst>
              </p:cNvPr>
              <p:cNvSpPr/>
              <p:nvPr/>
            </p:nvSpPr>
            <p:spPr>
              <a:xfrm>
                <a:off x="2185156" y="1622849"/>
                <a:ext cx="215220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2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44668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운전 집중도</a:t>
                </a:r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039" y="2383930"/>
              <a:ext cx="746435" cy="746435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8228731" y="1620461"/>
            <a:ext cx="1877862" cy="1903268"/>
            <a:chOff x="8228731" y="1620461"/>
            <a:chExt cx="1877862" cy="1903268"/>
          </a:xfrm>
        </p:grpSpPr>
        <p:grpSp>
          <p:nvGrpSpPr>
            <p:cNvPr id="15" name="그룹 14"/>
            <p:cNvGrpSpPr/>
            <p:nvPr/>
          </p:nvGrpSpPr>
          <p:grpSpPr>
            <a:xfrm>
              <a:off x="8228731" y="1620461"/>
              <a:ext cx="1877862" cy="1903268"/>
              <a:chOff x="8228731" y="1620461"/>
              <a:chExt cx="1877862" cy="190326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10116A0-4F6F-47D4-9CFF-5660003B93EE}"/>
                  </a:ext>
                </a:extLst>
              </p:cNvPr>
              <p:cNvGrpSpPr/>
              <p:nvPr/>
            </p:nvGrpSpPr>
            <p:grpSpPr>
              <a:xfrm>
                <a:off x="8228731" y="1620461"/>
                <a:ext cx="1877862" cy="1903268"/>
                <a:chOff x="8228731" y="1620461"/>
                <a:chExt cx="1877862" cy="1903268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ABC15B9D-18AC-4F2E-B3FB-C821428A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79756" y="2147917"/>
                  <a:ext cx="1375812" cy="1375812"/>
                </a:xfrm>
                <a:prstGeom prst="rect">
                  <a:avLst/>
                </a:prstGeom>
              </p:spPr>
            </p:pic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C3D8822A-10F6-4C00-81A9-484FB9B8016F}"/>
                    </a:ext>
                  </a:extLst>
                </p:cNvPr>
                <p:cNvSpPr/>
                <p:nvPr/>
              </p:nvSpPr>
              <p:spPr>
                <a:xfrm>
                  <a:off x="8228731" y="1620461"/>
                  <a:ext cx="1877862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3200" b="1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rgbClr val="446684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졸음 운전</a:t>
                  </a:r>
                </a:p>
              </p:txBody>
            </p:sp>
          </p:grp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BE02F23-9FB6-4A2C-9F58-07A5552A4F4F}"/>
                  </a:ext>
                </a:extLst>
              </p:cNvPr>
              <p:cNvSpPr/>
              <p:nvPr/>
            </p:nvSpPr>
            <p:spPr>
              <a:xfrm>
                <a:off x="8637462" y="2448984"/>
                <a:ext cx="437586" cy="510362"/>
              </a:xfrm>
              <a:prstGeom prst="rect">
                <a:avLst/>
              </a:prstGeom>
              <a:solidFill>
                <a:srgbClr val="6AD9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364F632C-2205-45D9-A0E4-B7F0EC6856F0}"/>
                  </a:ext>
                </a:extLst>
              </p:cNvPr>
              <p:cNvSpPr/>
              <p:nvPr/>
            </p:nvSpPr>
            <p:spPr>
              <a:xfrm>
                <a:off x="9075048" y="2373838"/>
                <a:ext cx="437586" cy="584775"/>
              </a:xfrm>
              <a:prstGeom prst="rect">
                <a:avLst/>
              </a:prstGeom>
              <a:solidFill>
                <a:srgbClr val="28C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7581" y="2275947"/>
              <a:ext cx="702309" cy="667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43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40B69F">
                <a:tint val="45000"/>
                <a:satMod val="400000"/>
              </a:srgbClr>
            </a:duotone>
          </a:blip>
          <a:srcRect l="18927"/>
          <a:stretch/>
        </p:blipFill>
        <p:spPr>
          <a:xfrm>
            <a:off x="0" y="156469"/>
            <a:ext cx="2090739" cy="298730"/>
          </a:xfrm>
          <a:prstGeom prst="rect">
            <a:avLst/>
          </a:prstGeom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86883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b="1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신</a:t>
            </a:r>
            <a:r>
              <a:rPr kumimoji="0" lang="ko-KR" altLang="en-US" sz="3200" b="1" i="0" u="none" strike="noStrike" kern="1200" cap="none" spc="0" normalizeH="0" baseline="0" noProof="0" dirty="0" smtClean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rgbClr val="446684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고</a:t>
            </a:r>
            <a:endParaRPr kumimoji="0" lang="ko-KR" altLang="en-US" sz="32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rgbClr val="446684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54" y="891585"/>
            <a:ext cx="308605" cy="0"/>
          </a:xfrm>
          <a:prstGeom prst="line">
            <a:avLst/>
          </a:prstGeom>
          <a:ln>
            <a:solidFill>
              <a:srgbClr val="40B69F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0" y="136556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  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소개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4183568" y="5353580"/>
            <a:ext cx="6184438" cy="0"/>
          </a:xfrm>
          <a:prstGeom prst="line">
            <a:avLst/>
          </a:prstGeom>
          <a:ln w="12700">
            <a:solidFill>
              <a:srgbClr val="40B6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35CD4F51-D598-4342-AB14-451D232C2F14}"/>
              </a:ext>
            </a:extLst>
          </p:cNvPr>
          <p:cNvSpPr/>
          <p:nvPr/>
        </p:nvSpPr>
        <p:spPr>
          <a:xfrm>
            <a:off x="4635500" y="2964292"/>
            <a:ext cx="1114251" cy="649301"/>
          </a:xfrm>
          <a:prstGeom prst="rightArrow">
            <a:avLst>
              <a:gd name="adj1" fmla="val 41703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03550" y="719220"/>
            <a:ext cx="529483" cy="52948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33033" y="719220"/>
            <a:ext cx="529483" cy="529483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662517" y="719220"/>
            <a:ext cx="529483" cy="52948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165" y="29842"/>
            <a:ext cx="952093" cy="952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그룹 18"/>
          <p:cNvGrpSpPr/>
          <p:nvPr/>
        </p:nvGrpSpPr>
        <p:grpSpPr>
          <a:xfrm>
            <a:off x="8562491" y="1621334"/>
            <a:ext cx="1582484" cy="1769502"/>
            <a:chOff x="8562491" y="1621334"/>
            <a:chExt cx="1582484" cy="1769502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794" y="1621334"/>
              <a:ext cx="1153878" cy="115388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562491" y="2867616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의료 정보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562491" y="3481613"/>
            <a:ext cx="1582484" cy="1752247"/>
            <a:chOff x="8557203" y="3620292"/>
            <a:chExt cx="1582484" cy="1752247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0222" y="3620292"/>
              <a:ext cx="1216447" cy="1216447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8557203" y="4849319"/>
              <a:ext cx="1582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위치 정보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431109" y="1395344"/>
            <a:ext cx="3329782" cy="3831796"/>
            <a:chOff x="4516181" y="1365105"/>
            <a:chExt cx="3329782" cy="383179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0B86AC-2D2B-46FB-A413-FFB05250A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6181" y="1365105"/>
              <a:ext cx="3329782" cy="3329782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290443" y="4612126"/>
              <a:ext cx="1781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사고 발생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835545" y="1915485"/>
            <a:ext cx="2433297" cy="3132255"/>
            <a:chOff x="5837221" y="2072294"/>
            <a:chExt cx="2433297" cy="3132255"/>
          </a:xfrm>
        </p:grpSpPr>
        <p:sp>
          <p:nvSpPr>
            <p:cNvPr id="44" name="TextBox 43"/>
            <p:cNvSpPr txBox="1"/>
            <p:nvPr/>
          </p:nvSpPr>
          <p:spPr>
            <a:xfrm>
              <a:off x="6163241" y="4619774"/>
              <a:ext cx="17812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자동 신고</a:t>
              </a:r>
              <a:endPara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7221" y="2072294"/>
              <a:ext cx="2433297" cy="24332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8592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-0.29232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2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927</Words>
  <Application>Microsoft Office PowerPoint</Application>
  <PresentationFormat>와이드스크린</PresentationFormat>
  <Paragraphs>170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</vt:lpstr>
      <vt:lpstr>함초롬돋움</vt:lpstr>
      <vt:lpstr>나눔스퀘어 Bold</vt:lpstr>
      <vt:lpstr>나눔바른고딕</vt:lpstr>
      <vt:lpstr>맑은 고딕</vt:lpstr>
      <vt:lpstr>Arial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Paeng Jinsol</dc:creator>
  <cp:lastModifiedBy>Paeng Jinsol</cp:lastModifiedBy>
  <cp:revision>193</cp:revision>
  <dcterms:created xsi:type="dcterms:W3CDTF">2020-02-13T12:17:51Z</dcterms:created>
  <dcterms:modified xsi:type="dcterms:W3CDTF">2020-03-09T08:01:20Z</dcterms:modified>
</cp:coreProperties>
</file>