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71" r:id="rId7"/>
    <p:sldId id="279" r:id="rId8"/>
    <p:sldId id="280" r:id="rId9"/>
    <p:sldId id="281" r:id="rId10"/>
    <p:sldId id="283" r:id="rId11"/>
    <p:sldId id="263" r:id="rId12"/>
    <p:sldId id="277" r:id="rId13"/>
    <p:sldId id="272" r:id="rId14"/>
    <p:sldId id="282" r:id="rId15"/>
    <p:sldId id="278" r:id="rId16"/>
    <p:sldId id="273" r:id="rId17"/>
    <p:sldId id="269" r:id="rId18"/>
    <p:sldId id="270" r:id="rId1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바른고딕" panose="020B0603020101020101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254"/>
    <a:srgbClr val="FFD002"/>
    <a:srgbClr val="40B69F"/>
    <a:srgbClr val="3DC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 autoAdjust="0"/>
    <p:restoredTop sz="88333" autoAdjust="0"/>
  </p:normalViewPr>
  <p:slideViewPr>
    <p:cSldViewPr snapToGrid="0">
      <p:cViewPr varScale="1">
        <p:scale>
          <a:sx n="40" d="100"/>
          <a:sy n="40" d="100"/>
        </p:scale>
        <p:origin x="48" y="15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FAD56-47A2-4303-8248-D4208C9675D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4671D-BB1A-404E-A790-6F8B25D1E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조의 팀 명은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미로에 갇혀서 헤쳐 나아갈 길이 보이지 않더라도 끝까지 포기하지 않고 노력하겠다는 포부를 담고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사용 기술입니다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react, bootstrap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개발에는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aduino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raspberry-pi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사용 기술입니다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react, bootstrap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백엔드단에서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개발에는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aduino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raspberry-pi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1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서비스의 기대효과입니다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 졸음 운전과 전방 주시 경고를 통한 사고 예방입니다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음성 장치를 통해 지속적인 경고를 줌으로써 졸음운전으로 인한 사고를 예방할 수 있을 것으로 기대됩니다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 응급상황 골든 타임 확보를 통해 신속 구조는 물론 병원 이송 시 빠른 치료가 이루어질 것으로 기대됩니다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세번째로는 생존율 향상입니다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제공하는 환자의 의료 정보와 위치정보를 통해 정확하고 빠른 대처로 생존율 향상에 도움을 줄 것으로 기대됩니다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4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저희 프로젝트의 개발 일정입니다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5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운전자들의 사망원인에는 졸음 운전과 운전 집중도 저하가 가장 높은 비율을 차지하고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응급상황에 대한 느린 대처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골든 타임을 놓치는 것도 대표적입니다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사망원인 중 가장 높은 비율인 졸음 운전과 전방 주시 태만으로 매년 많은 사망자가 발생하고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실제 사고 발생 시 골든 타임을 놓치게 되어 응급 대처가 늦어지는 사례도 많습니다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5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운전 중 졸음 운전과 전방 주시 태만으로 인해 발생하는 사고를 예방함과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피치못한 응급상황 발생 시 어플리케이션 알림 및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신고 등의 처리를 할 수 있는 서비스를 개발하게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OOO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최종 목적은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사용자의 상태를 파악하는 맞춤형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9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예방적인 측면에서 차량 주행 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스스로 사용자의 상태를 판단하여 운전자의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집중도를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높여주는 서비스를 제공함으로 운전 집중도 저하나 졸음 운전 사고를 예방하는 것이 목적입니다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주요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서비스에 대한 간단한 흐름도입니다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흐름도를 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하드웨어의 구입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의료정보 등록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과정을 통해서 이용 준비 마치고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졸음 운전 및 전방 주시 정보를 지속적으로 체크하며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음성 경고 알림 서비스를 제공 받습니다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사고 상황이 발생하면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센서를 통한 사고 발생 여부를 감지한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사용자 의식 여부에 따라서 자동 신고 및 보호자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 알림이 실행됩니다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흐름은 예방과 사고 신고로 나누어서 설명 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예방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예방은 졸음운전 방지와 전방 주시가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졸음 운전 방지는 운행이 시작되면 처음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동안 현재 사용자의 눈 깜빡임 횟수를 체크하여 평균 횟수를 도출합니다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도출된 자료를 바탕으로 사용자의 상태가 평균 횟수와 크게 오차가 날 경우를 체크합니다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 중 눈이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동안 감지 되지 않는 경우가 발생하면 음성 경고 알림을 통해 사용자에게 졸음 운전을 경고합니다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 주시는 운전 중 전방 주시가 일정시간 체크되지 않을 경우 음성으로 전방 주시 태만에 대해 경고합니다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5225-31E9-4DFC-A71B-9691CAA13A76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8.png"/><Relationship Id="rId5" Type="http://schemas.openxmlformats.org/officeDocument/2006/relationships/image" Target="../media/image48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4.pn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11" Type="http://schemas.openxmlformats.org/officeDocument/2006/relationships/image" Target="../media/image65.jpeg"/><Relationship Id="rId5" Type="http://schemas.openxmlformats.org/officeDocument/2006/relationships/image" Target="../media/image59.png"/><Relationship Id="rId10" Type="http://schemas.openxmlformats.org/officeDocument/2006/relationships/image" Target="../media/image64.jpeg"/><Relationship Id="rId4" Type="http://schemas.openxmlformats.org/officeDocument/2006/relationships/image" Target="../media/image5.png"/><Relationship Id="rId9" Type="http://schemas.openxmlformats.org/officeDocument/2006/relationships/image" Target="../media/image6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image" Target="../media/image28.png"/><Relationship Id="rId5" Type="http://schemas.openxmlformats.org/officeDocument/2006/relationships/image" Target="../media/image66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7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5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371787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514709" y="4876801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MIRO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204200" y="5643300"/>
            <a:ext cx="39878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PM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김민희 교수님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팽진솔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김도형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이재영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장준혁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정인식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예준현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-1" y="1633378"/>
            <a:ext cx="3938257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차량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894275" y="828214"/>
            <a:ext cx="6120827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604856" y="1463261"/>
            <a:ext cx="2217948" cy="959625"/>
            <a:chOff x="7604856" y="1739868"/>
            <a:chExt cx="2217948" cy="97840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2" name="모서리가 둥근 직사각형 101"/>
            <p:cNvSpPr/>
            <p:nvPr/>
          </p:nvSpPr>
          <p:spPr>
            <a:xfrm>
              <a:off x="7604856" y="1739868"/>
              <a:ext cx="2217948" cy="978409"/>
            </a:xfrm>
            <a:prstGeom prst="roundRect">
              <a:avLst/>
            </a:prstGeom>
            <a:grpFill/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688" y="1866148"/>
              <a:ext cx="877262" cy="725849"/>
            </a:xfrm>
            <a:prstGeom prst="rect">
              <a:avLst/>
            </a:prstGeom>
            <a:grpFill/>
          </p:spPr>
        </p:pic>
        <p:sp>
          <p:nvSpPr>
            <p:cNvPr id="2" name="TextBox 1"/>
            <p:cNvSpPr txBox="1"/>
            <p:nvPr/>
          </p:nvSpPr>
          <p:spPr>
            <a:xfrm>
              <a:off x="8507947" y="1905907"/>
              <a:ext cx="109036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993392" y="1463263"/>
            <a:ext cx="2217948" cy="978409"/>
            <a:chOff x="1993392" y="1762014"/>
            <a:chExt cx="2217948" cy="978409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93392" y="1762014"/>
              <a:ext cx="2217948" cy="9784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30807" y="1958831"/>
              <a:ext cx="11128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</a:t>
              </a:r>
              <a:endPara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06" y="1923834"/>
              <a:ext cx="652949" cy="654769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912523" y="2440812"/>
            <a:ext cx="2130860" cy="3423493"/>
            <a:chOff x="4912523" y="2440812"/>
            <a:chExt cx="2130860" cy="3423493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912523" y="2556182"/>
              <a:ext cx="2130860" cy="3308123"/>
            </a:xfrm>
            <a:prstGeom prst="roundRect">
              <a:avLst/>
            </a:prstGeom>
            <a:solidFill>
              <a:srgbClr val="2C425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5998912" y="2440812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5095101" y="2695431"/>
            <a:ext cx="1807622" cy="1532230"/>
            <a:chOff x="5095101" y="2994182"/>
            <a:chExt cx="1807622" cy="153223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095101" y="2994182"/>
              <a:ext cx="1807622" cy="15322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C42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51532" y="3049049"/>
              <a:ext cx="886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카메라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12976" y="3810650"/>
              <a:ext cx="1560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눈동자 감지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 감지</a:t>
              </a: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382" y="3088648"/>
              <a:ext cx="672317" cy="617219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095101" y="4230589"/>
            <a:ext cx="1807622" cy="1467475"/>
            <a:chOff x="5095101" y="4230589"/>
            <a:chExt cx="1807622" cy="146747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5998912" y="4230589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/>
            <p:cNvGrpSpPr/>
            <p:nvPr/>
          </p:nvGrpSpPr>
          <p:grpSpPr>
            <a:xfrm>
              <a:off x="5095101" y="4485208"/>
              <a:ext cx="1807622" cy="1212856"/>
              <a:chOff x="5095101" y="4783959"/>
              <a:chExt cx="1807622" cy="1212856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5095101" y="4783959"/>
                <a:ext cx="1807622" cy="1212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068551" y="4811394"/>
                <a:ext cx="652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센서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분석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457737" y="5600051"/>
                <a:ext cx="108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충격 감지</a:t>
                </a: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9079" y="4806353"/>
                <a:ext cx="685495" cy="685495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2001314" y="3511596"/>
            <a:ext cx="3081733" cy="1184265"/>
            <a:chOff x="2001314" y="3511596"/>
            <a:chExt cx="3081733" cy="118426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64" y="3688760"/>
              <a:ext cx="1980683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3102364" y="3511596"/>
              <a:ext cx="1" cy="36810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/>
            <p:cNvGrpSpPr/>
            <p:nvPr/>
          </p:nvGrpSpPr>
          <p:grpSpPr>
            <a:xfrm>
              <a:off x="2001314" y="3879696"/>
              <a:ext cx="2202100" cy="816165"/>
              <a:chOff x="1993392" y="4516091"/>
              <a:chExt cx="2202100" cy="816165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1993392" y="4516091"/>
                <a:ext cx="2202100" cy="816165"/>
                <a:chOff x="2400465" y="4071361"/>
                <a:chExt cx="1807622" cy="816165"/>
              </a:xfrm>
            </p:grpSpPr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2400465" y="4071361"/>
                  <a:ext cx="1807622" cy="81616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978830" y="4130980"/>
                  <a:ext cx="11647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운전습관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데이터 조회</a:t>
                  </a:r>
                </a:p>
              </p:txBody>
            </p:sp>
          </p:grp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CF58AB07-62EA-4E3F-A611-00756C112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8730" y="4553926"/>
                <a:ext cx="735732" cy="740495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1993392" y="2428430"/>
            <a:ext cx="2217948" cy="1074022"/>
            <a:chOff x="1993392" y="2428430"/>
            <a:chExt cx="2217948" cy="1074022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090240" y="2428430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1993392" y="2686287"/>
              <a:ext cx="2217948" cy="816165"/>
              <a:chOff x="1993392" y="2994182"/>
              <a:chExt cx="2217948" cy="816165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1993392" y="2994182"/>
                <a:ext cx="2217948" cy="81616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275857" y="3050696"/>
                <a:ext cx="16530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기기 등록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개인정보 입력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2001314" y="4901215"/>
            <a:ext cx="3093787" cy="743229"/>
            <a:chOff x="2001314" y="4901215"/>
            <a:chExt cx="3093787" cy="743229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3499263" y="5220529"/>
              <a:ext cx="1595838" cy="0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그룹 142"/>
            <p:cNvGrpSpPr/>
            <p:nvPr/>
          </p:nvGrpSpPr>
          <p:grpSpPr>
            <a:xfrm>
              <a:off x="2001314" y="4901215"/>
              <a:ext cx="2203604" cy="743229"/>
              <a:chOff x="2001314" y="5199966"/>
              <a:chExt cx="2203604" cy="743229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2001314" y="5199966"/>
                <a:ext cx="2203604" cy="743229"/>
                <a:chOff x="1993392" y="2994182"/>
                <a:chExt cx="2223704" cy="816165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1993392" y="2994182"/>
                  <a:ext cx="2217948" cy="81616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2C425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715617" y="3219778"/>
                  <a:ext cx="1501479" cy="364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웹 </a:t>
                  </a:r>
                  <a:r>
                    <a:rPr lang="en-US" altLang="ko-KR" sz="1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SMS </a:t>
                  </a:r>
                  <a:r>
                    <a:rPr lang="ko-KR" altLang="en-US" sz="1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신고</a:t>
                  </a:r>
                </a:p>
              </p:txBody>
            </p:sp>
          </p:grpSp>
          <p:pic>
            <p:nvPicPr>
              <p:cNvPr id="139" name="그림 13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0883" y="5258516"/>
                <a:ext cx="626128" cy="626128"/>
              </a:xfrm>
              <a:prstGeom prst="rect">
                <a:avLst/>
              </a:prstGeom>
            </p:spPr>
          </p:pic>
        </p:grp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322CF7-D4EE-43CC-87A8-F06D9E17A7EB}"/>
              </a:ext>
            </a:extLst>
          </p:cNvPr>
          <p:cNvCxnSpPr>
            <a:cxnSpLocks/>
          </p:cNvCxnSpPr>
          <p:nvPr/>
        </p:nvCxnSpPr>
        <p:spPr>
          <a:xfrm>
            <a:off x="6888403" y="2995481"/>
            <a:ext cx="893880" cy="1"/>
          </a:xfrm>
          <a:prstGeom prst="line">
            <a:avLst/>
          </a:prstGeom>
          <a:ln w="38100">
            <a:solidFill>
              <a:srgbClr val="2C42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796509" y="2432528"/>
            <a:ext cx="1807622" cy="871288"/>
            <a:chOff x="7796509" y="2432528"/>
            <a:chExt cx="1807622" cy="8712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8690297" y="2432528"/>
              <a:ext cx="4202" cy="23719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7796509" y="2687147"/>
              <a:ext cx="1807622" cy="616669"/>
              <a:chOff x="7790688" y="2985898"/>
              <a:chExt cx="1807622" cy="616669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790688" y="2985898"/>
                <a:ext cx="1807622" cy="61666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07947" y="3106069"/>
                <a:ext cx="886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페어링</a:t>
                </a:r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6978" y="3067534"/>
                <a:ext cx="464681" cy="464681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/>
          <p:cNvGrpSpPr/>
          <p:nvPr/>
        </p:nvGrpSpPr>
        <p:grpSpPr>
          <a:xfrm>
            <a:off x="7041282" y="3909005"/>
            <a:ext cx="2562849" cy="616669"/>
            <a:chOff x="7041282" y="3909005"/>
            <a:chExt cx="2562849" cy="616669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322CF7-D4EE-43CC-87A8-F06D9E17A7EB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82" y="4214094"/>
              <a:ext cx="743103" cy="1"/>
            </a:xfrm>
            <a:prstGeom prst="line">
              <a:avLst/>
            </a:prstGeom>
            <a:ln w="38100">
              <a:solidFill>
                <a:srgbClr val="2C42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7796509" y="3909005"/>
              <a:ext cx="1807622" cy="616669"/>
              <a:chOff x="7974307" y="4269146"/>
              <a:chExt cx="1807622" cy="616669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974307" y="4269146"/>
                <a:ext cx="1807622" cy="61666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C425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571134" y="4377425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음성 경고</a:t>
                </a:r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018" y="4348933"/>
                <a:ext cx="457420" cy="457420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/>
          <p:cNvGrpSpPr/>
          <p:nvPr/>
        </p:nvGrpSpPr>
        <p:grpSpPr>
          <a:xfrm>
            <a:off x="7790688" y="4509018"/>
            <a:ext cx="3655740" cy="1807864"/>
            <a:chOff x="7790688" y="4509018"/>
            <a:chExt cx="3655740" cy="1807864"/>
          </a:xfrm>
        </p:grpSpPr>
        <p:grpSp>
          <p:nvGrpSpPr>
            <p:cNvPr id="22" name="그룹 21"/>
            <p:cNvGrpSpPr/>
            <p:nvPr/>
          </p:nvGrpSpPr>
          <p:grpSpPr>
            <a:xfrm>
              <a:off x="7790688" y="4509018"/>
              <a:ext cx="1823860" cy="1807864"/>
              <a:chOff x="7790688" y="4509018"/>
              <a:chExt cx="1823860" cy="180786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790688" y="4509018"/>
                <a:ext cx="1813804" cy="1807864"/>
                <a:chOff x="7790688" y="4509018"/>
                <a:chExt cx="1813804" cy="1807864"/>
              </a:xfrm>
            </p:grpSpPr>
            <p:grpSp>
              <p:nvGrpSpPr>
                <p:cNvPr id="142" name="그룹 141"/>
                <p:cNvGrpSpPr/>
                <p:nvPr/>
              </p:nvGrpSpPr>
              <p:grpSpPr>
                <a:xfrm>
                  <a:off x="7790688" y="4734109"/>
                  <a:ext cx="1813804" cy="1582773"/>
                  <a:chOff x="7790688" y="5032860"/>
                  <a:chExt cx="1813804" cy="1582773"/>
                </a:xfrm>
              </p:grpSpPr>
              <p:grpSp>
                <p:nvGrpSpPr>
                  <p:cNvPr id="124" name="그룹 123"/>
                  <p:cNvGrpSpPr/>
                  <p:nvPr/>
                </p:nvGrpSpPr>
                <p:grpSpPr>
                  <a:xfrm>
                    <a:off x="7790688" y="5032860"/>
                    <a:ext cx="1813804" cy="1582773"/>
                    <a:chOff x="7974307" y="4269146"/>
                    <a:chExt cx="1813804" cy="1582773"/>
                  </a:xfrm>
                </p:grpSpPr>
                <p:sp>
                  <p:nvSpPr>
                    <p:cNvPr id="125" name="모서리가 둥근 직사각형 124"/>
                    <p:cNvSpPr/>
                    <p:nvPr/>
                  </p:nvSpPr>
                  <p:spPr>
                    <a:xfrm>
                      <a:off x="7974307" y="4269146"/>
                      <a:ext cx="1807622" cy="1582773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C4254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8603171" y="4324972"/>
                      <a:ext cx="1184940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운전 점수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확인</a:t>
                      </a:r>
                      <a:endParaRPr lang="en-US" altLang="ko-KR" sz="20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p:txBody>
                </p:sp>
              </p:grpSp>
              <p:pic>
                <p:nvPicPr>
                  <p:cNvPr id="128" name="그림 127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6173" y="5172164"/>
                    <a:ext cx="553435" cy="55343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7A322CF7-D4EE-43CC-87A8-F06D9E17A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14874" y="4509018"/>
                  <a:ext cx="0" cy="205452"/>
                </a:xfrm>
                <a:prstGeom prst="line">
                  <a:avLst/>
                </a:prstGeom>
                <a:ln w="38100">
                  <a:solidFill>
                    <a:srgbClr val="2C42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그룹 20"/>
              <p:cNvGrpSpPr/>
              <p:nvPr/>
            </p:nvGrpSpPr>
            <p:grpSpPr>
              <a:xfrm>
                <a:off x="7877997" y="5544687"/>
                <a:ext cx="1736551" cy="707886"/>
                <a:chOff x="7877997" y="5544687"/>
                <a:chExt cx="1736551" cy="707886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429608" y="5544687"/>
                  <a:ext cx="118494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집중 최하</a:t>
                  </a:r>
                  <a:endPara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sz="2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시간</a:t>
                  </a:r>
                </a:p>
              </p:txBody>
            </p:sp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7997" y="5602880"/>
                  <a:ext cx="595809" cy="5958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그룹 17"/>
            <p:cNvGrpSpPr/>
            <p:nvPr/>
          </p:nvGrpSpPr>
          <p:grpSpPr>
            <a:xfrm>
              <a:off x="9578276" y="5221521"/>
              <a:ext cx="1868152" cy="646331"/>
              <a:chOff x="9578276" y="5221521"/>
              <a:chExt cx="1868152" cy="64633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886386" y="5221521"/>
                <a:ext cx="1560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급정거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</a:t>
                </a:r>
                <a:r>
                  <a:rPr lang="ko-KR" altLang="en-US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급가속</a:t>
                </a:r>
                <a:endPara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졸음운전 횟수</a:t>
                </a: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7A322CF7-D4EE-43CC-87A8-F06D9E17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76" y="5534866"/>
                <a:ext cx="335269" cy="1"/>
              </a:xfrm>
              <a:prstGeom prst="line">
                <a:avLst/>
              </a:prstGeom>
              <a:ln w="38100">
                <a:solidFill>
                  <a:srgbClr val="2C42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그룹 140"/>
          <p:cNvGrpSpPr/>
          <p:nvPr/>
        </p:nvGrpSpPr>
        <p:grpSpPr>
          <a:xfrm>
            <a:off x="4958644" y="1463261"/>
            <a:ext cx="2084739" cy="978409"/>
            <a:chOff x="4958644" y="1762012"/>
            <a:chExt cx="2084739" cy="97840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958644" y="1762012"/>
              <a:ext cx="2084739" cy="978409"/>
            </a:xfrm>
            <a:prstGeom prst="roundRect">
              <a:avLst/>
            </a:prstGeom>
            <a:solidFill>
              <a:srgbClr val="2C425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91858" y="1981600"/>
              <a:ext cx="20183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IoT</a:t>
              </a:r>
              <a:r>
                <a:rPr lang="en-US" altLang="ko-KR" sz="2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디바이스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51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542472"/>
            <a:ext cx="4870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 프로세스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10" name="직선 연결선 9"/>
          <p:cNvCxnSpPr>
            <a:stCxn id="5" idx="3"/>
          </p:cNvCxnSpPr>
          <p:nvPr/>
        </p:nvCxnSpPr>
        <p:spPr>
          <a:xfrm flipV="1">
            <a:off x="5257799" y="828214"/>
            <a:ext cx="3757303" cy="6646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13" y="2218868"/>
            <a:ext cx="1268345" cy="12683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8" y="4242995"/>
            <a:ext cx="1268344" cy="1466327"/>
          </a:xfrm>
          <a:prstGeom prst="rect">
            <a:avLst/>
          </a:prstGeom>
        </p:spPr>
      </p:pic>
      <p:pic>
        <p:nvPicPr>
          <p:cNvPr id="13" name="내용 개체 틀 4"/>
          <p:cNvPicPr>
            <a:picLocks noGrp="1" noChangeAspect="1"/>
          </p:cNvPicPr>
          <p:nvPr>
            <p:ph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7" y="2190408"/>
            <a:ext cx="2995612" cy="2995612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33" y="2190408"/>
            <a:ext cx="3005844" cy="29956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35" y="3062851"/>
            <a:ext cx="1851104" cy="18511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4419" y="5361272"/>
            <a:ext cx="242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졸음운전 방지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45354" y="5324682"/>
            <a:ext cx="17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30" y="3062851"/>
            <a:ext cx="1729232" cy="18511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81" y="2690139"/>
            <a:ext cx="2011375" cy="2011375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9" idx="3"/>
          </p:cNvCxnSpPr>
          <p:nvPr/>
        </p:nvCxnSpPr>
        <p:spPr>
          <a:xfrm>
            <a:off x="3145862" y="3988403"/>
            <a:ext cx="1349938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5560" y="3526550"/>
            <a:ext cx="142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눈동자 감지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7907" y="5501761"/>
            <a:ext cx="12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15" y="2708236"/>
            <a:ext cx="926693" cy="9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542472"/>
            <a:ext cx="5112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 프로세스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26202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02230" y="726614"/>
            <a:ext cx="368587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29312" y="2353365"/>
            <a:ext cx="2221731" cy="3044189"/>
            <a:chOff x="1056312" y="2226365"/>
            <a:chExt cx="2221731" cy="304418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12" y="2226365"/>
              <a:ext cx="2221731" cy="222173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703627" y="4685779"/>
              <a:ext cx="9271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</a:t>
              </a:r>
              <a:endPara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034419" y="2723105"/>
            <a:ext cx="2089677" cy="2736005"/>
            <a:chOff x="9161419" y="2596105"/>
            <a:chExt cx="2089677" cy="273600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419" y="2596105"/>
              <a:ext cx="2089677" cy="2089677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직사각형 15"/>
            <p:cNvSpPr/>
            <p:nvPr/>
          </p:nvSpPr>
          <p:spPr>
            <a:xfrm>
              <a:off x="9617479" y="4685779"/>
              <a:ext cx="16336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신고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6540" y="2995031"/>
            <a:ext cx="2972381" cy="2402523"/>
            <a:chOff x="4538656" y="2868031"/>
            <a:chExt cx="2972381" cy="24025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504" y="2868031"/>
              <a:ext cx="1634684" cy="1634684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538656" y="4685779"/>
              <a:ext cx="297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운전자 의식 확인</a:t>
              </a:r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 flipH="1">
            <a:off x="7384037" y="3812373"/>
            <a:ext cx="1085475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28490" y="3815594"/>
            <a:ext cx="1085475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27" y="1875161"/>
            <a:ext cx="976407" cy="9764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0586" y="2997090"/>
            <a:ext cx="934279" cy="93427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580934" y="1976028"/>
            <a:ext cx="1730049" cy="835939"/>
            <a:chOff x="6804969" y="1660891"/>
            <a:chExt cx="1962676" cy="94834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969" y="1660891"/>
              <a:ext cx="948342" cy="94834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082" y="1685280"/>
              <a:ext cx="899563" cy="899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58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21432 -0.0013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94560" y="828214"/>
            <a:ext cx="682054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04A93C-7A16-3B45-B323-10614A17510F}"/>
              </a:ext>
            </a:extLst>
          </p:cNvPr>
          <p:cNvGrpSpPr/>
          <p:nvPr/>
        </p:nvGrpSpPr>
        <p:grpSpPr>
          <a:xfrm>
            <a:off x="579881" y="2409982"/>
            <a:ext cx="2583043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0AAD2A7A-D1EB-C844-94FE-07C5DC479EA7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DC7F5D5E-3F23-454D-BFDB-26B0CEBC30E4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Front - End</a:t>
              </a:r>
              <a:endParaRPr lang="ko-Kore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98B615-109C-E74B-B566-CD7F68F11458}"/>
              </a:ext>
            </a:extLst>
          </p:cNvPr>
          <p:cNvGrpSpPr/>
          <p:nvPr/>
        </p:nvGrpSpPr>
        <p:grpSpPr>
          <a:xfrm>
            <a:off x="3443002" y="2409982"/>
            <a:ext cx="3560590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A63A7C3-5465-CA4A-ABF7-E9673D0D9E49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A56C5E2-A776-DB46-ADD7-BF0C9DA43F0E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 - End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C8C3A1-7A09-C043-AB54-AAFF6BD2590F}"/>
              </a:ext>
            </a:extLst>
          </p:cNvPr>
          <p:cNvGrpSpPr/>
          <p:nvPr/>
        </p:nvGrpSpPr>
        <p:grpSpPr>
          <a:xfrm>
            <a:off x="7299577" y="2409982"/>
            <a:ext cx="1514638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4408F2C-7329-9245-A0CC-FE70A5E18FB9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EEA1D44-1ED0-B249-AC9D-9408A640ADD5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Mobile</a:t>
              </a:r>
              <a:endParaRPr lang="ko-Kore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0B6757-C958-1F48-81CA-2A8A12601A51}"/>
              </a:ext>
            </a:extLst>
          </p:cNvPr>
          <p:cNvGrpSpPr/>
          <p:nvPr/>
        </p:nvGrpSpPr>
        <p:grpSpPr>
          <a:xfrm>
            <a:off x="9124275" y="2416706"/>
            <a:ext cx="2583043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C65518EA-52DC-6144-A6DD-E05689A8E364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618AEEC0-2DA6-5F4C-BB32-EDD184786015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Hardware</a:t>
              </a: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A3AEA965-BE49-3E40-85F6-81B6AEBA1B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31" y="3178597"/>
            <a:ext cx="1564885" cy="1564885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4D84BBFA-77BE-D841-B845-DEDF4A7DC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92" y="3469782"/>
            <a:ext cx="982515" cy="982515"/>
          </a:xfrm>
          <a:prstGeom prst="rect">
            <a:avLst/>
          </a:prstGeom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CE6DB90D-305E-B34D-8D97-7AFF86688E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10" y="3526162"/>
            <a:ext cx="907211" cy="8697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E9FEB4-6058-204A-8B0F-17FF3D7D80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27" y="3419322"/>
            <a:ext cx="1290042" cy="108343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F709C88-85A5-9B4E-B022-87B9231F52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" y="3393605"/>
            <a:ext cx="1134869" cy="11348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420B1D8-D377-394A-931D-251A822E05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08" y="3391779"/>
            <a:ext cx="1048586" cy="1138520"/>
          </a:xfrm>
          <a:prstGeom prst="rect">
            <a:avLst/>
          </a:prstGeom>
        </p:spPr>
      </p:pic>
      <p:pic>
        <p:nvPicPr>
          <p:cNvPr id="40" name="그림 39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04F263D1-7D30-8D44-B188-9DCE41ED9B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06" y="3576665"/>
            <a:ext cx="1048586" cy="76874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CFCA47-0DB2-8A4E-9136-0EABB41FFD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45" y="3393605"/>
            <a:ext cx="1134869" cy="11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0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94560" y="828214"/>
            <a:ext cx="682054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2259" y="1939328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91132" y="1939328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dlib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61526" y="282278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Face_Landmark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/>
          <p:nvPr/>
        </p:nvPicPr>
        <p:blipFill rotWithShape="1">
          <a:blip r:embed="rId5"/>
          <a:srcRect t="4889"/>
          <a:stretch/>
        </p:blipFill>
        <p:spPr bwMode="auto">
          <a:xfrm>
            <a:off x="7622043" y="3462943"/>
            <a:ext cx="3246248" cy="2052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416812" y="3525917"/>
            <a:ext cx="2869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dlib</a:t>
            </a:r>
            <a:r>
              <a:rPr lang="ko-KR" altLang="en-US" dirty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기능을 사용하기 위한</a:t>
            </a:r>
            <a:endParaRPr lang="en-US" altLang="ko-KR" dirty="0">
              <a:solidFill>
                <a:srgbClr val="55555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처리 담당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89382" y="2675789"/>
            <a:ext cx="3571876" cy="2982061"/>
            <a:chOff x="619124" y="2742354"/>
            <a:chExt cx="5154268" cy="443288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4" y="2742354"/>
              <a:ext cx="2449543" cy="214426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4" y="5074736"/>
              <a:ext cx="2438603" cy="210050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79" y="2762411"/>
              <a:ext cx="2538113" cy="210415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79" y="5074736"/>
              <a:ext cx="2538113" cy="2100507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762259" y="1939496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50919" y="193932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6805255" y="3145188"/>
            <a:ext cx="4870127" cy="1919170"/>
            <a:chOff x="5931959" y="2499301"/>
            <a:chExt cx="5625891" cy="221699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375" y="2499301"/>
              <a:ext cx="2677475" cy="2216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59" y="2499301"/>
              <a:ext cx="2759173" cy="2216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66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12" grpId="0"/>
      <p:bldP spid="41" grpId="0"/>
      <p:bldP spid="42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78657" y="828214"/>
            <a:ext cx="683644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45745" y="2196478"/>
            <a:ext cx="2689988" cy="3417544"/>
            <a:chOff x="745745" y="1732506"/>
            <a:chExt cx="2689988" cy="3417544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D79B71B1-504E-4B86-BAAF-9B897A5A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8044" y="2031538"/>
              <a:ext cx="1985391" cy="1985391"/>
            </a:xfrm>
            <a:prstGeom prst="rect">
              <a:avLst/>
            </a:prstGeom>
          </p:spPr>
        </p:pic>
        <p:sp>
          <p:nvSpPr>
            <p:cNvPr id="11" name="&quot;허용 안 됨&quot; 기호 10">
              <a:extLst>
                <a:ext uri="{FF2B5EF4-FFF2-40B4-BE49-F238E27FC236}">
                  <a16:creationId xmlns:a16="http://schemas.microsoft.com/office/drawing/2014/main" id="{F6E553F9-CF93-4AD2-922C-655101389728}"/>
                </a:ext>
              </a:extLst>
            </p:cNvPr>
            <p:cNvSpPr/>
            <p:nvPr/>
          </p:nvSpPr>
          <p:spPr>
            <a:xfrm>
              <a:off x="745745" y="1732506"/>
              <a:ext cx="2689988" cy="2686425"/>
            </a:xfrm>
            <a:prstGeom prst="noSmoking">
              <a:avLst>
                <a:gd name="adj" fmla="val 56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745745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졸음운전 방지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13323" y="2151003"/>
            <a:ext cx="2765354" cy="3508494"/>
            <a:chOff x="4666283" y="1641556"/>
            <a:chExt cx="2765354" cy="350849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283" y="1641556"/>
              <a:ext cx="2765354" cy="276535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4703966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골든 타임 확보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5C3ED6-649B-4180-B0E5-2EDE3092E278}"/>
              </a:ext>
            </a:extLst>
          </p:cNvPr>
          <p:cNvGrpSpPr/>
          <p:nvPr/>
        </p:nvGrpSpPr>
        <p:grpSpPr>
          <a:xfrm>
            <a:off x="8541288" y="1945524"/>
            <a:ext cx="3119945" cy="3670280"/>
            <a:chOff x="8541288" y="1469274"/>
            <a:chExt cx="3119945" cy="3670280"/>
          </a:xfrm>
        </p:grpSpPr>
        <p:grpSp>
          <p:nvGrpSpPr>
            <p:cNvPr id="19" name="그룹 18"/>
            <p:cNvGrpSpPr/>
            <p:nvPr/>
          </p:nvGrpSpPr>
          <p:grpSpPr>
            <a:xfrm>
              <a:off x="8756266" y="1718446"/>
              <a:ext cx="2689989" cy="3421108"/>
              <a:chOff x="8756266" y="1728942"/>
              <a:chExt cx="2689989" cy="342110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0E1909-BA0E-405F-83A9-5E8722D552A4}"/>
                  </a:ext>
                </a:extLst>
              </p:cNvPr>
              <p:cNvSpPr/>
              <p:nvPr/>
            </p:nvSpPr>
            <p:spPr>
              <a:xfrm>
                <a:off x="8756266" y="4565275"/>
                <a:ext cx="268998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생존율 향상</a:t>
                </a:r>
              </a:p>
            </p:txBody>
          </p:sp>
          <p:pic>
            <p:nvPicPr>
              <p:cNvPr id="2" name="그래픽 1">
                <a:extLst>
                  <a:ext uri="{FF2B5EF4-FFF2-40B4-BE49-F238E27FC236}">
                    <a16:creationId xmlns:a16="http://schemas.microsoft.com/office/drawing/2014/main" id="{2B0CEDE9-AC3F-4230-9245-95439DD10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6266" y="1728942"/>
                <a:ext cx="2689989" cy="2689989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88" y="1469274"/>
              <a:ext cx="835939" cy="83593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8291" y="3647164"/>
              <a:ext cx="792942" cy="792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25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78657" y="828214"/>
            <a:ext cx="683644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03AA87-B31C-0D4D-9A76-26E97EC825D8}"/>
              </a:ext>
            </a:extLst>
          </p:cNvPr>
          <p:cNvCxnSpPr>
            <a:cxnSpLocks/>
          </p:cNvCxnSpPr>
          <p:nvPr/>
        </p:nvCxnSpPr>
        <p:spPr>
          <a:xfrm>
            <a:off x="672620" y="2920971"/>
            <a:ext cx="108977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15AD8-7531-564E-BE00-8FA63E70B515}"/>
              </a:ext>
            </a:extLst>
          </p:cNvPr>
          <p:cNvGrpSpPr/>
          <p:nvPr/>
        </p:nvGrpSpPr>
        <p:grpSpPr>
          <a:xfrm>
            <a:off x="1220727" y="2438485"/>
            <a:ext cx="936104" cy="936104"/>
            <a:chOff x="1619672" y="1327724"/>
            <a:chExt cx="936104" cy="93610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46CCABC-4ECC-134B-8C47-C925540D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93E3C9-3F1B-8E42-92FD-E423280C3CA6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A9E05D-5A17-264A-A0BA-8AED22B1BA4A}"/>
              </a:ext>
            </a:extLst>
          </p:cNvPr>
          <p:cNvGrpSpPr/>
          <p:nvPr/>
        </p:nvGrpSpPr>
        <p:grpSpPr>
          <a:xfrm>
            <a:off x="7754322" y="2438485"/>
            <a:ext cx="936104" cy="936104"/>
            <a:chOff x="3995936" y="2035610"/>
            <a:chExt cx="936104" cy="93610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809A33-6201-9F48-B5AD-4C2FB946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2035610"/>
              <a:ext cx="936104" cy="9361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6303AF-701E-D642-890A-9A83DC80A9A1}"/>
                </a:ext>
              </a:extLst>
            </p:cNvPr>
            <p:cNvSpPr txBox="1"/>
            <p:nvPr/>
          </p:nvSpPr>
          <p:spPr>
            <a:xfrm>
              <a:off x="4223377" y="224014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6FA189-A752-A941-B1D0-AD39A419C025}"/>
              </a:ext>
            </a:extLst>
          </p:cNvPr>
          <p:cNvGrpSpPr/>
          <p:nvPr/>
        </p:nvGrpSpPr>
        <p:grpSpPr>
          <a:xfrm>
            <a:off x="9932187" y="2438485"/>
            <a:ext cx="936104" cy="936104"/>
            <a:chOff x="6372200" y="1975010"/>
            <a:chExt cx="936104" cy="9361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74C46F-A769-CE4E-9FEB-91A7B1072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75010"/>
              <a:ext cx="936104" cy="9361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B07F6-D4A0-AB4B-864F-ABB90EC1C8D4}"/>
                </a:ext>
              </a:extLst>
            </p:cNvPr>
            <p:cNvSpPr txBox="1"/>
            <p:nvPr/>
          </p:nvSpPr>
          <p:spPr>
            <a:xfrm>
              <a:off x="6599641" y="217954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F83136-B111-9648-9E7C-78859C39F30E}"/>
              </a:ext>
            </a:extLst>
          </p:cNvPr>
          <p:cNvGrpSpPr/>
          <p:nvPr/>
        </p:nvGrpSpPr>
        <p:grpSpPr>
          <a:xfrm>
            <a:off x="3398592" y="2438485"/>
            <a:ext cx="936104" cy="936104"/>
            <a:chOff x="1619672" y="1327724"/>
            <a:chExt cx="936104" cy="93610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60998E7-9A73-2D44-9CC0-5A655AF1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6D4F35-84AA-F342-A174-FA1EFE6A9002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324087-1512-D449-94EF-B50945BDEF05}"/>
              </a:ext>
            </a:extLst>
          </p:cNvPr>
          <p:cNvGrpSpPr/>
          <p:nvPr/>
        </p:nvGrpSpPr>
        <p:grpSpPr>
          <a:xfrm>
            <a:off x="5576457" y="2438485"/>
            <a:ext cx="936104" cy="936104"/>
            <a:chOff x="1619672" y="1327724"/>
            <a:chExt cx="936104" cy="93610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420D80-4C52-5942-9B22-21D7AE59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4DF37-A988-DB4C-8514-B892AF442637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589D334-12D1-2E4C-8592-07F6871BDEE7}"/>
              </a:ext>
            </a:extLst>
          </p:cNvPr>
          <p:cNvGrpSpPr/>
          <p:nvPr/>
        </p:nvGrpSpPr>
        <p:grpSpPr>
          <a:xfrm>
            <a:off x="1129169" y="3714873"/>
            <a:ext cx="1082349" cy="1384650"/>
            <a:chOff x="394420" y="2748865"/>
            <a:chExt cx="1082349" cy="1384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C43F09-C83F-3B46-8C40-937566FF4385}"/>
                </a:ext>
              </a:extLst>
            </p:cNvPr>
            <p:cNvSpPr txBox="1"/>
            <p:nvPr/>
          </p:nvSpPr>
          <p:spPr>
            <a:xfrm>
              <a:off x="394420" y="2748865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기획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마무리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077BC8E-55CA-E540-9528-753B96DF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01" y="3433973"/>
              <a:ext cx="699542" cy="69954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ED301A-912C-DC4B-9219-9A4037ABA12A}"/>
              </a:ext>
            </a:extLst>
          </p:cNvPr>
          <p:cNvGrpSpPr/>
          <p:nvPr/>
        </p:nvGrpSpPr>
        <p:grpSpPr>
          <a:xfrm>
            <a:off x="6571440" y="3714873"/>
            <a:ext cx="1082349" cy="1452250"/>
            <a:chOff x="4585285" y="2755146"/>
            <a:chExt cx="1082349" cy="145225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FC6510-73F2-CE45-A627-8EE2D24D66F6}"/>
                </a:ext>
              </a:extLst>
            </p:cNvPr>
            <p:cNvSpPr txBox="1"/>
            <p:nvPr/>
          </p:nvSpPr>
          <p:spPr>
            <a:xfrm>
              <a:off x="4585285" y="2755146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핵심 기능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44F9DC5-3926-5D44-84D7-0CD7B007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89" y="3507854"/>
              <a:ext cx="699542" cy="69954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1A2B16-23C7-7D43-8F98-C25676371D5C}"/>
              </a:ext>
            </a:extLst>
          </p:cNvPr>
          <p:cNvGrpSpPr/>
          <p:nvPr/>
        </p:nvGrpSpPr>
        <p:grpSpPr>
          <a:xfrm>
            <a:off x="3184713" y="3714873"/>
            <a:ext cx="1309357" cy="1679314"/>
            <a:chOff x="1680131" y="2535659"/>
            <a:chExt cx="1309357" cy="16721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3E0612-3D17-1940-8474-B5E9BDC5A813}"/>
                </a:ext>
              </a:extLst>
            </p:cNvPr>
            <p:cNvSpPr txBox="1"/>
            <p:nvPr/>
          </p:nvSpPr>
          <p:spPr>
            <a:xfrm>
              <a:off x="1680131" y="2535659"/>
              <a:ext cx="1292340" cy="919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 개발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초안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5A84F08-BFB0-304B-AC5E-11FF9C427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02" y="3544670"/>
              <a:ext cx="663186" cy="66318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183E9B6-6372-DC4B-90BF-8101585C2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002" y="3630945"/>
              <a:ext cx="541903" cy="54190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CBD088-820D-A64A-8CFF-22A308EDB7A8}"/>
              </a:ext>
            </a:extLst>
          </p:cNvPr>
          <p:cNvGrpSpPr/>
          <p:nvPr/>
        </p:nvGrpSpPr>
        <p:grpSpPr>
          <a:xfrm>
            <a:off x="9754069" y="3714873"/>
            <a:ext cx="1292341" cy="1682885"/>
            <a:chOff x="7274202" y="2617057"/>
            <a:chExt cx="1292341" cy="16828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A62C6E-4356-7F43-AE5F-6D26FEEA154B}"/>
                </a:ext>
              </a:extLst>
            </p:cNvPr>
            <p:cNvSpPr txBox="1"/>
            <p:nvPr/>
          </p:nvSpPr>
          <p:spPr>
            <a:xfrm>
              <a:off x="7274202" y="2617057"/>
              <a:ext cx="12923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버그 수정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 기능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완성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9AE862-F43A-4740-B948-ED37739F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601" y="3600400"/>
              <a:ext cx="699542" cy="699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90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4820210" y="2705725"/>
            <a:ext cx="25515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655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  Q&amp;A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371787"/>
            <a:ext cx="43845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감사합니다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434558" y="4876801"/>
            <a:ext cx="3305392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MIRO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-1" y="1633378"/>
            <a:ext cx="3938257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차량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96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CFD06D-18D6-461E-8214-EFE003BF40CB}"/>
              </a:ext>
            </a:extLst>
          </p:cNvPr>
          <p:cNvGrpSpPr/>
          <p:nvPr/>
        </p:nvGrpSpPr>
        <p:grpSpPr>
          <a:xfrm>
            <a:off x="8523138" y="1490793"/>
            <a:ext cx="1878184" cy="544208"/>
            <a:chOff x="8473262" y="1635809"/>
            <a:chExt cx="1878184" cy="544208"/>
          </a:xfrm>
        </p:grpSpPr>
        <p:sp>
          <p:nvSpPr>
            <p:cNvPr id="10" name="직사각형 9"/>
            <p:cNvSpPr/>
            <p:nvPr/>
          </p:nvSpPr>
          <p:spPr>
            <a:xfrm>
              <a:off x="9112004" y="1636329"/>
              <a:ext cx="12394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배경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8473262" y="1635809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Ⅰ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44B214-A140-4B14-B73A-3B2D0D96DECF}"/>
              </a:ext>
            </a:extLst>
          </p:cNvPr>
          <p:cNvGrpSpPr/>
          <p:nvPr/>
        </p:nvGrpSpPr>
        <p:grpSpPr>
          <a:xfrm>
            <a:off x="8523138" y="4141089"/>
            <a:ext cx="2426411" cy="544208"/>
            <a:chOff x="8473262" y="4703332"/>
            <a:chExt cx="2426411" cy="544208"/>
          </a:xfrm>
        </p:grpSpPr>
        <p:sp>
          <p:nvSpPr>
            <p:cNvPr id="20" name="타원 19"/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Ⅴ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2004" y="4721752"/>
              <a:ext cx="17876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개발 일정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F94718-7F29-4910-91B6-6597E3BC7001}"/>
              </a:ext>
            </a:extLst>
          </p:cNvPr>
          <p:cNvGrpSpPr/>
          <p:nvPr/>
        </p:nvGrpSpPr>
        <p:grpSpPr>
          <a:xfrm>
            <a:off x="8523138" y="2145793"/>
            <a:ext cx="2131458" cy="545209"/>
            <a:chOff x="8473262" y="2407989"/>
            <a:chExt cx="2131458" cy="545209"/>
          </a:xfrm>
        </p:grpSpPr>
        <p:sp>
          <p:nvSpPr>
            <p:cNvPr id="17" name="타원 16"/>
            <p:cNvSpPr/>
            <p:nvPr/>
          </p:nvSpPr>
          <p:spPr>
            <a:xfrm>
              <a:off x="8473262" y="2408990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Ⅱ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112004" y="2407989"/>
              <a:ext cx="14927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서비스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DF3D47-3F0E-48FD-B86B-7CBFB4C703D0}"/>
              </a:ext>
            </a:extLst>
          </p:cNvPr>
          <p:cNvGrpSpPr/>
          <p:nvPr/>
        </p:nvGrpSpPr>
        <p:grpSpPr>
          <a:xfrm>
            <a:off x="8523138" y="2800273"/>
            <a:ext cx="1878184" cy="544208"/>
            <a:chOff x="8473262" y="3174884"/>
            <a:chExt cx="1878184" cy="544208"/>
          </a:xfrm>
        </p:grpSpPr>
        <p:sp>
          <p:nvSpPr>
            <p:cNvPr id="18" name="타원 17"/>
            <p:cNvSpPr/>
            <p:nvPr/>
          </p:nvSpPr>
          <p:spPr>
            <a:xfrm>
              <a:off x="8473262" y="3174884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Ⅲ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12004" y="3182738"/>
              <a:ext cx="12394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기술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32916-8F47-4761-B516-0BBECC681708}"/>
              </a:ext>
            </a:extLst>
          </p:cNvPr>
          <p:cNvGrpSpPr/>
          <p:nvPr/>
        </p:nvGrpSpPr>
        <p:grpSpPr>
          <a:xfrm>
            <a:off x="8523138" y="3461471"/>
            <a:ext cx="1836506" cy="544208"/>
            <a:chOff x="8473262" y="3939108"/>
            <a:chExt cx="1836506" cy="544208"/>
          </a:xfrm>
        </p:grpSpPr>
        <p:sp>
          <p:nvSpPr>
            <p:cNvPr id="19" name="타원 18"/>
            <p:cNvSpPr/>
            <p:nvPr/>
          </p:nvSpPr>
          <p:spPr>
            <a:xfrm>
              <a:off x="8473262" y="3939108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Ⅳ</a:t>
              </a:r>
              <a:endParaRPr lang="ko-KR" altLang="en-US" sz="25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112004" y="3952245"/>
              <a:ext cx="11977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기대효과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0" r="5619" b="14201"/>
          <a:stretch/>
        </p:blipFill>
        <p:spPr>
          <a:xfrm>
            <a:off x="0" y="2059459"/>
            <a:ext cx="5848865" cy="4810898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4752975" y="1623793"/>
            <a:ext cx="35433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C34A5-C2A1-4157-B191-CB8B1877EE02}"/>
              </a:ext>
            </a:extLst>
          </p:cNvPr>
          <p:cNvGrpSpPr/>
          <p:nvPr/>
        </p:nvGrpSpPr>
        <p:grpSpPr>
          <a:xfrm>
            <a:off x="8517099" y="4820707"/>
            <a:ext cx="1357208" cy="544208"/>
            <a:chOff x="8473262" y="4703332"/>
            <a:chExt cx="1357208" cy="54420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9B41F2D-C29C-4307-BE79-CFB50520AFE2}"/>
                </a:ext>
              </a:extLst>
            </p:cNvPr>
            <p:cNvSpPr/>
            <p:nvPr/>
          </p:nvSpPr>
          <p:spPr>
            <a:xfrm>
              <a:off x="8473262" y="4703332"/>
              <a:ext cx="544208" cy="544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b="1" spc="-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Ⅵ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9FD423-FF0E-48CB-9E32-B154B39871FF}"/>
                </a:ext>
              </a:extLst>
            </p:cNvPr>
            <p:cNvSpPr/>
            <p:nvPr/>
          </p:nvSpPr>
          <p:spPr>
            <a:xfrm>
              <a:off x="9112004" y="4721752"/>
              <a:ext cx="7184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spc="-3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QnA</a:t>
              </a:r>
              <a:endParaRPr lang="ko-KR" altLang="en-US" sz="25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82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33419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19161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19161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1151" y="2550395"/>
            <a:ext cx="58400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포기하지 않고 </a:t>
            </a:r>
            <a:endParaRPr lang="en-US" altLang="ko-KR" sz="5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끝까지 노력하겠다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071407"/>
            <a:ext cx="35433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3620" y="2912032"/>
            <a:ext cx="39599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u="sng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11500" b="1" u="sng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08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331597" y="828214"/>
            <a:ext cx="568350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30450" y="3114153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3" y="4993498"/>
            <a:ext cx="2057423" cy="2057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4467827"/>
            <a:ext cx="1794354" cy="1947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54" y="4595926"/>
            <a:ext cx="1622928" cy="16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77447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170567" y="5584856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한국도로공사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KBS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YTN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" y="2137990"/>
            <a:ext cx="7008171" cy="3363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086" y="3004087"/>
            <a:ext cx="34115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</a:t>
            </a: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 태만</a:t>
            </a:r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 사망원인</a:t>
            </a:r>
          </a:p>
        </p:txBody>
      </p:sp>
      <p:pic>
        <p:nvPicPr>
          <p:cNvPr id="1025" name="_x442685784" descr="EMB00002afc586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8" y="2094896"/>
            <a:ext cx="3472006" cy="34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42684984" descr="EMB00002afc587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5942" r="2525" b="7292"/>
          <a:stretch>
            <a:fillRect/>
          </a:stretch>
        </p:blipFill>
        <p:spPr bwMode="auto">
          <a:xfrm>
            <a:off x="3984276" y="2094896"/>
            <a:ext cx="3213728" cy="283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9" name="_x442686664" descr="EMB00002afc587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10" y="3374784"/>
            <a:ext cx="3849398" cy="213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187132" y="3004087"/>
            <a:ext cx="33554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골든 타임 확보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신고 시스템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강조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1270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28214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8406" y="2068133"/>
            <a:ext cx="1883657" cy="2016581"/>
            <a:chOff x="1623586" y="2709286"/>
            <a:chExt cx="1883657" cy="201658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67" y="2709286"/>
              <a:ext cx="1824894" cy="167997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23586" y="4264202"/>
              <a:ext cx="188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BATON SOS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662143" y="4188863"/>
            <a:ext cx="1999145" cy="707886"/>
            <a:chOff x="1700700" y="3736213"/>
            <a:chExt cx="1999145" cy="70788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00" y="3780989"/>
              <a:ext cx="282008" cy="282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82708" y="3736213"/>
              <a:ext cx="17171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 신고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골든 타임 확보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00" y="4117436"/>
              <a:ext cx="282008" cy="282008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671196" y="4833378"/>
            <a:ext cx="2147129" cy="707886"/>
            <a:chOff x="1885170" y="3978586"/>
            <a:chExt cx="2147129" cy="70788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170" y="4049362"/>
              <a:ext cx="282008" cy="28200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142038" y="3978586"/>
              <a:ext cx="18902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교통사고의 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원인 해결 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694347" y="2408952"/>
            <a:ext cx="1645086" cy="2075551"/>
            <a:chOff x="8432146" y="2915280"/>
            <a:chExt cx="1645086" cy="20755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46" y="2915280"/>
              <a:ext cx="1645086" cy="16037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7222" y="4529166"/>
              <a:ext cx="1394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119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신고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517318" y="4985017"/>
            <a:ext cx="1466948" cy="400110"/>
            <a:chOff x="8575328" y="3896536"/>
            <a:chExt cx="1466948" cy="40011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328" y="3945814"/>
              <a:ext cx="282008" cy="28200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857336" y="389653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수동 신고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517318" y="4609004"/>
            <a:ext cx="1999145" cy="400110"/>
            <a:chOff x="8575329" y="4070933"/>
            <a:chExt cx="1999145" cy="40011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329" y="4136107"/>
              <a:ext cx="282008" cy="28200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857337" y="4070933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골든 타임 확보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0706" y="3158726"/>
            <a:ext cx="5510589" cy="625919"/>
            <a:chOff x="4239490" y="1956302"/>
            <a:chExt cx="5510589" cy="62591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90" y="1956302"/>
              <a:ext cx="625919" cy="62591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865408" y="2011225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신고를 통한 골든 타임 확보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38789" y="3978655"/>
            <a:ext cx="5658066" cy="625919"/>
            <a:chOff x="4239489" y="2723947"/>
            <a:chExt cx="5658066" cy="625919"/>
          </a:xfrm>
        </p:grpSpPr>
        <p:sp>
          <p:nvSpPr>
            <p:cNvPr id="41" name="TextBox 40"/>
            <p:cNvSpPr txBox="1"/>
            <p:nvPr/>
          </p:nvSpPr>
          <p:spPr>
            <a:xfrm>
              <a:off x="4865408" y="2780291"/>
              <a:ext cx="50321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운전과 전방주시태만의 예방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89" y="2723947"/>
              <a:ext cx="625919" cy="625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10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830664" y="828214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A824A5-8E53-448D-AE11-83A207252641}"/>
              </a:ext>
            </a:extLst>
          </p:cNvPr>
          <p:cNvSpPr/>
          <p:nvPr/>
        </p:nvSpPr>
        <p:spPr>
          <a:xfrm>
            <a:off x="2422395" y="3028967"/>
            <a:ext cx="73644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맞춤형 </a:t>
            </a:r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 </a:t>
            </a:r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77D075-9629-4948-B024-A56A57B8CC89}"/>
              </a:ext>
            </a:extLst>
          </p:cNvPr>
          <p:cNvSpPr/>
          <p:nvPr/>
        </p:nvSpPr>
        <p:spPr>
          <a:xfrm>
            <a:off x="2245993" y="3327999"/>
            <a:ext cx="7717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상태를 파악하는 맞춤형 </a:t>
            </a:r>
            <a:r>
              <a:rPr lang="en-US" altLang="ko-KR" sz="3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61707" y="2797820"/>
            <a:ext cx="3560590" cy="2665632"/>
            <a:chOff x="7234807" y="2742631"/>
            <a:chExt cx="3560590" cy="26656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A6C9A5-6F65-4ACD-847B-66E96731ED1B}"/>
                </a:ext>
              </a:extLst>
            </p:cNvPr>
            <p:cNvSpPr/>
            <p:nvPr/>
          </p:nvSpPr>
          <p:spPr>
            <a:xfrm>
              <a:off x="7234807" y="4700377"/>
              <a:ext cx="3560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신고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879" y="2742631"/>
              <a:ext cx="1688446" cy="168844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5634174" y="3327999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18903" y="3028967"/>
            <a:ext cx="3560590" cy="2434484"/>
            <a:chOff x="2018903" y="2846087"/>
            <a:chExt cx="3560590" cy="243448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256036-A441-402F-919D-12F1FF2F60D4}"/>
                </a:ext>
              </a:extLst>
            </p:cNvPr>
            <p:cNvSpPr/>
            <p:nvPr/>
          </p:nvSpPr>
          <p:spPr>
            <a:xfrm>
              <a:off x="2018903" y="4572685"/>
              <a:ext cx="3560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예방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224" y="2846087"/>
              <a:ext cx="1697712" cy="1697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02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25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1.04167E-6 -0.1884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399034" y="828214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B42489-6DED-49AA-9DF1-06E998F19B11}"/>
              </a:ext>
            </a:extLst>
          </p:cNvPr>
          <p:cNvGrpSpPr/>
          <p:nvPr/>
        </p:nvGrpSpPr>
        <p:grpSpPr>
          <a:xfrm>
            <a:off x="3701907" y="2814744"/>
            <a:ext cx="4788185" cy="2854806"/>
            <a:chOff x="386883" y="2324885"/>
            <a:chExt cx="5142916" cy="306630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98B409-5A6E-4570-AB3B-25673E4B871C}"/>
                </a:ext>
              </a:extLst>
            </p:cNvPr>
            <p:cNvGrpSpPr/>
            <p:nvPr/>
          </p:nvGrpSpPr>
          <p:grpSpPr>
            <a:xfrm>
              <a:off x="386883" y="3374204"/>
              <a:ext cx="5131814" cy="2016984"/>
              <a:chOff x="386883" y="3374204"/>
              <a:chExt cx="5131814" cy="201698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42A46C6-BBC0-45CD-83F6-2248093B1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883" y="3374205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118034A-CACA-4556-A925-EE989B79C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622" y="3374205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0D1270A-49EE-40A3-B18B-334D68BAE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714" y="3374204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51E3227-596B-4D22-8085-F6AD2267C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3944" y="3374205"/>
                <a:ext cx="2016983" cy="2016983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CBF5E2-7919-4446-B743-59A700C41F78}"/>
                </a:ext>
              </a:extLst>
            </p:cNvPr>
            <p:cNvSpPr/>
            <p:nvPr/>
          </p:nvSpPr>
          <p:spPr>
            <a:xfrm>
              <a:off x="397986" y="2324885"/>
              <a:ext cx="5131813" cy="892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b="1" spc="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85156" y="1988609"/>
            <a:ext cx="2152203" cy="2093719"/>
            <a:chOff x="2185156" y="1622849"/>
            <a:chExt cx="2152203" cy="209371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7ECDA9D-36F7-482D-860C-D88D1B8ADF1B}"/>
                </a:ext>
              </a:extLst>
            </p:cNvPr>
            <p:cNvGrpSpPr/>
            <p:nvPr/>
          </p:nvGrpSpPr>
          <p:grpSpPr>
            <a:xfrm>
              <a:off x="2185156" y="1622849"/>
              <a:ext cx="2152203" cy="2093719"/>
              <a:chOff x="2185156" y="1622849"/>
              <a:chExt cx="2152203" cy="2093719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1644E08-A423-4E38-8FA0-93FC63BD71AB}"/>
                  </a:ext>
                </a:extLst>
              </p:cNvPr>
              <p:cNvGrpSpPr/>
              <p:nvPr/>
            </p:nvGrpSpPr>
            <p:grpSpPr>
              <a:xfrm>
                <a:off x="2578592" y="2275947"/>
                <a:ext cx="1365333" cy="1440621"/>
                <a:chOff x="2578592" y="2275947"/>
                <a:chExt cx="1365333" cy="1440621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0ECF62C-B90A-41EF-8174-199361E080AD}"/>
                    </a:ext>
                  </a:extLst>
                </p:cNvPr>
                <p:cNvGrpSpPr/>
                <p:nvPr/>
              </p:nvGrpSpPr>
              <p:grpSpPr>
                <a:xfrm>
                  <a:off x="2578592" y="2275947"/>
                  <a:ext cx="1365333" cy="1365335"/>
                  <a:chOff x="2578592" y="2275947"/>
                  <a:chExt cx="1365333" cy="1365335"/>
                </a:xfrm>
              </p:grpSpPr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E364F5D7-2AB1-4BDF-B316-CC22C8F4DB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600000">
                    <a:off x="2578592" y="2275947"/>
                    <a:ext cx="1365333" cy="1365333"/>
                  </a:xfrm>
                  <a:prstGeom prst="rect">
                    <a:avLst/>
                  </a:prstGeom>
                </p:spPr>
              </p:pic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6FF7B298-D3D3-495D-BC5D-0F9CD7C16E9B}"/>
                      </a:ext>
                    </a:extLst>
                  </p:cNvPr>
                  <p:cNvSpPr/>
                  <p:nvPr/>
                </p:nvSpPr>
                <p:spPr>
                  <a:xfrm>
                    <a:off x="2656596" y="3238348"/>
                    <a:ext cx="526473" cy="402934"/>
                  </a:xfrm>
                  <a:prstGeom prst="rect">
                    <a:avLst/>
                  </a:prstGeom>
                  <a:solidFill>
                    <a:srgbClr val="8CD3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64F632C-2205-45D9-A0E4-B7F0EC6856F0}"/>
                      </a:ext>
                    </a:extLst>
                  </p:cNvPr>
                  <p:cNvSpPr/>
                  <p:nvPr/>
                </p:nvSpPr>
                <p:spPr>
                  <a:xfrm>
                    <a:off x="3177753" y="2448984"/>
                    <a:ext cx="437586" cy="584775"/>
                  </a:xfrm>
                  <a:prstGeom prst="rect">
                    <a:avLst/>
                  </a:prstGeom>
                  <a:solidFill>
                    <a:srgbClr val="28C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BE02F23-9FB6-4A2C-9F58-07A5552A4F4F}"/>
                      </a:ext>
                    </a:extLst>
                  </p:cNvPr>
                  <p:cNvSpPr/>
                  <p:nvPr/>
                </p:nvSpPr>
                <p:spPr>
                  <a:xfrm>
                    <a:off x="2740167" y="2562448"/>
                    <a:ext cx="437586" cy="510362"/>
                  </a:xfrm>
                  <a:prstGeom prst="rect">
                    <a:avLst/>
                  </a:prstGeom>
                  <a:solidFill>
                    <a:srgbClr val="6AD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CA7558B4-914B-40AA-ABA6-79DE840B73D4}"/>
                    </a:ext>
                  </a:extLst>
                </p:cNvPr>
                <p:cNvSpPr/>
                <p:nvPr/>
              </p:nvSpPr>
              <p:spPr>
                <a:xfrm>
                  <a:off x="3267292" y="3332758"/>
                  <a:ext cx="212040" cy="212040"/>
                </a:xfrm>
                <a:prstGeom prst="ellipse">
                  <a:avLst/>
                </a:prstGeom>
                <a:solidFill>
                  <a:srgbClr val="6AD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9A67760-DBD4-4E20-AD3F-5B51381AA671}"/>
                    </a:ext>
                  </a:extLst>
                </p:cNvPr>
                <p:cNvSpPr/>
                <p:nvPr/>
              </p:nvSpPr>
              <p:spPr>
                <a:xfrm>
                  <a:off x="3513083" y="3568143"/>
                  <a:ext cx="148425" cy="148425"/>
                </a:xfrm>
                <a:prstGeom prst="ellipse">
                  <a:avLst/>
                </a:prstGeom>
                <a:solidFill>
                  <a:srgbClr val="6AD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E213D13-B0AD-4F0C-BB2F-826F068100FA}"/>
                  </a:ext>
                </a:extLst>
              </p:cNvPr>
              <p:cNvSpPr/>
              <p:nvPr/>
            </p:nvSpPr>
            <p:spPr>
              <a:xfrm>
                <a:off x="2185156" y="1622849"/>
                <a:ext cx="215220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4668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 집중도</a:t>
                </a:r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039" y="2383930"/>
              <a:ext cx="746435" cy="746435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8228731" y="1986221"/>
            <a:ext cx="1877862" cy="1903268"/>
            <a:chOff x="8228731" y="1620461"/>
            <a:chExt cx="1877862" cy="1903268"/>
          </a:xfrm>
        </p:grpSpPr>
        <p:grpSp>
          <p:nvGrpSpPr>
            <p:cNvPr id="15" name="그룹 14"/>
            <p:cNvGrpSpPr/>
            <p:nvPr/>
          </p:nvGrpSpPr>
          <p:grpSpPr>
            <a:xfrm>
              <a:off x="8228731" y="1620461"/>
              <a:ext cx="1877862" cy="1903268"/>
              <a:chOff x="8228731" y="1620461"/>
              <a:chExt cx="1877862" cy="190326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10116A0-4F6F-47D4-9CFF-5660003B93EE}"/>
                  </a:ext>
                </a:extLst>
              </p:cNvPr>
              <p:cNvGrpSpPr/>
              <p:nvPr/>
            </p:nvGrpSpPr>
            <p:grpSpPr>
              <a:xfrm>
                <a:off x="8228731" y="1620461"/>
                <a:ext cx="1877862" cy="1903268"/>
                <a:chOff x="8228731" y="1620461"/>
                <a:chExt cx="1877862" cy="190326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ABC15B9D-18AC-4F2E-B3FB-C821428A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9756" y="2147917"/>
                  <a:ext cx="1375812" cy="1375812"/>
                </a:xfrm>
                <a:prstGeom prst="rect">
                  <a:avLst/>
                </a:prstGeom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3D8822A-10F6-4C00-81A9-484FB9B8016F}"/>
                    </a:ext>
                  </a:extLst>
                </p:cNvPr>
                <p:cNvSpPr/>
                <p:nvPr/>
              </p:nvSpPr>
              <p:spPr>
                <a:xfrm>
                  <a:off x="8228731" y="1620461"/>
                  <a:ext cx="187786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rgbClr val="44668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졸음 운전</a:t>
                  </a: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BE02F23-9FB6-4A2C-9F58-07A5552A4F4F}"/>
                  </a:ext>
                </a:extLst>
              </p:cNvPr>
              <p:cNvSpPr/>
              <p:nvPr/>
            </p:nvSpPr>
            <p:spPr>
              <a:xfrm>
                <a:off x="8637462" y="2448984"/>
                <a:ext cx="437586" cy="510362"/>
              </a:xfrm>
              <a:prstGeom prst="rect">
                <a:avLst/>
              </a:prstGeom>
              <a:solidFill>
                <a:srgbClr val="6AD9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64F632C-2205-45D9-A0E4-B7F0EC6856F0}"/>
                  </a:ext>
                </a:extLst>
              </p:cNvPr>
              <p:cNvSpPr/>
              <p:nvPr/>
            </p:nvSpPr>
            <p:spPr>
              <a:xfrm>
                <a:off x="9075048" y="2373838"/>
                <a:ext cx="437586" cy="584775"/>
              </a:xfrm>
              <a:prstGeom prst="rect">
                <a:avLst/>
              </a:prstGeom>
              <a:solidFill>
                <a:srgbClr val="28C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581" y="2275947"/>
              <a:ext cx="702309" cy="667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4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542472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28214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5CD4F51-D598-4342-AB14-451D232C2F14}"/>
              </a:ext>
            </a:extLst>
          </p:cNvPr>
          <p:cNvSpPr/>
          <p:nvPr/>
        </p:nvSpPr>
        <p:spPr>
          <a:xfrm>
            <a:off x="4635500" y="3330052"/>
            <a:ext cx="1114251" cy="649301"/>
          </a:xfrm>
          <a:prstGeom prst="rightArrow">
            <a:avLst>
              <a:gd name="adj1" fmla="val 4170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562491" y="1987094"/>
            <a:ext cx="1582484" cy="1769502"/>
            <a:chOff x="8562491" y="1621334"/>
            <a:chExt cx="1582484" cy="176950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794" y="1621334"/>
              <a:ext cx="1153878" cy="115388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562491" y="2867616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의료 정보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62491" y="3847373"/>
            <a:ext cx="1582484" cy="1752247"/>
            <a:chOff x="8557203" y="3620292"/>
            <a:chExt cx="1582484" cy="175224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222" y="3620292"/>
              <a:ext cx="1216447" cy="121644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557203" y="4849319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위치 정보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31109" y="1761104"/>
            <a:ext cx="3329782" cy="3831796"/>
            <a:chOff x="4516181" y="1365105"/>
            <a:chExt cx="3329782" cy="38317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0B86AC-2D2B-46FB-A413-FFB05250A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6181" y="1365105"/>
              <a:ext cx="3329782" cy="332978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290443" y="4612126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사고 발생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835545" y="2281245"/>
            <a:ext cx="2433297" cy="3132255"/>
            <a:chOff x="5837221" y="2072294"/>
            <a:chExt cx="2433297" cy="3132255"/>
          </a:xfrm>
        </p:grpSpPr>
        <p:sp>
          <p:nvSpPr>
            <p:cNvPr id="44" name="TextBox 43"/>
            <p:cNvSpPr txBox="1"/>
            <p:nvPr/>
          </p:nvSpPr>
          <p:spPr>
            <a:xfrm>
              <a:off x="6163241" y="4619774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</a:t>
              </a: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21" y="2072294"/>
              <a:ext cx="2433297" cy="2433296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>
            <a:off x="1399034" y="828214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9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2923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929</Words>
  <Application>Microsoft Office PowerPoint</Application>
  <PresentationFormat>와이드스크린</PresentationFormat>
  <Paragraphs>178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나눔스퀘어 Bold</vt:lpstr>
      <vt:lpstr>나눔스퀘어</vt:lpstr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Jinsol</dc:creator>
  <cp:lastModifiedBy>Paeng Jinsol</cp:lastModifiedBy>
  <cp:revision>266</cp:revision>
  <dcterms:created xsi:type="dcterms:W3CDTF">2020-02-13T12:17:51Z</dcterms:created>
  <dcterms:modified xsi:type="dcterms:W3CDTF">2020-03-11T10:24:30Z</dcterms:modified>
</cp:coreProperties>
</file>