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9926638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CCFF"/>
    <a:srgbClr val="FF99FF"/>
    <a:srgbClr val="0099FF"/>
    <a:srgbClr val="9900FF"/>
    <a:srgbClr val="0099CC"/>
    <a:srgbClr val="FF00FF"/>
    <a:srgbClr val="FF66CC"/>
    <a:srgbClr val="FF66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5" autoAdjust="0"/>
    <p:restoredTop sz="94660"/>
  </p:normalViewPr>
  <p:slideViewPr>
    <p:cSldViewPr>
      <p:cViewPr varScale="1">
        <p:scale>
          <a:sx n="83" d="100"/>
          <a:sy n="83" d="100"/>
        </p:scale>
        <p:origin x="168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2342" y="1801749"/>
            <a:ext cx="7719314" cy="105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82472" y="3497072"/>
            <a:ext cx="717905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186" y="5945784"/>
            <a:ext cx="4885690" cy="912494"/>
          </a:xfrm>
          <a:custGeom>
            <a:avLst/>
            <a:gdLst/>
            <a:ahLst/>
            <a:cxnLst/>
            <a:rect l="l" t="t" r="r" b="b"/>
            <a:pathLst>
              <a:path w="4885690" h="912495">
                <a:moveTo>
                  <a:pt x="85605" y="21361"/>
                </a:moveTo>
                <a:lnTo>
                  <a:pt x="3628153" y="912212"/>
                </a:lnTo>
                <a:lnTo>
                  <a:pt x="4885690" y="912212"/>
                </a:lnTo>
                <a:lnTo>
                  <a:pt x="85605" y="21361"/>
                </a:lnTo>
                <a:close/>
              </a:path>
              <a:path w="4885690" h="912495">
                <a:moveTo>
                  <a:pt x="660" y="0"/>
                </a:moveTo>
                <a:lnTo>
                  <a:pt x="0" y="5473"/>
                </a:lnTo>
                <a:lnTo>
                  <a:pt x="85605" y="21361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84682" y="5939091"/>
            <a:ext cx="3653790" cy="919480"/>
          </a:xfrm>
          <a:custGeom>
            <a:avLst/>
            <a:gdLst/>
            <a:ahLst/>
            <a:cxnLst/>
            <a:rect l="l" t="t" r="r" b="b"/>
            <a:pathLst>
              <a:path w="3653790" h="919479">
                <a:moveTo>
                  <a:pt x="0" y="0"/>
                </a:moveTo>
                <a:lnTo>
                  <a:pt x="7924" y="6350"/>
                </a:lnTo>
                <a:lnTo>
                  <a:pt x="2870000" y="918906"/>
                </a:lnTo>
                <a:lnTo>
                  <a:pt x="3653459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5788151"/>
            <a:ext cx="3396234" cy="1067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4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672" y="1695069"/>
            <a:ext cx="824265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772" y="2039238"/>
            <a:ext cx="7681595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4683" y="6452347"/>
            <a:ext cx="189229" cy="29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DEF5F9"/>
                </a:solidFill>
                <a:latin typeface="Wingdings"/>
                <a:cs typeface="Wingdings"/>
              </a:rPr>
              <a:t></a:t>
            </a:r>
            <a:fld id="{81D60167-4931-47E6-BA6A-407CBD079E47}" type="slidenum">
              <a:rPr sz="1000" dirty="0">
                <a:solidFill>
                  <a:srgbClr val="FFFFFF"/>
                </a:solidFill>
              </a:rPr>
              <a:t>‹N°›</a:t>
            </a:fld>
            <a:endParaRPr sz="1000" dirty="0">
              <a:latin typeface="Wingdings"/>
              <a:cs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8592" y="4953000"/>
              <a:ext cx="7455534" cy="487680"/>
            </a:xfrm>
            <a:custGeom>
              <a:avLst/>
              <a:gdLst/>
              <a:ahLst/>
              <a:cxnLst/>
              <a:rect l="l" t="t" r="r" b="b"/>
              <a:pathLst>
                <a:path w="7455534" h="487679">
                  <a:moveTo>
                    <a:pt x="7455408" y="0"/>
                  </a:moveTo>
                  <a:lnTo>
                    <a:pt x="0" y="289687"/>
                  </a:lnTo>
                  <a:lnTo>
                    <a:pt x="7455408" y="487680"/>
                  </a:lnTo>
                  <a:lnTo>
                    <a:pt x="7455408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20"/>
              <a:ext cx="9141714" cy="1856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2842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91200" y="4577735"/>
            <a:ext cx="342671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fr-FR" sz="2400" b="1" i="1" spc="-20" dirty="0" smtClean="0">
                <a:solidFill>
                  <a:srgbClr val="00006D"/>
                </a:solidFill>
                <a:latin typeface="Carlito"/>
                <a:cs typeface="Carlito"/>
              </a:rPr>
              <a:t>Professeur Chiba Zouhair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44043" y="1524000"/>
            <a:ext cx="8455914" cy="80021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 smtClean="0"/>
              <a:t>TD 01 : Réseaux Informatiques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30008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entre un ordinateur et un clavier implique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fontAlgn="base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une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transmission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Automatic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Half-duplex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Full-duplex</a:t>
            </a:r>
            <a:endParaRPr lang="en-US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Simplex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6328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343400"/>
            <a:ext cx="8153400" cy="46339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/>
              <a:t> </a:t>
            </a:r>
            <a:r>
              <a:rPr lang="en-US" b="1" dirty="0" smtClean="0">
                <a:solidFill>
                  <a:schemeClr val="tx1"/>
                </a:solidFill>
              </a:rPr>
              <a:t>Simplex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/>
              <a:t> </a:t>
            </a:r>
            <a:r>
              <a:rPr lang="fr-FR" dirty="0" smtClean="0">
                <a:solidFill>
                  <a:schemeClr val="tx1"/>
                </a:solidFill>
              </a:rPr>
              <a:t>Les </a:t>
            </a:r>
            <a:r>
              <a:rPr lang="fr-FR" dirty="0">
                <a:solidFill>
                  <a:schemeClr val="tx1"/>
                </a:solidFill>
              </a:rPr>
              <a:t>données circulent dans une seule direction</a:t>
            </a:r>
          </a:p>
        </p:txBody>
      </p:sp>
    </p:spTree>
    <p:extLst>
      <p:ext uri="{BB962C8B-B14F-4D97-AF65-F5344CB8AC3E}">
        <p14:creationId xmlns:p14="http://schemas.microsoft.com/office/powerpoint/2010/main" val="372356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62108" y="6581001"/>
            <a:ext cx="3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 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est le chemin physique sur lequel un message passe.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C</a:t>
            </a:r>
            <a:r>
              <a:rPr lang="fr-FR" dirty="0" smtClean="0"/>
              <a:t>hemin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Support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Protocole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Itinéraire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5580" y="3240479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8708" y="3810000"/>
            <a:ext cx="8153400" cy="5078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</a:rPr>
              <a:t>Support</a:t>
            </a:r>
            <a:r>
              <a:rPr lang="fr-FR" dirty="0" smtClean="0"/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765833"/>
            <a:ext cx="5514975" cy="971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315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 L’ensemble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règles régissant la communication de données sont les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Protocole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Normes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RFC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</a:t>
            </a:r>
            <a:r>
              <a:rPr lang="fr-FR" dirty="0" smtClean="0"/>
              <a:t>vraie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26585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4024809"/>
            <a:ext cx="8153400" cy="5078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tx1"/>
                </a:solidFill>
              </a:rPr>
              <a:t>Protocole</a:t>
            </a:r>
            <a:r>
              <a:rPr lang="fr-FR" dirty="0" smtClean="0"/>
              <a:t>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29200"/>
            <a:ext cx="5514975" cy="1000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ZoneTexte 7"/>
          <p:cNvSpPr txBox="1"/>
          <p:nvPr/>
        </p:nvSpPr>
        <p:spPr>
          <a:xfrm>
            <a:off x="8762108" y="6581001"/>
            <a:ext cx="3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0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52400"/>
            <a:ext cx="8763000" cy="313932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 Deux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appareils sont en réseau si _______?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processus dans un appareil peut échanger des informations avec un processus dans un autre appareil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processus est en cours d’exécution sur les deux périphériques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Les </a:t>
            </a:r>
            <a:r>
              <a:rPr lang="fr-FR" dirty="0"/>
              <a:t>PID des processus exécutés par différents périphériques sont identiques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</a:t>
            </a:r>
            <a:r>
              <a:rPr lang="fr-FR" dirty="0" smtClean="0"/>
              <a:t>vraie</a:t>
            </a:r>
            <a:endParaRPr lang="fr-FR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5185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4114800"/>
            <a:ext cx="8153400" cy="88036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dirty="0" smtClean="0">
                <a:solidFill>
                  <a:schemeClr val="tx1"/>
                </a:solidFill>
              </a:rPr>
              <a:t>Un </a:t>
            </a:r>
            <a:r>
              <a:rPr lang="fr-FR" dirty="0">
                <a:solidFill>
                  <a:schemeClr val="tx1"/>
                </a:solidFill>
              </a:rPr>
              <a:t>processus dans un appareil peut échanger des informations avec un processus dans un autre appareil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762108" y="6581001"/>
            <a:ext cx="3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9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 En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 informatique, les nœuds sont les _______?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Ordinateurs </a:t>
            </a:r>
            <a:r>
              <a:rPr lang="fr-FR" dirty="0"/>
              <a:t>à l’origine des données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Ordinateurs </a:t>
            </a:r>
            <a:r>
              <a:rPr lang="fr-FR" dirty="0"/>
              <a:t>qui acheminent les données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Ordinateurs </a:t>
            </a:r>
            <a:r>
              <a:rPr lang="fr-FR" dirty="0"/>
              <a:t>qui terminent les données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Tout </a:t>
            </a:r>
            <a:r>
              <a:rPr lang="fr-FR" dirty="0"/>
              <a:t>les réponses sont vrais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5185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4114800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d) </a:t>
            </a:r>
            <a:r>
              <a:rPr lang="fr-FR" dirty="0" smtClean="0">
                <a:solidFill>
                  <a:schemeClr val="tx1"/>
                </a:solidFill>
              </a:rPr>
              <a:t>Tout </a:t>
            </a:r>
            <a:r>
              <a:rPr lang="fr-FR" dirty="0">
                <a:solidFill>
                  <a:schemeClr val="tx1"/>
                </a:solidFill>
              </a:rPr>
              <a:t>les réponses sont </a:t>
            </a:r>
            <a:r>
              <a:rPr lang="fr-FR" dirty="0" smtClean="0">
                <a:solidFill>
                  <a:schemeClr val="tx1"/>
                </a:solidFill>
              </a:rPr>
              <a:t>vrais 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762108" y="6581001"/>
            <a:ext cx="3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22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31822" y="6584859"/>
            <a:ext cx="44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 Bluetooth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 exemple du ________?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Réseau </a:t>
            </a:r>
            <a:r>
              <a:rPr lang="fr-FR" dirty="0"/>
              <a:t>personnel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Réseau </a:t>
            </a:r>
            <a:r>
              <a:rPr lang="fr-FR" dirty="0"/>
              <a:t>local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Réseau </a:t>
            </a:r>
            <a:r>
              <a:rPr lang="fr-FR" dirty="0"/>
              <a:t>privé virtuel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vraie.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518594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44268" y="4114800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</a:rPr>
              <a:t>a) </a:t>
            </a:r>
            <a:r>
              <a:rPr lang="fr-FR" dirty="0" smtClean="0">
                <a:solidFill>
                  <a:schemeClr val="tx1"/>
                </a:solidFill>
              </a:rPr>
              <a:t>Réseau personnel  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4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dirty="0"/>
              <a:t> 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 Un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 est un dispositif qui transfère les paquets entre réseaux en traitant les informations de routage incluses dans le paquet.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Routeur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réponses sont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vrais</a:t>
            </a: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59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0928" y="3727609"/>
            <a:ext cx="8153400" cy="46487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b="1" dirty="0" smtClean="0">
                <a:solidFill>
                  <a:srgbClr val="FF0000"/>
                </a:solidFill>
              </a:rPr>
              <a:t>) </a:t>
            </a:r>
            <a:r>
              <a:rPr lang="fr-FR" dirty="0" smtClean="0">
                <a:solidFill>
                  <a:schemeClr val="tx1"/>
                </a:solidFill>
              </a:rPr>
              <a:t>Routeur   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432403"/>
            <a:ext cx="5524500" cy="1800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8762108" y="6581001"/>
            <a:ext cx="36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45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buAutoNum type="arabicPeriod"/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 les types de câbles suivants est de type paire torsadée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Câble </a:t>
            </a:r>
            <a:r>
              <a:rPr lang="fr-FR" dirty="0"/>
              <a:t>coaxial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Paire </a:t>
            </a:r>
            <a:r>
              <a:rPr lang="fr-FR" dirty="0"/>
              <a:t>torsadée blindée (STP)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Paire </a:t>
            </a:r>
            <a:r>
              <a:rPr lang="fr-FR" dirty="0"/>
              <a:t>torsadée non blindée (UTP)</a:t>
            </a:r>
          </a:p>
          <a:p>
            <a:pPr marL="3240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Les </a:t>
            </a:r>
            <a:r>
              <a:rPr lang="fr-FR" dirty="0"/>
              <a:t>deux B et C </a:t>
            </a:r>
            <a:r>
              <a:rPr lang="fr-FR"/>
              <a:t>sont </a:t>
            </a:r>
            <a:r>
              <a:rPr lang="fr-FR" smtClean="0"/>
              <a:t>vrais</a:t>
            </a:r>
            <a:endParaRPr lang="fr-FR" dirty="0"/>
          </a:p>
          <a:p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fr-FR" dirty="0">
                <a:solidFill>
                  <a:schemeClr val="tx1"/>
                </a:solidFill>
              </a:rPr>
              <a:t>STP et UTP sont des types de câbles à paires torsadées qui sont principalement utilisés dans tous les réseaux.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Quelle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la forme complète de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 (carte réseau) ?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Net Interface Card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Network </a:t>
            </a:r>
            <a:r>
              <a:rPr lang="en-US" dirty="0"/>
              <a:t>Interface Card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Network </a:t>
            </a:r>
            <a:r>
              <a:rPr lang="en-US" dirty="0"/>
              <a:t>Interface Connection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en-US" dirty="0" smtClean="0"/>
              <a:t>New </a:t>
            </a:r>
            <a:r>
              <a:rPr lang="en-US" dirty="0"/>
              <a:t>Internet Connection</a:t>
            </a:r>
          </a:p>
          <a:p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dirty="0" smtClean="0">
                <a:solidFill>
                  <a:schemeClr val="tx1"/>
                </a:solidFill>
              </a:rPr>
              <a:t>NIC </a:t>
            </a:r>
            <a:r>
              <a:rPr lang="fr-FR" dirty="0">
                <a:solidFill>
                  <a:schemeClr val="tx1"/>
                </a:solidFill>
              </a:rPr>
              <a:t>est une carte d’interface réseau utilisée pour connecter un ordinateur à un réseau.</a:t>
            </a:r>
          </a:p>
        </p:txBody>
      </p:sp>
    </p:spTree>
    <p:extLst>
      <p:ext uri="{BB962C8B-B14F-4D97-AF65-F5344CB8AC3E}">
        <p14:creationId xmlns:p14="http://schemas.microsoft.com/office/powerpoint/2010/main" val="273509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La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 en étoile est basée sur un périphérique central peut être un ______?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HUB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Switch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Les </a:t>
            </a:r>
            <a:r>
              <a:rPr lang="fr-FR" dirty="0"/>
              <a:t>deux </a:t>
            </a:r>
            <a:r>
              <a:rPr lang="fr-FR" dirty="0" smtClean="0"/>
              <a:t>a </a:t>
            </a:r>
            <a:r>
              <a:rPr lang="fr-FR" dirty="0"/>
              <a:t>et </a:t>
            </a:r>
            <a:r>
              <a:rPr lang="fr-FR" dirty="0" smtClean="0"/>
              <a:t>b </a:t>
            </a:r>
            <a:r>
              <a:rPr lang="fr-FR" dirty="0"/>
              <a:t>sont </a:t>
            </a:r>
            <a:r>
              <a:rPr lang="fr-FR" dirty="0" smtClean="0"/>
              <a:t>vrais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</a:t>
            </a:r>
            <a:r>
              <a:rPr lang="fr-FR" dirty="0" smtClean="0"/>
              <a:t>vraie</a:t>
            </a:r>
            <a:endParaRPr lang="fr-FR" dirty="0"/>
          </a:p>
          <a:p>
            <a:pPr marL="342900" indent="-342900"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</a:rPr>
              <a:t>Les deux a et b sont vrais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72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HUB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 appareil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Unicast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Multicast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Broadcast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</a:t>
            </a:r>
            <a:r>
              <a:rPr lang="fr-FR" dirty="0" smtClean="0"/>
              <a:t>vraie</a:t>
            </a:r>
            <a:endParaRPr lang="fr-FR" dirty="0"/>
          </a:p>
          <a:p>
            <a:pPr marL="342900" indent="-342900"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3982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646331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fr-FR" dirty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Broadcast</a:t>
            </a:r>
            <a:r>
              <a:rPr lang="fr-FR" dirty="0" smtClean="0">
                <a:solidFill>
                  <a:schemeClr val="tx1"/>
                </a:solidFill>
              </a:rPr>
              <a:t>. </a:t>
            </a:r>
            <a:r>
              <a:rPr lang="fr-FR" dirty="0">
                <a:solidFill>
                  <a:schemeClr val="tx1"/>
                </a:solidFill>
              </a:rPr>
              <a:t>Hub est un périphérique de diffusion(Broadcast).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0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SWITCH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appareil 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Unicast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Multicast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Broadcast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Aucune </a:t>
            </a:r>
            <a:r>
              <a:rPr lang="fr-FR" dirty="0"/>
              <a:t>de ces réponses n’est </a:t>
            </a:r>
            <a:r>
              <a:rPr lang="fr-FR" dirty="0" smtClean="0"/>
              <a:t>vraie</a:t>
            </a:r>
            <a:endParaRPr lang="fr-FR" dirty="0"/>
          </a:p>
          <a:p>
            <a:pPr marL="342900" indent="-342900"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52671"/>
            <a:ext cx="81534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chemeClr val="tx1"/>
                </a:solidFill>
              </a:rPr>
              <a:t>Unicast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Switch </a:t>
            </a:r>
            <a:r>
              <a:rPr lang="fr-FR" dirty="0">
                <a:solidFill>
                  <a:schemeClr val="tx1"/>
                </a:solidFill>
              </a:rPr>
              <a:t>est un périphérique Unicast car le Switch a une </a:t>
            </a:r>
            <a:r>
              <a:rPr lang="fr-FR" dirty="0" smtClean="0">
                <a:solidFill>
                  <a:schemeClr val="tx1"/>
                </a:solidFill>
              </a:rPr>
              <a:t>mémoire (table MAC) pour </a:t>
            </a:r>
            <a:r>
              <a:rPr lang="fr-FR" dirty="0">
                <a:solidFill>
                  <a:schemeClr val="tx1"/>
                </a:solidFill>
              </a:rPr>
              <a:t>stocker </a:t>
            </a:r>
            <a:r>
              <a:rPr lang="fr-FR" dirty="0" smtClean="0">
                <a:solidFill>
                  <a:schemeClr val="tx1"/>
                </a:solidFill>
              </a:rPr>
              <a:t>les adresses MAC et leurs ports physiques correspondants, ainsi il peut commuter les trames</a:t>
            </a:r>
          </a:p>
          <a:p>
            <a:pPr algn="just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45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5853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de câble est utilisé pour connecter des appareils similaires?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Câble </a:t>
            </a:r>
            <a:r>
              <a:rPr lang="fr-FR" dirty="0"/>
              <a:t>droit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Câble </a:t>
            </a:r>
            <a:r>
              <a:rPr lang="fr-FR" dirty="0"/>
              <a:t>croisé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Câble </a:t>
            </a:r>
            <a:r>
              <a:rPr lang="fr-FR" dirty="0"/>
              <a:t>série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Tout </a:t>
            </a:r>
            <a:r>
              <a:rPr lang="fr-FR" dirty="0"/>
              <a:t>les réponses sont vrais</a:t>
            </a:r>
          </a:p>
          <a:p>
            <a:pPr marL="342900" indent="-342900"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04800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727609"/>
            <a:ext cx="8153400" cy="46339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fr-FR" dirty="0" smtClean="0"/>
              <a:t> </a:t>
            </a:r>
            <a:r>
              <a:rPr lang="fr-FR" dirty="0">
                <a:solidFill>
                  <a:schemeClr val="tx1"/>
                </a:solidFill>
              </a:rPr>
              <a:t>Câble croisé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419600"/>
            <a:ext cx="4400550" cy="1971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479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présente un avantage à utiliser la transmission de données par fibre optique?</a:t>
            </a:r>
          </a:p>
          <a:p>
            <a:pPr fontAlgn="base"/>
            <a:endParaRPr lang="fr-FR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/>
              <a:t>Résistance au vol de données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Débit </a:t>
            </a:r>
            <a:r>
              <a:rPr lang="fr-FR" dirty="0"/>
              <a:t>de transmission de données rapide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Un </a:t>
            </a:r>
            <a:r>
              <a:rPr lang="fr-FR" dirty="0"/>
              <a:t>niveau sonore aussi faible que </a:t>
            </a:r>
            <a:r>
              <a:rPr lang="fr-FR" dirty="0" smtClean="0"/>
              <a:t>possible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Tout </a:t>
            </a:r>
            <a:r>
              <a:rPr lang="fr-FR" dirty="0"/>
              <a:t>les réponses sont vrais</a:t>
            </a:r>
          </a:p>
          <a:p>
            <a:pPr marL="342900" indent="-342900"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8120" y="3266610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913060"/>
            <a:ext cx="8153400" cy="46339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/>
              <a:t> </a:t>
            </a:r>
            <a:r>
              <a:rPr lang="fr-FR" dirty="0">
                <a:solidFill>
                  <a:schemeClr val="tx1"/>
                </a:solidFill>
              </a:rPr>
              <a:t>Tout les réponses sont vrais</a:t>
            </a:r>
          </a:p>
        </p:txBody>
      </p:sp>
    </p:spTree>
    <p:extLst>
      <p:ext uri="{BB962C8B-B14F-4D97-AF65-F5344CB8AC3E}">
        <p14:creationId xmlns:p14="http://schemas.microsoft.com/office/powerpoint/2010/main" val="323204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8797668" y="6581001"/>
            <a:ext cx="33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0500" y="152400"/>
            <a:ext cx="8763000" cy="2723823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buAutoNum type="arabicPeriod" startAt="8"/>
            </a:pP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Lequel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éléments suivants est requis pour communiquer entre deux ordinateurs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Logiciel </a:t>
            </a:r>
            <a:r>
              <a:rPr lang="fr-FR" dirty="0"/>
              <a:t>de communication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Protocole</a:t>
            </a:r>
            <a:endParaRPr lang="fr-FR" dirty="0"/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Matériel </a:t>
            </a:r>
            <a:r>
              <a:rPr lang="fr-FR" dirty="0"/>
              <a:t>de communication</a:t>
            </a:r>
          </a:p>
          <a:p>
            <a:pPr marL="342900" indent="-342900" fontAlgn="base">
              <a:lnSpc>
                <a:spcPct val="150000"/>
              </a:lnSpc>
              <a:buFont typeface="+mj-lt"/>
              <a:buAutoNum type="alphaLcParenR"/>
            </a:pPr>
            <a:r>
              <a:rPr lang="fr-FR" dirty="0" smtClean="0"/>
              <a:t>Tout </a:t>
            </a:r>
            <a:r>
              <a:rPr lang="fr-FR" dirty="0"/>
              <a:t>les réponses sont vrais, y compris l’accès au support de transmission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endParaRPr lang="fr-F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90500" y="3204895"/>
            <a:ext cx="13716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Réponse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95300" y="3913060"/>
            <a:ext cx="8153400" cy="463397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 smtClean="0"/>
              <a:t> </a:t>
            </a:r>
            <a:r>
              <a:rPr lang="fr-FR" dirty="0">
                <a:solidFill>
                  <a:schemeClr val="tx1"/>
                </a:solidFill>
              </a:rPr>
              <a:t>Tout les réponses sont vrais, y compris l’accès au support de transmission</a:t>
            </a:r>
          </a:p>
        </p:txBody>
      </p:sp>
    </p:spTree>
    <p:extLst>
      <p:ext uri="{BB962C8B-B14F-4D97-AF65-F5344CB8AC3E}">
        <p14:creationId xmlns:p14="http://schemas.microsoft.com/office/powerpoint/2010/main" val="265320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649</Words>
  <Application>Microsoft Office PowerPoint</Application>
  <PresentationFormat>Affichage à l'écran (4:3)</PresentationFormat>
  <Paragraphs>141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Carlito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d’Informatique</dc:title>
  <dc:creator>CHIBA ZOUHAIR</dc:creator>
  <cp:lastModifiedBy>Administrateur</cp:lastModifiedBy>
  <cp:revision>325</cp:revision>
  <cp:lastPrinted>2022-04-13T15:58:04Z</cp:lastPrinted>
  <dcterms:created xsi:type="dcterms:W3CDTF">2021-09-29T10:41:05Z</dcterms:created>
  <dcterms:modified xsi:type="dcterms:W3CDTF">2023-01-03T14:42:04Z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2021-09-29T00:00:00Z</vt:filetime>
  </property>
</Properties>
</file>