
<file path=[Content_Types].xml><?xml version="1.0" encoding="utf-8"?>
<Types xmlns="http://schemas.openxmlformats.org/package/2006/content-types">
  <Default Extension="png" ContentType="image/png"/>
  <Default Extension="bmp" ContentType="image/bm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heme/themeOverride12.xml" ContentType="application/vnd.openxmlformats-officedocument.themeOverride+xml"/>
  <Override PartName="/ppt/notesSlides/notesSlide2.xml" ContentType="application/vnd.openxmlformats-officedocument.presentationml.notesSlide+xml"/>
  <Override PartName="/ppt/theme/themeOverride13.xml" ContentType="application/vnd.openxmlformats-officedocument.themeOverride+xml"/>
  <Override PartName="/ppt/notesSlides/notesSlide3.xml" ContentType="application/vnd.openxmlformats-officedocument.presentationml.notesSlide+xml"/>
  <Override PartName="/ppt/theme/themeOverride14.xml" ContentType="application/vnd.openxmlformats-officedocument.themeOverride+xml"/>
  <Override PartName="/ppt/notesSlides/notesSlide4.xml" ContentType="application/vnd.openxmlformats-officedocument.presentationml.notesSlide+xml"/>
  <Override PartName="/ppt/theme/themeOverride15.xml" ContentType="application/vnd.openxmlformats-officedocument.themeOverride+xml"/>
  <Override PartName="/ppt/notesSlides/notesSlide5.xml" ContentType="application/vnd.openxmlformats-officedocument.presentationml.notesSlide+xml"/>
  <Override PartName="/ppt/theme/themeOverride16.xml" ContentType="application/vnd.openxmlformats-officedocument.themeOverride+xml"/>
  <Override PartName="/ppt/notesSlides/notesSlide6.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theme/themeOverride18.xml" ContentType="application/vnd.openxmlformats-officedocument.themeOverride+xml"/>
  <Override PartName="/ppt/notesSlides/notesSlide8.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theme/themeOverride20.xml" ContentType="application/vnd.openxmlformats-officedocument.themeOverride+xml"/>
  <Override PartName="/ppt/notesSlides/notesSlide10.xml" ContentType="application/vnd.openxmlformats-officedocument.presentationml.notesSlide+xml"/>
  <Override PartName="/ppt/theme/themeOverride21.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9926638"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33CCFF"/>
    <a:srgbClr val="FF99FF"/>
    <a:srgbClr val="0099FF"/>
    <a:srgbClr val="9900FF"/>
    <a:srgbClr val="0099CC"/>
    <a:srgbClr val="FF00FF"/>
    <a:srgbClr val="FF66CC"/>
    <a:srgbClr val="FF66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5" autoAdjust="0"/>
    <p:restoredTop sz="94660"/>
  </p:normalViewPr>
  <p:slideViewPr>
    <p:cSldViewPr>
      <p:cViewPr varScale="1">
        <p:scale>
          <a:sx n="80" d="100"/>
          <a:sy n="80" d="100"/>
        </p:scale>
        <p:origin x="168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125"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622925" y="0"/>
            <a:ext cx="4302125" cy="344488"/>
          </a:xfrm>
          <a:prstGeom prst="rect">
            <a:avLst/>
          </a:prstGeom>
        </p:spPr>
        <p:txBody>
          <a:bodyPr vert="horz" lIns="91440" tIns="45720" rIns="91440" bIns="45720" rtlCol="0"/>
          <a:lstStyle>
            <a:lvl1pPr algn="r">
              <a:defRPr sz="1200"/>
            </a:lvl1pPr>
          </a:lstStyle>
          <a:p>
            <a:fld id="{592DBF15-38FA-41C7-81F4-7B8F093FF1CC}" type="datetimeFigureOut">
              <a:rPr lang="fr-FR" smtClean="0"/>
              <a:t>13/10/2024</a:t>
            </a:fld>
            <a:endParaRPr lang="fr-FR"/>
          </a:p>
        </p:txBody>
      </p:sp>
      <p:sp>
        <p:nvSpPr>
          <p:cNvPr id="4" name="Espace réservé de l'image des diapositives 3"/>
          <p:cNvSpPr>
            <a:spLocks noGrp="1" noRot="1" noChangeAspect="1"/>
          </p:cNvSpPr>
          <p:nvPr>
            <p:ph type="sldImg" idx="2"/>
          </p:nvPr>
        </p:nvSpPr>
        <p:spPr>
          <a:xfrm>
            <a:off x="3419475" y="857250"/>
            <a:ext cx="3087688"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92188" y="3300413"/>
            <a:ext cx="7942262" cy="2700337"/>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4302125"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622925" y="6513513"/>
            <a:ext cx="4302125" cy="344487"/>
          </a:xfrm>
          <a:prstGeom prst="rect">
            <a:avLst/>
          </a:prstGeom>
        </p:spPr>
        <p:txBody>
          <a:bodyPr vert="horz" lIns="91440" tIns="45720" rIns="91440" bIns="45720" rtlCol="0" anchor="b"/>
          <a:lstStyle>
            <a:lvl1pPr algn="r">
              <a:defRPr sz="1200"/>
            </a:lvl1pPr>
          </a:lstStyle>
          <a:p>
            <a:fld id="{4DDD7F0A-4971-4FA1-988C-F5BACE090605}" type="slidenum">
              <a:rPr lang="fr-FR" smtClean="0"/>
              <a:t>‹N°›</a:t>
            </a:fld>
            <a:endParaRPr lang="fr-FR"/>
          </a:p>
        </p:txBody>
      </p:sp>
    </p:spTree>
    <p:extLst>
      <p:ext uri="{BB962C8B-B14F-4D97-AF65-F5344CB8AC3E}">
        <p14:creationId xmlns:p14="http://schemas.microsoft.com/office/powerpoint/2010/main" val="293804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12</a:t>
            </a:fld>
            <a:endParaRPr lang="fr-FR"/>
          </a:p>
        </p:txBody>
      </p:sp>
    </p:spTree>
    <p:extLst>
      <p:ext uri="{BB962C8B-B14F-4D97-AF65-F5344CB8AC3E}">
        <p14:creationId xmlns:p14="http://schemas.microsoft.com/office/powerpoint/2010/main" val="1038247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21</a:t>
            </a:fld>
            <a:endParaRPr lang="fr-FR"/>
          </a:p>
        </p:txBody>
      </p:sp>
    </p:spTree>
    <p:extLst>
      <p:ext uri="{BB962C8B-B14F-4D97-AF65-F5344CB8AC3E}">
        <p14:creationId xmlns:p14="http://schemas.microsoft.com/office/powerpoint/2010/main" val="1163957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22</a:t>
            </a:fld>
            <a:endParaRPr lang="fr-FR"/>
          </a:p>
        </p:txBody>
      </p:sp>
    </p:spTree>
    <p:extLst>
      <p:ext uri="{BB962C8B-B14F-4D97-AF65-F5344CB8AC3E}">
        <p14:creationId xmlns:p14="http://schemas.microsoft.com/office/powerpoint/2010/main" val="132720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13</a:t>
            </a:fld>
            <a:endParaRPr lang="fr-FR"/>
          </a:p>
        </p:txBody>
      </p:sp>
    </p:spTree>
    <p:extLst>
      <p:ext uri="{BB962C8B-B14F-4D97-AF65-F5344CB8AC3E}">
        <p14:creationId xmlns:p14="http://schemas.microsoft.com/office/powerpoint/2010/main" val="57734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14</a:t>
            </a:fld>
            <a:endParaRPr lang="fr-FR"/>
          </a:p>
        </p:txBody>
      </p:sp>
    </p:spTree>
    <p:extLst>
      <p:ext uri="{BB962C8B-B14F-4D97-AF65-F5344CB8AC3E}">
        <p14:creationId xmlns:p14="http://schemas.microsoft.com/office/powerpoint/2010/main" val="428316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15</a:t>
            </a:fld>
            <a:endParaRPr lang="fr-FR"/>
          </a:p>
        </p:txBody>
      </p:sp>
    </p:spTree>
    <p:extLst>
      <p:ext uri="{BB962C8B-B14F-4D97-AF65-F5344CB8AC3E}">
        <p14:creationId xmlns:p14="http://schemas.microsoft.com/office/powerpoint/2010/main" val="243778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16</a:t>
            </a:fld>
            <a:endParaRPr lang="fr-FR"/>
          </a:p>
        </p:txBody>
      </p:sp>
    </p:spTree>
    <p:extLst>
      <p:ext uri="{BB962C8B-B14F-4D97-AF65-F5344CB8AC3E}">
        <p14:creationId xmlns:p14="http://schemas.microsoft.com/office/powerpoint/2010/main" val="216803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17</a:t>
            </a:fld>
            <a:endParaRPr lang="fr-FR"/>
          </a:p>
        </p:txBody>
      </p:sp>
    </p:spTree>
    <p:extLst>
      <p:ext uri="{BB962C8B-B14F-4D97-AF65-F5344CB8AC3E}">
        <p14:creationId xmlns:p14="http://schemas.microsoft.com/office/powerpoint/2010/main" val="163987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18</a:t>
            </a:fld>
            <a:endParaRPr lang="fr-FR"/>
          </a:p>
        </p:txBody>
      </p:sp>
    </p:spTree>
    <p:extLst>
      <p:ext uri="{BB962C8B-B14F-4D97-AF65-F5344CB8AC3E}">
        <p14:creationId xmlns:p14="http://schemas.microsoft.com/office/powerpoint/2010/main" val="59540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19</a:t>
            </a:fld>
            <a:endParaRPr lang="fr-FR"/>
          </a:p>
        </p:txBody>
      </p:sp>
    </p:spTree>
    <p:extLst>
      <p:ext uri="{BB962C8B-B14F-4D97-AF65-F5344CB8AC3E}">
        <p14:creationId xmlns:p14="http://schemas.microsoft.com/office/powerpoint/2010/main" val="96053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DDD7F0A-4971-4FA1-988C-F5BACE090605}" type="slidenum">
              <a:rPr lang="fr-FR" smtClean="0"/>
              <a:t>20</a:t>
            </a:fld>
            <a:endParaRPr lang="fr-FR"/>
          </a:p>
        </p:txBody>
      </p:sp>
    </p:spTree>
    <p:extLst>
      <p:ext uri="{BB962C8B-B14F-4D97-AF65-F5344CB8AC3E}">
        <p14:creationId xmlns:p14="http://schemas.microsoft.com/office/powerpoint/2010/main" val="114996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2342" y="1801749"/>
            <a:ext cx="7719314" cy="1055370"/>
          </a:xfrm>
          <a:prstGeom prst="rect">
            <a:avLst/>
          </a:prstGeom>
        </p:spPr>
        <p:txBody>
          <a:bodyPr wrap="square" lIns="0" tIns="0" rIns="0" bIns="0">
            <a:spAutoFit/>
          </a:bodyPr>
          <a:lstStyle>
            <a:lvl1pPr>
              <a:defRPr sz="2200" b="0" i="0">
                <a:solidFill>
                  <a:schemeClr val="tx1"/>
                </a:solidFill>
                <a:latin typeface="Carlito"/>
                <a:cs typeface="Carlito"/>
              </a:defRPr>
            </a:lvl1pPr>
          </a:lstStyle>
          <a:p>
            <a:endParaRPr/>
          </a:p>
        </p:txBody>
      </p:sp>
      <p:sp>
        <p:nvSpPr>
          <p:cNvPr id="3" name="Holder 3"/>
          <p:cNvSpPr>
            <a:spLocks noGrp="1"/>
          </p:cNvSpPr>
          <p:nvPr>
            <p:ph type="subTitle" idx="4"/>
          </p:nvPr>
        </p:nvSpPr>
        <p:spPr>
          <a:xfrm>
            <a:off x="982472" y="3497072"/>
            <a:ext cx="7179055" cy="6978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6" name="Holder 6"/>
          <p:cNvSpPr>
            <a:spLocks noGrp="1"/>
          </p:cNvSpPr>
          <p:nvPr>
            <p:ph type="sldNum" sz="quarter" idx="7"/>
          </p:nvPr>
        </p:nvSpPr>
        <p:spPr/>
        <p:txBody>
          <a:bodyPr lIns="0" tIns="0" rIns="0" bIns="0"/>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6" name="Holder 6"/>
          <p:cNvSpPr>
            <a:spLocks noGrp="1"/>
          </p:cNvSpPr>
          <p:nvPr>
            <p:ph type="sldNum" sz="quarter" idx="7"/>
          </p:nvPr>
        </p:nvSpPr>
        <p:spPr/>
        <p:txBody>
          <a:bodyPr lIns="0" tIns="0" rIns="0" bIns="0"/>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7" name="Holder 7"/>
          <p:cNvSpPr>
            <a:spLocks noGrp="1"/>
          </p:cNvSpPr>
          <p:nvPr>
            <p:ph type="sldNum" sz="quarter" idx="7"/>
          </p:nvPr>
        </p:nvSpPr>
        <p:spPr/>
        <p:txBody>
          <a:bodyPr lIns="0" tIns="0" rIns="0" bIns="0"/>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5" name="Holder 5"/>
          <p:cNvSpPr>
            <a:spLocks noGrp="1"/>
          </p:cNvSpPr>
          <p:nvPr>
            <p:ph type="sldNum" sz="quarter" idx="7"/>
          </p:nvPr>
        </p:nvSpPr>
        <p:spPr/>
        <p:txBody>
          <a:bodyPr lIns="0" tIns="0" rIns="0" bIns="0"/>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4" name="Holder 4"/>
          <p:cNvSpPr>
            <a:spLocks noGrp="1"/>
          </p:cNvSpPr>
          <p:nvPr>
            <p:ph type="sldNum" sz="quarter" idx="7"/>
          </p:nvPr>
        </p:nvSpPr>
        <p:spPr/>
        <p:txBody>
          <a:bodyPr lIns="0" tIns="0" rIns="0" bIns="0"/>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186" y="5945784"/>
            <a:ext cx="4885690" cy="912494"/>
          </a:xfrm>
          <a:custGeom>
            <a:avLst/>
            <a:gdLst/>
            <a:ahLst/>
            <a:cxnLst/>
            <a:rect l="l" t="t" r="r" b="b"/>
            <a:pathLst>
              <a:path w="4885690" h="912495">
                <a:moveTo>
                  <a:pt x="85605" y="21361"/>
                </a:moveTo>
                <a:lnTo>
                  <a:pt x="3628153" y="912212"/>
                </a:lnTo>
                <a:lnTo>
                  <a:pt x="4885690" y="912212"/>
                </a:lnTo>
                <a:lnTo>
                  <a:pt x="85605" y="21361"/>
                </a:lnTo>
                <a:close/>
              </a:path>
              <a:path w="4885690" h="912495">
                <a:moveTo>
                  <a:pt x="660" y="0"/>
                </a:moveTo>
                <a:lnTo>
                  <a:pt x="0" y="5473"/>
                </a:lnTo>
                <a:lnTo>
                  <a:pt x="85605" y="21361"/>
                </a:lnTo>
                <a:lnTo>
                  <a:pt x="660" y="0"/>
                </a:lnTo>
                <a:close/>
              </a:path>
            </a:pathLst>
          </a:custGeom>
          <a:solidFill>
            <a:srgbClr val="9FCADC">
              <a:alpha val="39999"/>
            </a:srgbClr>
          </a:solidFill>
        </p:spPr>
        <p:txBody>
          <a:bodyPr wrap="square" lIns="0" tIns="0" rIns="0" bIns="0" rtlCol="0"/>
          <a:lstStyle/>
          <a:p>
            <a:endParaRPr dirty="0"/>
          </a:p>
        </p:txBody>
      </p:sp>
      <p:sp>
        <p:nvSpPr>
          <p:cNvPr id="17" name="bg object 17"/>
          <p:cNvSpPr/>
          <p:nvPr/>
        </p:nvSpPr>
        <p:spPr>
          <a:xfrm>
            <a:off x="484682" y="5939091"/>
            <a:ext cx="3653790" cy="919480"/>
          </a:xfrm>
          <a:custGeom>
            <a:avLst/>
            <a:gdLst/>
            <a:ahLst/>
            <a:cxnLst/>
            <a:rect l="l" t="t" r="r" b="b"/>
            <a:pathLst>
              <a:path w="3653790" h="919479">
                <a:moveTo>
                  <a:pt x="0" y="0"/>
                </a:moveTo>
                <a:lnTo>
                  <a:pt x="7924" y="6350"/>
                </a:lnTo>
                <a:lnTo>
                  <a:pt x="2870000" y="918906"/>
                </a:lnTo>
                <a:lnTo>
                  <a:pt x="3653459" y="918906"/>
                </a:lnTo>
                <a:lnTo>
                  <a:pt x="0" y="0"/>
                </a:lnTo>
                <a:close/>
              </a:path>
            </a:pathLst>
          </a:custGeom>
          <a:solidFill>
            <a:srgbClr val="000000"/>
          </a:solidFill>
        </p:spPr>
        <p:txBody>
          <a:bodyPr wrap="square" lIns="0" tIns="0" rIns="0" bIns="0" rtlCol="0"/>
          <a:lstStyle/>
          <a:p>
            <a:endParaRPr dirty="0"/>
          </a:p>
        </p:txBody>
      </p:sp>
      <p:sp>
        <p:nvSpPr>
          <p:cNvPr id="18" name="bg object 18"/>
          <p:cNvSpPr/>
          <p:nvPr/>
        </p:nvSpPr>
        <p:spPr>
          <a:xfrm>
            <a:off x="0" y="5788151"/>
            <a:ext cx="3396234" cy="1067562"/>
          </a:xfrm>
          <a:prstGeom prst="rect">
            <a:avLst/>
          </a:prstGeom>
          <a:blipFill>
            <a:blip r:embed="rId7" cstate="print"/>
            <a:stretch>
              <a:fillRect/>
            </a:stretch>
          </a:blipFill>
        </p:spPr>
        <p:txBody>
          <a:bodyPr wrap="square" lIns="0" tIns="0" rIns="0" bIns="0" rtlCol="0"/>
          <a:lstStyle/>
          <a:p>
            <a:endParaRPr dirty="0"/>
          </a:p>
        </p:txBody>
      </p:sp>
      <p:sp>
        <p:nvSpPr>
          <p:cNvPr id="19" name="bg object 19"/>
          <p:cNvSpPr/>
          <p:nvPr/>
        </p:nvSpPr>
        <p:spPr>
          <a:xfrm>
            <a:off x="0" y="5784670"/>
            <a:ext cx="3370854" cy="1073326"/>
          </a:xfrm>
          <a:prstGeom prst="rect">
            <a:avLst/>
          </a:prstGeom>
          <a:blipFill>
            <a:blip r:embed="rId8"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450672" y="1695069"/>
            <a:ext cx="8242655" cy="939164"/>
          </a:xfrm>
          <a:prstGeom prst="rect">
            <a:avLst/>
          </a:prstGeom>
        </p:spPr>
        <p:txBody>
          <a:bodyPr wrap="square" lIns="0" tIns="0" rIns="0" bIns="0">
            <a:spAutoFit/>
          </a:bodyPr>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a:xfrm>
            <a:off x="950772" y="2039238"/>
            <a:ext cx="7681595" cy="3848100"/>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10/13/2024</a:t>
            </a:fld>
            <a:endParaRPr lang="en-US" dirty="0"/>
          </a:p>
        </p:txBody>
      </p:sp>
      <p:sp>
        <p:nvSpPr>
          <p:cNvPr id="6" name="Holder 6"/>
          <p:cNvSpPr>
            <a:spLocks noGrp="1"/>
          </p:cNvSpPr>
          <p:nvPr>
            <p:ph type="sldNum" sz="quarter" idx="7"/>
          </p:nvPr>
        </p:nvSpPr>
        <p:spPr>
          <a:xfrm>
            <a:off x="8774683" y="6452347"/>
            <a:ext cx="189229" cy="290829"/>
          </a:xfrm>
          <a:prstGeom prst="rect">
            <a:avLst/>
          </a:prstGeom>
        </p:spPr>
        <p:txBody>
          <a:bodyPr wrap="square" lIns="0" tIns="0" rIns="0" bIns="0">
            <a:spAutoFit/>
          </a:bodyPr>
          <a:lstStyle>
            <a:lvl1pPr>
              <a:defRPr sz="700" b="0" i="0">
                <a:solidFill>
                  <a:schemeClr val="tx1"/>
                </a:solidFill>
                <a:latin typeface="Arial"/>
                <a:cs typeface="Arial"/>
              </a:defRPr>
            </a:lvl1pPr>
          </a:lstStyle>
          <a:p>
            <a:pPr marL="12700">
              <a:lnSpc>
                <a:spcPct val="100000"/>
              </a:lnSpc>
              <a:spcBef>
                <a:spcPts val="15"/>
              </a:spcBef>
            </a:pPr>
            <a:r>
              <a:rPr dirty="0">
                <a:solidFill>
                  <a:srgbClr val="DEF5F9"/>
                </a:solidFill>
                <a:latin typeface="Wingdings"/>
                <a:cs typeface="Wingdings"/>
              </a:rPr>
              <a:t></a:t>
            </a:r>
            <a:fld id="{81D60167-4931-47E6-BA6A-407CBD079E47}" type="slidenum">
              <a:rPr sz="1000" dirty="0">
                <a:solidFill>
                  <a:srgbClr val="FFFFFF"/>
                </a:solidFill>
              </a:rPr>
              <a:t>‹N°›</a:t>
            </a:fld>
            <a:endParaRPr sz="1000" dirty="0">
              <a:latin typeface="Wingdings"/>
              <a:cs typeface="Wingding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bmp"/><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9144000" cy="1903095"/>
            <a:chOff x="0" y="4953000"/>
            <a:chExt cx="9144000" cy="1903095"/>
          </a:xfrm>
        </p:grpSpPr>
        <p:sp>
          <p:nvSpPr>
            <p:cNvPr id="3" name="object 3"/>
            <p:cNvSpPr/>
            <p:nvPr/>
          </p:nvSpPr>
          <p:spPr>
            <a:xfrm>
              <a:off x="1688592" y="4953000"/>
              <a:ext cx="7455534" cy="487680"/>
            </a:xfrm>
            <a:custGeom>
              <a:avLst/>
              <a:gdLst/>
              <a:ahLst/>
              <a:cxnLst/>
              <a:rect l="l" t="t" r="r" b="b"/>
              <a:pathLst>
                <a:path w="7455534" h="487679">
                  <a:moveTo>
                    <a:pt x="7455408" y="0"/>
                  </a:moveTo>
                  <a:lnTo>
                    <a:pt x="0" y="289687"/>
                  </a:lnTo>
                  <a:lnTo>
                    <a:pt x="7455408" y="487680"/>
                  </a:lnTo>
                  <a:lnTo>
                    <a:pt x="7455408" y="0"/>
                  </a:lnTo>
                  <a:close/>
                </a:path>
              </a:pathLst>
            </a:custGeom>
            <a:solidFill>
              <a:srgbClr val="9FCADC">
                <a:alpha val="39999"/>
              </a:srgbClr>
            </a:solidFill>
          </p:spPr>
          <p:txBody>
            <a:bodyPr wrap="square" lIns="0" tIns="0" rIns="0" bIns="0" rtlCol="0"/>
            <a:lstStyle/>
            <a:p>
              <a:endParaRPr dirty="0"/>
            </a:p>
          </p:txBody>
        </p:sp>
        <p:sp>
          <p:nvSpPr>
            <p:cNvPr id="4" name="object 4"/>
            <p:cNvSpPr/>
            <p:nvPr/>
          </p:nvSpPr>
          <p:spPr>
            <a:xfrm>
              <a:off x="112471" y="5236463"/>
              <a:ext cx="9031605" cy="789940"/>
            </a:xfrm>
            <a:custGeom>
              <a:avLst/>
              <a:gdLst/>
              <a:ahLst/>
              <a:cxnLst/>
              <a:rect l="l" t="t" r="r" b="b"/>
              <a:pathLst>
                <a:path w="9031605" h="789939">
                  <a:moveTo>
                    <a:pt x="9031528" y="0"/>
                  </a:moveTo>
                  <a:lnTo>
                    <a:pt x="0" y="0"/>
                  </a:lnTo>
                  <a:lnTo>
                    <a:pt x="9031528" y="789432"/>
                  </a:lnTo>
                  <a:lnTo>
                    <a:pt x="9031528" y="0"/>
                  </a:lnTo>
                  <a:close/>
                </a:path>
              </a:pathLst>
            </a:custGeom>
            <a:solidFill>
              <a:srgbClr val="000000"/>
            </a:solidFill>
          </p:spPr>
          <p:txBody>
            <a:bodyPr wrap="square" lIns="0" tIns="0" rIns="0" bIns="0" rtlCol="0"/>
            <a:lstStyle/>
            <a:p>
              <a:endParaRPr dirty="0"/>
            </a:p>
          </p:txBody>
        </p:sp>
        <p:sp>
          <p:nvSpPr>
            <p:cNvPr id="5" name="object 5"/>
            <p:cNvSpPr/>
            <p:nvPr/>
          </p:nvSpPr>
          <p:spPr>
            <a:xfrm>
              <a:off x="0" y="4998720"/>
              <a:ext cx="9141714" cy="1856994"/>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0" y="4992842"/>
              <a:ext cx="9143999" cy="802234"/>
            </a:xfrm>
            <a:prstGeom prst="rect">
              <a:avLst/>
            </a:prstGeom>
            <a:blipFill>
              <a:blip r:embed="rId3" cstate="print"/>
              <a:stretch>
                <a:fillRect/>
              </a:stretch>
            </a:blipFill>
          </p:spPr>
          <p:txBody>
            <a:bodyPr wrap="square" lIns="0" tIns="0" rIns="0" bIns="0" rtlCol="0"/>
            <a:lstStyle/>
            <a:p>
              <a:endParaRPr dirty="0"/>
            </a:p>
          </p:txBody>
        </p:sp>
      </p:grpSp>
      <p:sp>
        <p:nvSpPr>
          <p:cNvPr id="12" name="object 12"/>
          <p:cNvSpPr txBox="1"/>
          <p:nvPr/>
        </p:nvSpPr>
        <p:spPr>
          <a:xfrm>
            <a:off x="5943600" y="4470237"/>
            <a:ext cx="3426714" cy="380873"/>
          </a:xfrm>
          <a:prstGeom prst="rect">
            <a:avLst/>
          </a:prstGeom>
        </p:spPr>
        <p:txBody>
          <a:bodyPr vert="horz" wrap="square" lIns="0" tIns="11430" rIns="0" bIns="0" rtlCol="0">
            <a:spAutoFit/>
          </a:bodyPr>
          <a:lstStyle/>
          <a:p>
            <a:pPr marL="12700">
              <a:lnSpc>
                <a:spcPct val="100000"/>
              </a:lnSpc>
              <a:spcBef>
                <a:spcPts val="90"/>
              </a:spcBef>
            </a:pPr>
            <a:r>
              <a:rPr lang="fr-FR" sz="2400" b="1" i="1" spc="-20" dirty="0" smtClean="0">
                <a:solidFill>
                  <a:srgbClr val="00006D"/>
                </a:solidFill>
                <a:latin typeface="Carlito"/>
                <a:cs typeface="Carlito"/>
              </a:rPr>
              <a:t>Professeur Chiba Zouhair </a:t>
            </a:r>
            <a:endParaRPr sz="2400" dirty="0">
              <a:latin typeface="Carlito"/>
              <a:cs typeface="Carlito"/>
            </a:endParaRPr>
          </a:p>
        </p:txBody>
      </p:sp>
      <p:sp>
        <p:nvSpPr>
          <p:cNvPr id="9" name="ZoneTexte 8"/>
          <p:cNvSpPr txBox="1"/>
          <p:nvPr/>
        </p:nvSpPr>
        <p:spPr>
          <a:xfrm>
            <a:off x="344043" y="1524000"/>
            <a:ext cx="8455914" cy="800219"/>
          </a:xfrm>
          <a:prstGeom prst="rect">
            <a:avLst/>
          </a:prstGeom>
          <a:noFill/>
          <a:ln>
            <a:noFill/>
          </a:ln>
          <a:effectLst>
            <a:outerShdw blurRad="50800" dist="38100" dir="2700000" algn="tl" rotWithShape="0">
              <a:prstClr val="black">
                <a:alpha val="40000"/>
              </a:prstClr>
            </a:outerShdw>
          </a:effectLst>
          <a:scene3d>
            <a:camera prst="orthographicFront"/>
            <a:lightRig rig="glow" dir="t">
              <a:rot lat="0" lon="0" rev="4800000"/>
            </a:lightRig>
          </a:scene3d>
          <a:sp3d prstMaterial="matte">
            <a:bevelT w="127000" h="63500"/>
          </a:sp3d>
        </p:spPr>
        <p:txBody>
          <a:bodyPr wrap="square" rtlCol="0">
            <a:spAutoFit/>
          </a:bodyPr>
          <a:lstStyle/>
          <a:p>
            <a:pPr algn="ctr"/>
            <a:r>
              <a:rPr lang="fr-FR" sz="4600" b="1" dirty="0" smtClean="0"/>
              <a:t>TD 02 : Réseaux Informatiques</a:t>
            </a:r>
            <a:endParaRPr lang="fr-FR" sz="4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9</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9. Le </a:t>
            </a:r>
            <a:r>
              <a:rPr lang="fr-FR" b="1" dirty="0">
                <a:solidFill>
                  <a:srgbClr val="FF0000"/>
                </a:solidFill>
                <a:latin typeface="Times New Roman" panose="02020603050405020304" pitchFamily="18" charset="0"/>
                <a:cs typeface="Times New Roman" panose="02020603050405020304" pitchFamily="18" charset="0"/>
              </a:rPr>
              <a:t>réseau __________ a un seul canal de communication partagé par tous les utilisateurs du réseau? </a:t>
            </a: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Point-to-Point</a:t>
            </a:r>
          </a:p>
          <a:p>
            <a:pPr marL="324000" indent="-342900" fontAlgn="base">
              <a:lnSpc>
                <a:spcPct val="150000"/>
              </a:lnSpc>
              <a:buFont typeface="+mj-lt"/>
              <a:buAutoNum type="alphaLcParenR"/>
            </a:pPr>
            <a:r>
              <a:rPr lang="fr-FR" dirty="0" smtClean="0"/>
              <a:t>Broadcast</a:t>
            </a:r>
          </a:p>
          <a:p>
            <a:pPr marL="324000" indent="-342900" fontAlgn="base">
              <a:lnSpc>
                <a:spcPct val="150000"/>
              </a:lnSpc>
              <a:buFont typeface="+mj-lt"/>
              <a:buAutoNum type="alphaLcParenR"/>
            </a:pPr>
            <a:r>
              <a:rPr lang="fr-FR" dirty="0" smtClean="0"/>
              <a:t>Protocole</a:t>
            </a:r>
          </a:p>
          <a:p>
            <a:pPr marL="324000" indent="-342900" fontAlgn="base">
              <a:lnSpc>
                <a:spcPct val="150000"/>
              </a:lnSpc>
              <a:buFont typeface="+mj-lt"/>
              <a:buAutoNum type="alphaLcParenR"/>
            </a:pPr>
            <a:r>
              <a:rPr lang="fr-FR" dirty="0"/>
              <a:t>PAN</a:t>
            </a:r>
            <a:endParaRPr lang="fr-FR" dirty="0" smtClean="0"/>
          </a:p>
        </p:txBody>
      </p:sp>
      <p:sp>
        <p:nvSpPr>
          <p:cNvPr id="10" name="ZoneTexte 9"/>
          <p:cNvSpPr txBox="1"/>
          <p:nvPr/>
        </p:nvSpPr>
        <p:spPr>
          <a:xfrm>
            <a:off x="190500" y="2871539"/>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36933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a:solidFill>
                  <a:srgbClr val="FF0000"/>
                </a:solidFill>
              </a:rPr>
              <a:t>b</a:t>
            </a:r>
            <a:r>
              <a:rPr lang="fr-FR" b="1" dirty="0" smtClean="0">
                <a:solidFill>
                  <a:srgbClr val="FF0000"/>
                </a:solidFill>
              </a:rPr>
              <a:t>)</a:t>
            </a:r>
            <a:r>
              <a:rPr lang="fr-FR" b="1" dirty="0" smtClean="0">
                <a:solidFill>
                  <a:schemeClr val="tx1"/>
                </a:solidFill>
              </a:rPr>
              <a:t> Réseau </a:t>
            </a:r>
            <a:r>
              <a:rPr lang="fr-FR" b="1" dirty="0">
                <a:solidFill>
                  <a:schemeClr val="tx1"/>
                </a:solidFill>
              </a:rPr>
              <a:t>de diffusion(Broadcast) a un seul canal de communication.</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4892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10</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10. Dans </a:t>
            </a:r>
            <a:r>
              <a:rPr lang="fr-FR" b="1" dirty="0">
                <a:solidFill>
                  <a:srgbClr val="FF0000"/>
                </a:solidFill>
                <a:latin typeface="Times New Roman" panose="02020603050405020304" pitchFamily="18" charset="0"/>
                <a:cs typeface="Times New Roman" panose="02020603050405020304" pitchFamily="18" charset="0"/>
              </a:rPr>
              <a:t>la hiérarchie des couches lorsque le paquet de données passe par les couches supérieures aux couches inférieures, les en-têtes sont _____? </a:t>
            </a: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ajouté </a:t>
            </a:r>
          </a:p>
          <a:p>
            <a:pPr marL="324000" indent="-342900" fontAlgn="base">
              <a:lnSpc>
                <a:spcPct val="150000"/>
              </a:lnSpc>
              <a:buFont typeface="+mj-lt"/>
              <a:buAutoNum type="alphaLcParenR"/>
            </a:pPr>
            <a:r>
              <a:rPr lang="fr-FR" dirty="0" smtClean="0"/>
              <a:t>enlevé </a:t>
            </a:r>
          </a:p>
          <a:p>
            <a:pPr marL="324000" indent="-342900" fontAlgn="base">
              <a:lnSpc>
                <a:spcPct val="150000"/>
              </a:lnSpc>
              <a:buFont typeface="+mj-lt"/>
              <a:buAutoNum type="alphaLcParenR"/>
            </a:pPr>
            <a:r>
              <a:rPr lang="fr-FR" dirty="0" smtClean="0"/>
              <a:t>réarrangé</a:t>
            </a:r>
          </a:p>
          <a:p>
            <a:pPr marL="324000" indent="-342900" fontAlgn="base">
              <a:lnSpc>
                <a:spcPct val="150000"/>
              </a:lnSpc>
              <a:buFont typeface="+mj-lt"/>
              <a:buAutoNum type="alphaLcParenR"/>
            </a:pPr>
            <a:r>
              <a:rPr lang="fr-FR" dirty="0"/>
              <a:t>modifié</a:t>
            </a:r>
            <a:endParaRPr lang="fr-FR" dirty="0" smtClean="0"/>
          </a:p>
        </p:txBody>
      </p:sp>
      <p:sp>
        <p:nvSpPr>
          <p:cNvPr id="10" name="ZoneTexte 9"/>
          <p:cNvSpPr txBox="1"/>
          <p:nvPr/>
        </p:nvSpPr>
        <p:spPr>
          <a:xfrm>
            <a:off x="190500" y="281940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425072"/>
            <a:ext cx="8153400" cy="36933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a)</a:t>
            </a:r>
            <a:r>
              <a:rPr lang="fr-FR" b="1" dirty="0" smtClean="0">
                <a:solidFill>
                  <a:schemeClr val="tx1"/>
                </a:solidFill>
              </a:rPr>
              <a:t> Chaque </a:t>
            </a:r>
            <a:r>
              <a:rPr lang="fr-FR" b="1" dirty="0">
                <a:solidFill>
                  <a:schemeClr val="tx1"/>
                </a:solidFill>
              </a:rPr>
              <a:t>couche ajoute son propre en-tête au paquet de la couche </a:t>
            </a:r>
            <a:r>
              <a:rPr lang="fr-FR" b="1" dirty="0" smtClean="0">
                <a:solidFill>
                  <a:schemeClr val="tx1"/>
                </a:solidFill>
              </a:rPr>
              <a:t>précédente.</a:t>
            </a:r>
            <a:endParaRPr lang="fr-FR" dirty="0">
              <a:solidFill>
                <a:schemeClr val="tx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986710"/>
            <a:ext cx="4552950" cy="286667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44926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11</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11. Le </a:t>
            </a:r>
            <a:r>
              <a:rPr lang="fr-FR" b="1" dirty="0">
                <a:solidFill>
                  <a:srgbClr val="FF0000"/>
                </a:solidFill>
                <a:latin typeface="Times New Roman" panose="02020603050405020304" pitchFamily="18" charset="0"/>
                <a:cs typeface="Times New Roman" panose="02020603050405020304" pitchFamily="18" charset="0"/>
              </a:rPr>
              <a:t>premier réseau est ______? </a:t>
            </a: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CNNET  </a:t>
            </a:r>
          </a:p>
          <a:p>
            <a:pPr marL="324000" indent="-342900" fontAlgn="base">
              <a:lnSpc>
                <a:spcPct val="150000"/>
              </a:lnSpc>
              <a:buFont typeface="+mj-lt"/>
              <a:buAutoNum type="alphaLcParenR"/>
            </a:pPr>
            <a:r>
              <a:rPr lang="fr-FR" dirty="0" smtClean="0"/>
              <a:t>NSFNET  </a:t>
            </a:r>
          </a:p>
          <a:p>
            <a:pPr marL="324000" indent="-342900" fontAlgn="base">
              <a:lnSpc>
                <a:spcPct val="150000"/>
              </a:lnSpc>
              <a:buFont typeface="+mj-lt"/>
              <a:buAutoNum type="alphaLcParenR"/>
            </a:pPr>
            <a:r>
              <a:rPr lang="fr-FR" dirty="0" smtClean="0"/>
              <a:t>ASAPNET</a:t>
            </a:r>
          </a:p>
          <a:p>
            <a:pPr marL="324000" indent="-342900" fontAlgn="base">
              <a:lnSpc>
                <a:spcPct val="150000"/>
              </a:lnSpc>
              <a:buFont typeface="+mj-lt"/>
              <a:buAutoNum type="alphaLcParenR"/>
            </a:pPr>
            <a:r>
              <a:rPr lang="fr-FR" dirty="0"/>
              <a:t>ARPANET</a:t>
            </a:r>
            <a:endParaRPr lang="fr-FR" dirty="0" smtClean="0"/>
          </a:p>
        </p:txBody>
      </p:sp>
      <p:sp>
        <p:nvSpPr>
          <p:cNvPr id="10" name="ZoneTexte 9"/>
          <p:cNvSpPr txBox="1"/>
          <p:nvPr/>
        </p:nvSpPr>
        <p:spPr>
          <a:xfrm>
            <a:off x="190500" y="2738582"/>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923330"/>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d)</a:t>
            </a:r>
            <a:r>
              <a:rPr lang="fr-FR" sz="1600" b="1" dirty="0" smtClean="0">
                <a:solidFill>
                  <a:srgbClr val="000000"/>
                </a:solidFill>
                <a:latin typeface="open sans" panose="020B0606030504020204" pitchFamily="34" charset="0"/>
              </a:rPr>
              <a:t> </a:t>
            </a:r>
            <a:r>
              <a:rPr lang="fr-FR" b="1" dirty="0" smtClean="0">
                <a:solidFill>
                  <a:srgbClr val="000000"/>
                </a:solidFill>
                <a:latin typeface="+mj-lt"/>
              </a:rPr>
              <a:t>L’ARPANET </a:t>
            </a:r>
            <a:r>
              <a:rPr lang="fr-FR" b="1" dirty="0">
                <a:solidFill>
                  <a:srgbClr val="000000"/>
                </a:solidFill>
                <a:latin typeface="+mj-lt"/>
              </a:rPr>
              <a:t>était un projet financé par le gouvernement des États-Unis pendant la guerre froide afin de créer un réseau de communication solide et fiable. Cela a été fait en connectant divers ordinateurs à un réseau qui ne tombe pas en panne.</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5545130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12</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12. Les </a:t>
            </a:r>
            <a:r>
              <a:rPr lang="fr-FR" b="1" dirty="0">
                <a:solidFill>
                  <a:srgbClr val="FF0000"/>
                </a:solidFill>
                <a:latin typeface="Times New Roman" panose="02020603050405020304" pitchFamily="18" charset="0"/>
                <a:cs typeface="Times New Roman" panose="02020603050405020304" pitchFamily="18" charset="0"/>
              </a:rPr>
              <a:t>circuits de communication qui transmettent des données dans les deux sens mais pas en même temps fonctionnent dans _____? </a:t>
            </a: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a:t>U</a:t>
            </a:r>
            <a:r>
              <a:rPr lang="fr-FR" dirty="0" smtClean="0"/>
              <a:t>n </a:t>
            </a:r>
            <a:r>
              <a:rPr lang="fr-FR" dirty="0"/>
              <a:t>mode simplex </a:t>
            </a:r>
            <a:endParaRPr lang="fr-FR" dirty="0" smtClean="0"/>
          </a:p>
          <a:p>
            <a:pPr marL="324000" indent="-342900" fontAlgn="base">
              <a:lnSpc>
                <a:spcPct val="150000"/>
              </a:lnSpc>
              <a:buFont typeface="+mj-lt"/>
              <a:buAutoNum type="alphaLcParenR"/>
            </a:pPr>
            <a:r>
              <a:rPr lang="fr-FR" dirty="0" smtClean="0"/>
              <a:t>Un </a:t>
            </a:r>
            <a:r>
              <a:rPr lang="fr-FR" dirty="0"/>
              <a:t>mode Half Duplex  </a:t>
            </a:r>
            <a:endParaRPr lang="fr-FR" dirty="0" smtClean="0"/>
          </a:p>
          <a:p>
            <a:pPr marL="324000" indent="-342900" fontAlgn="base">
              <a:lnSpc>
                <a:spcPct val="150000"/>
              </a:lnSpc>
              <a:buFont typeface="+mj-lt"/>
              <a:buAutoNum type="alphaLcParenR"/>
            </a:pPr>
            <a:r>
              <a:rPr lang="fr-FR" dirty="0"/>
              <a:t>U</a:t>
            </a:r>
            <a:r>
              <a:rPr lang="fr-FR" dirty="0" smtClean="0"/>
              <a:t>n </a:t>
            </a:r>
            <a:r>
              <a:rPr lang="fr-FR" dirty="0"/>
              <a:t>mode Full </a:t>
            </a:r>
            <a:r>
              <a:rPr lang="fr-FR" dirty="0" smtClean="0"/>
              <a:t>Duplex</a:t>
            </a:r>
          </a:p>
          <a:p>
            <a:pPr marL="324000" indent="-342900" fontAlgn="base">
              <a:lnSpc>
                <a:spcPct val="150000"/>
              </a:lnSpc>
              <a:buFont typeface="+mj-lt"/>
              <a:buAutoNum type="alphaLcParenR"/>
            </a:pPr>
            <a:r>
              <a:rPr lang="fr-FR" dirty="0" smtClean="0"/>
              <a:t>Un </a:t>
            </a:r>
            <a:r>
              <a:rPr lang="fr-FR" dirty="0"/>
              <a:t>mode asynchrone</a:t>
            </a:r>
            <a:r>
              <a:rPr lang="fr-FR" dirty="0" smtClean="0"/>
              <a:t> </a:t>
            </a:r>
          </a:p>
        </p:txBody>
      </p:sp>
      <p:sp>
        <p:nvSpPr>
          <p:cNvPr id="10" name="ZoneTexte 9"/>
          <p:cNvSpPr txBox="1"/>
          <p:nvPr/>
        </p:nvSpPr>
        <p:spPr>
          <a:xfrm>
            <a:off x="233979" y="2881699"/>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646331"/>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a:solidFill>
                  <a:srgbClr val="FF0000"/>
                </a:solidFill>
                <a:latin typeface="open sans" panose="020B0606030504020204" pitchFamily="34" charset="0"/>
              </a:rPr>
              <a:t>b</a:t>
            </a:r>
            <a:r>
              <a:rPr lang="fr-FR" sz="1600" b="1" dirty="0" smtClean="0">
                <a:solidFill>
                  <a:srgbClr val="FF0000"/>
                </a:solidFill>
                <a:latin typeface="open sans" panose="020B0606030504020204" pitchFamily="34" charset="0"/>
              </a:rPr>
              <a:t>)</a:t>
            </a:r>
            <a:r>
              <a:rPr lang="fr-FR" sz="1600" b="1" dirty="0" smtClean="0">
                <a:solidFill>
                  <a:srgbClr val="000000"/>
                </a:solidFill>
                <a:latin typeface="open sans" panose="020B0606030504020204" pitchFamily="34" charset="0"/>
              </a:rPr>
              <a:t> </a:t>
            </a:r>
            <a:r>
              <a:rPr lang="fr-FR" b="1" dirty="0" smtClean="0">
                <a:solidFill>
                  <a:srgbClr val="000000"/>
                </a:solidFill>
                <a:latin typeface="+mj-lt"/>
              </a:rPr>
              <a:t>La </a:t>
            </a:r>
            <a:r>
              <a:rPr lang="fr-FR" b="1" dirty="0">
                <a:solidFill>
                  <a:srgbClr val="000000"/>
                </a:solidFill>
                <a:latin typeface="+mj-lt"/>
              </a:rPr>
              <a:t>transmission de données en Half Duplex signifie que les données peuvent être transmises dans les deux sens sur un signal porteur, mais pas en même temps.  </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0407823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13</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13. _________ </a:t>
            </a:r>
            <a:r>
              <a:rPr lang="fr-FR" b="1" dirty="0">
                <a:solidFill>
                  <a:srgbClr val="FF0000"/>
                </a:solidFill>
                <a:latin typeface="Times New Roman" panose="02020603050405020304" pitchFamily="18" charset="0"/>
                <a:cs typeface="Times New Roman" panose="02020603050405020304" pitchFamily="18" charset="0"/>
              </a:rPr>
              <a:t>Prend en charge le débit de données jusqu’à 1 000 Mbits/s Ethernet.</a:t>
            </a: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CAT </a:t>
            </a:r>
            <a:r>
              <a:rPr lang="fr-FR" dirty="0"/>
              <a:t>1</a:t>
            </a:r>
            <a:endParaRPr lang="fr-FR" dirty="0" smtClean="0"/>
          </a:p>
          <a:p>
            <a:pPr marL="324000" indent="-342900" fontAlgn="base">
              <a:lnSpc>
                <a:spcPct val="150000"/>
              </a:lnSpc>
              <a:buFont typeface="+mj-lt"/>
              <a:buAutoNum type="alphaLcParenR"/>
            </a:pPr>
            <a:r>
              <a:rPr lang="fr-FR" dirty="0" smtClean="0"/>
              <a:t>Thinnet</a:t>
            </a:r>
          </a:p>
          <a:p>
            <a:pPr marL="324000" indent="-342900" fontAlgn="base">
              <a:lnSpc>
                <a:spcPct val="150000"/>
              </a:lnSpc>
              <a:buFont typeface="+mj-lt"/>
              <a:buAutoNum type="alphaLcParenR"/>
            </a:pPr>
            <a:r>
              <a:rPr lang="fr-FR" dirty="0"/>
              <a:t>CAT </a:t>
            </a:r>
            <a:r>
              <a:rPr lang="fr-FR" dirty="0" smtClean="0"/>
              <a:t>5</a:t>
            </a:r>
          </a:p>
          <a:p>
            <a:pPr marL="324000" indent="-342900" fontAlgn="base">
              <a:lnSpc>
                <a:spcPct val="150000"/>
              </a:lnSpc>
              <a:buFont typeface="+mj-lt"/>
              <a:buAutoNum type="alphaLcParenR"/>
            </a:pPr>
            <a:r>
              <a:rPr lang="fr-FR" dirty="0"/>
              <a:t>CAT 5e</a:t>
            </a:r>
            <a:endParaRPr lang="fr-FR" dirty="0" smtClean="0"/>
          </a:p>
        </p:txBody>
      </p:sp>
      <p:sp>
        <p:nvSpPr>
          <p:cNvPr id="10" name="ZoneTexte 9"/>
          <p:cNvSpPr txBox="1"/>
          <p:nvPr/>
        </p:nvSpPr>
        <p:spPr>
          <a:xfrm>
            <a:off x="233979" y="2881699"/>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646331"/>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d)</a:t>
            </a:r>
            <a:r>
              <a:rPr lang="fr-FR" sz="1600" b="1" dirty="0" smtClean="0">
                <a:solidFill>
                  <a:srgbClr val="000000"/>
                </a:solidFill>
                <a:latin typeface="open sans" panose="020B0606030504020204" pitchFamily="34" charset="0"/>
              </a:rPr>
              <a:t> </a:t>
            </a:r>
            <a:r>
              <a:rPr lang="fr-FR" b="1" dirty="0" smtClean="0">
                <a:solidFill>
                  <a:schemeClr val="tx1"/>
                </a:solidFill>
              </a:rPr>
              <a:t>CAT </a:t>
            </a:r>
            <a:r>
              <a:rPr lang="fr-FR" b="1" dirty="0">
                <a:solidFill>
                  <a:schemeClr val="tx1"/>
                </a:solidFill>
              </a:rPr>
              <a:t>5e est également connu sous le nom Ethernet 1000 Mbps </a:t>
            </a:r>
            <a:r>
              <a:rPr lang="fr-FR" b="1" dirty="0" smtClean="0">
                <a:solidFill>
                  <a:schemeClr val="tx1"/>
                </a:solidFill>
              </a:rPr>
              <a:t>(</a:t>
            </a:r>
            <a:r>
              <a:rPr lang="fr-FR" b="1" dirty="0" err="1" smtClean="0">
                <a:solidFill>
                  <a:schemeClr val="tx1"/>
                </a:solidFill>
              </a:rPr>
              <a:t>Gigabyte</a:t>
            </a:r>
            <a:r>
              <a:rPr lang="fr-FR" b="1" dirty="0" smtClean="0">
                <a:solidFill>
                  <a:schemeClr val="tx1"/>
                </a:solidFill>
              </a:rPr>
              <a:t>) </a:t>
            </a:r>
            <a:r>
              <a:rPr lang="fr-FR" b="1" dirty="0">
                <a:solidFill>
                  <a:schemeClr val="tx1"/>
                </a:solidFill>
              </a:rPr>
              <a:t>et prend en charge le débit de données jusqu’à 1000 Mbps.</a:t>
            </a:r>
            <a:r>
              <a:rPr lang="fr-FR" b="1" dirty="0" smtClean="0">
                <a:solidFill>
                  <a:schemeClr val="tx1"/>
                </a:solidFill>
                <a:latin typeface="+mj-lt"/>
              </a:rPr>
              <a:t>   </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129279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14</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14. Lequel </a:t>
            </a:r>
            <a:r>
              <a:rPr lang="fr-FR" b="1" dirty="0">
                <a:solidFill>
                  <a:srgbClr val="FF0000"/>
                </a:solidFill>
                <a:latin typeface="Times New Roman" panose="02020603050405020304" pitchFamily="18" charset="0"/>
                <a:cs typeface="Times New Roman" panose="02020603050405020304" pitchFamily="18" charset="0"/>
              </a:rPr>
              <a:t>des systèmes de transmission suivants fournit le débit de données le plus élevé dans chaque </a:t>
            </a:r>
            <a:r>
              <a:rPr lang="fr-FR" b="1" dirty="0" smtClean="0">
                <a:solidFill>
                  <a:srgbClr val="FF0000"/>
                </a:solidFill>
                <a:latin typeface="Times New Roman" panose="02020603050405020304" pitchFamily="18" charset="0"/>
                <a:cs typeface="Times New Roman" panose="02020603050405020304" pitchFamily="18" charset="0"/>
              </a:rPr>
              <a:t>périphérique ?</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Réseau </a:t>
            </a:r>
            <a:r>
              <a:rPr lang="fr-FR" dirty="0"/>
              <a:t>en bus</a:t>
            </a:r>
          </a:p>
          <a:p>
            <a:pPr marL="324000" indent="-342900" fontAlgn="base">
              <a:lnSpc>
                <a:spcPct val="150000"/>
              </a:lnSpc>
              <a:buFont typeface="+mj-lt"/>
              <a:buAutoNum type="alphaLcParenR"/>
            </a:pPr>
            <a:r>
              <a:rPr lang="fr-FR" dirty="0" smtClean="0"/>
              <a:t>Lignes </a:t>
            </a:r>
            <a:r>
              <a:rPr lang="fr-FR" dirty="0"/>
              <a:t>téléphoniques</a:t>
            </a:r>
            <a:r>
              <a:rPr lang="fr-FR" dirty="0" smtClean="0"/>
              <a:t> </a:t>
            </a:r>
          </a:p>
          <a:p>
            <a:pPr marL="324000" indent="-342900" fontAlgn="base">
              <a:lnSpc>
                <a:spcPct val="150000"/>
              </a:lnSpc>
              <a:buFont typeface="+mj-lt"/>
              <a:buAutoNum type="alphaLcParenR"/>
            </a:pPr>
            <a:r>
              <a:rPr lang="fr-FR" dirty="0" smtClean="0"/>
              <a:t>Voix </a:t>
            </a:r>
          </a:p>
          <a:p>
            <a:pPr marL="324000" indent="-342900" fontAlgn="base">
              <a:lnSpc>
                <a:spcPct val="150000"/>
              </a:lnSpc>
              <a:buFont typeface="+mj-lt"/>
              <a:buAutoNum type="alphaLcParenR"/>
            </a:pPr>
            <a:r>
              <a:rPr lang="fr-FR" dirty="0"/>
              <a:t>Aucune de ces réponses n’est </a:t>
            </a:r>
            <a:r>
              <a:rPr lang="fr-FR" dirty="0" smtClean="0"/>
              <a:t>vraie</a:t>
            </a:r>
          </a:p>
        </p:txBody>
      </p:sp>
      <p:sp>
        <p:nvSpPr>
          <p:cNvPr id="10" name="ZoneTexte 9"/>
          <p:cNvSpPr txBox="1"/>
          <p:nvPr/>
        </p:nvSpPr>
        <p:spPr>
          <a:xfrm>
            <a:off x="233979" y="2881699"/>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1077218"/>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a) </a:t>
            </a:r>
            <a:r>
              <a:rPr lang="fr-FR" sz="1600" b="1" dirty="0" smtClean="0">
                <a:solidFill>
                  <a:srgbClr val="000000"/>
                </a:solidFill>
                <a:latin typeface="open sans" panose="020B0606030504020204" pitchFamily="34" charset="0"/>
              </a:rPr>
              <a:t>Dans </a:t>
            </a:r>
            <a:r>
              <a:rPr lang="fr-FR" sz="1600" b="1" dirty="0">
                <a:solidFill>
                  <a:srgbClr val="000000"/>
                </a:solidFill>
                <a:latin typeface="open sans" panose="020B0606030504020204" pitchFamily="34" charset="0"/>
              </a:rPr>
              <a:t>le réseau en bus chaque nœud (station de travail ou autre périphérique) est connecté à un câble principal ou à une liaison appelée bus. Un réseau de bus est simple et fiable. Si un nœud ne fonctionne pas, tous les autres peuvent toujours communiquer entre eux.</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0540031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15</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15. Une </a:t>
            </a:r>
            <a:r>
              <a:rPr lang="fr-FR" b="1" dirty="0">
                <a:solidFill>
                  <a:srgbClr val="FF0000"/>
                </a:solidFill>
                <a:latin typeface="Times New Roman" panose="02020603050405020304" pitchFamily="18" charset="0"/>
                <a:cs typeface="Times New Roman" panose="02020603050405020304" pitchFamily="18" charset="0"/>
              </a:rPr>
              <a:t>liste de protocoles utilisés par un système, est appelée une _____? </a:t>
            </a:r>
            <a:endParaRPr lang="fr-FR" b="1" dirty="0" smtClean="0">
              <a:solidFill>
                <a:srgbClr val="FF0000"/>
              </a:solidFill>
              <a:latin typeface="Times New Roman" panose="02020603050405020304" pitchFamily="18" charset="0"/>
              <a:cs typeface="Times New Roman" panose="02020603050405020304" pitchFamily="18" charset="0"/>
            </a:endParaRP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architecture </a:t>
            </a:r>
            <a:r>
              <a:rPr lang="fr-FR" dirty="0"/>
              <a:t>de protocole </a:t>
            </a:r>
          </a:p>
          <a:p>
            <a:pPr marL="324000" indent="-342900" fontAlgn="base">
              <a:lnSpc>
                <a:spcPct val="150000"/>
              </a:lnSpc>
              <a:buFont typeface="+mj-lt"/>
              <a:buAutoNum type="alphaLcParenR"/>
            </a:pPr>
            <a:r>
              <a:rPr lang="fr-FR" dirty="0" smtClean="0"/>
              <a:t>pile </a:t>
            </a:r>
            <a:r>
              <a:rPr lang="fr-FR" dirty="0"/>
              <a:t>de protocoles  </a:t>
            </a:r>
            <a:endParaRPr lang="fr-FR" dirty="0" smtClean="0"/>
          </a:p>
          <a:p>
            <a:pPr marL="324000" indent="-342900" fontAlgn="base">
              <a:lnSpc>
                <a:spcPct val="150000"/>
              </a:lnSpc>
              <a:buFont typeface="+mj-lt"/>
              <a:buAutoNum type="alphaLcParenR"/>
            </a:pPr>
            <a:r>
              <a:rPr lang="fr-FR" dirty="0" smtClean="0"/>
              <a:t>suite </a:t>
            </a:r>
            <a:r>
              <a:rPr lang="fr-FR" dirty="0"/>
              <a:t>de protocole</a:t>
            </a:r>
            <a:endParaRPr lang="fr-FR" dirty="0" smtClean="0"/>
          </a:p>
          <a:p>
            <a:pPr marL="324000" indent="-342900" fontAlgn="base">
              <a:lnSpc>
                <a:spcPct val="150000"/>
              </a:lnSpc>
              <a:buFont typeface="+mj-lt"/>
              <a:buAutoNum type="alphaLcParenR"/>
            </a:pPr>
            <a:r>
              <a:rPr lang="fr-FR" dirty="0"/>
              <a:t>a</a:t>
            </a:r>
            <a:r>
              <a:rPr lang="fr-FR" dirty="0" smtClean="0"/>
              <a:t>ucune </a:t>
            </a:r>
            <a:r>
              <a:rPr lang="fr-FR" dirty="0"/>
              <a:t>de ces réponses n’est </a:t>
            </a:r>
            <a:r>
              <a:rPr lang="fr-FR" dirty="0" smtClean="0"/>
              <a:t>vraie</a:t>
            </a:r>
          </a:p>
        </p:txBody>
      </p:sp>
      <p:sp>
        <p:nvSpPr>
          <p:cNvPr id="10" name="ZoneTexte 9"/>
          <p:cNvSpPr txBox="1"/>
          <p:nvPr/>
        </p:nvSpPr>
        <p:spPr>
          <a:xfrm>
            <a:off x="233979" y="2881699"/>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830997"/>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b) </a:t>
            </a:r>
            <a:r>
              <a:rPr lang="fr-FR" sz="1600" b="1" dirty="0" smtClean="0">
                <a:solidFill>
                  <a:srgbClr val="000000"/>
                </a:solidFill>
                <a:latin typeface="open sans" panose="020B0606030504020204" pitchFamily="34" charset="0"/>
              </a:rPr>
              <a:t>Une </a:t>
            </a:r>
            <a:r>
              <a:rPr lang="fr-FR" sz="1600" b="1" dirty="0">
                <a:solidFill>
                  <a:srgbClr val="000000"/>
                </a:solidFill>
                <a:latin typeface="open sans" panose="020B0606030504020204" pitchFamily="34" charset="0"/>
              </a:rPr>
              <a:t>pile de protocoles est un groupe de protocoles qui fonctionnent tous ensemble pour permettre à un logiciel ou à un matériel d’exécuter une fonction. La pile de protocoles TCP/IP est un bon exemple.</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816125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16</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16</a:t>
            </a:r>
            <a:r>
              <a:rPr lang="fr-FR" b="1" dirty="0">
                <a:solidFill>
                  <a:srgbClr val="FF0000"/>
                </a:solidFill>
                <a:latin typeface="Times New Roman" panose="02020603050405020304" pitchFamily="18" charset="0"/>
                <a:cs typeface="Times New Roman" panose="02020603050405020304" pitchFamily="18" charset="0"/>
              </a:rPr>
              <a:t>. La congestion du réseau se produit _____?</a:t>
            </a:r>
            <a:endParaRPr lang="fr-FR" b="1" dirty="0" smtClean="0">
              <a:solidFill>
                <a:srgbClr val="FF0000"/>
              </a:solidFill>
              <a:latin typeface="Times New Roman" panose="02020603050405020304" pitchFamily="18" charset="0"/>
              <a:cs typeface="Times New Roman" panose="02020603050405020304" pitchFamily="18" charset="0"/>
            </a:endParaRP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en </a:t>
            </a:r>
            <a:r>
              <a:rPr lang="fr-FR" dirty="0"/>
              <a:t>cas de surcharge du trafic</a:t>
            </a:r>
            <a:r>
              <a:rPr lang="fr-FR" dirty="0" smtClean="0"/>
              <a:t>  </a:t>
            </a:r>
            <a:endParaRPr lang="fr-FR" dirty="0"/>
          </a:p>
          <a:p>
            <a:pPr marL="324000" indent="-342900" fontAlgn="base">
              <a:lnSpc>
                <a:spcPct val="150000"/>
              </a:lnSpc>
              <a:buFont typeface="+mj-lt"/>
              <a:buAutoNum type="alphaLcParenR"/>
            </a:pPr>
            <a:r>
              <a:rPr lang="fr-FR" dirty="0"/>
              <a:t>quand un système se </a:t>
            </a:r>
            <a:r>
              <a:rPr lang="fr-FR" dirty="0" smtClean="0"/>
              <a:t>termine</a:t>
            </a:r>
          </a:p>
          <a:p>
            <a:pPr marL="324000" indent="-342900" fontAlgn="base">
              <a:lnSpc>
                <a:spcPct val="150000"/>
              </a:lnSpc>
              <a:buFont typeface="+mj-lt"/>
              <a:buAutoNum type="alphaLcParenR"/>
            </a:pPr>
            <a:r>
              <a:rPr lang="fr-FR" dirty="0"/>
              <a:t>lorsque la connexion entre deux nœuds se </a:t>
            </a:r>
            <a:r>
              <a:rPr lang="fr-FR" dirty="0" smtClean="0"/>
              <a:t>termine</a:t>
            </a:r>
          </a:p>
          <a:p>
            <a:pPr marL="324000" indent="-342900" fontAlgn="base">
              <a:lnSpc>
                <a:spcPct val="150000"/>
              </a:lnSpc>
              <a:buFont typeface="+mj-lt"/>
              <a:buAutoNum type="alphaLcParenR"/>
            </a:pPr>
            <a:r>
              <a:rPr lang="fr-FR" dirty="0"/>
              <a:t>a</a:t>
            </a:r>
            <a:r>
              <a:rPr lang="fr-FR" dirty="0" smtClean="0"/>
              <a:t>ucune </a:t>
            </a:r>
            <a:r>
              <a:rPr lang="fr-FR" dirty="0"/>
              <a:t>de ces réponses n’est vraie.</a:t>
            </a:r>
            <a:endParaRPr lang="fr-FR" dirty="0" smtClean="0"/>
          </a:p>
        </p:txBody>
      </p:sp>
      <p:sp>
        <p:nvSpPr>
          <p:cNvPr id="10" name="ZoneTexte 9"/>
          <p:cNvSpPr txBox="1"/>
          <p:nvPr/>
        </p:nvSpPr>
        <p:spPr>
          <a:xfrm>
            <a:off x="190500" y="274320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1077218"/>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a) </a:t>
            </a:r>
            <a:r>
              <a:rPr lang="fr-FR" sz="1600" b="1" dirty="0" smtClean="0">
                <a:solidFill>
                  <a:srgbClr val="000000"/>
                </a:solidFill>
                <a:latin typeface="open sans" panose="020B0606030504020204" pitchFamily="34" charset="0"/>
              </a:rPr>
              <a:t>La </a:t>
            </a:r>
            <a:r>
              <a:rPr lang="fr-FR" sz="1600" b="1" dirty="0">
                <a:solidFill>
                  <a:srgbClr val="000000"/>
                </a:solidFill>
                <a:latin typeface="open sans" panose="020B0606030504020204" pitchFamily="34" charset="0"/>
              </a:rPr>
              <a:t>congestion, concerne un état du réseau où elle entraîne une détérioration de la qualité des données du réseau, ce qui entraîne un délai de mise en file d’attente, une perte de trames ou de paquets de données et le blocage de nouvelles connexions.</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1348069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17</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17. Les </a:t>
            </a:r>
            <a:r>
              <a:rPr lang="fr-FR" b="1" dirty="0">
                <a:solidFill>
                  <a:srgbClr val="FF0000"/>
                </a:solidFill>
                <a:latin typeface="Times New Roman" panose="02020603050405020304" pitchFamily="18" charset="0"/>
                <a:cs typeface="Times New Roman" panose="02020603050405020304" pitchFamily="18" charset="0"/>
              </a:rPr>
              <a:t>________ sont des couches supplémentaires dans le modèle OSI par rapport au modèle TCP-IP</a:t>
            </a:r>
            <a:r>
              <a:rPr lang="fr-FR" b="1" dirty="0" smtClean="0">
                <a:solidFill>
                  <a:srgbClr val="FF0000"/>
                </a:solidFill>
                <a:latin typeface="Times New Roman" panose="02020603050405020304" pitchFamily="18" charset="0"/>
                <a:cs typeface="Times New Roman" panose="02020603050405020304" pitchFamily="18" charset="0"/>
              </a:rPr>
              <a:t>.</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Couche </a:t>
            </a:r>
            <a:r>
              <a:rPr lang="fr-FR" dirty="0"/>
              <a:t>Application</a:t>
            </a:r>
          </a:p>
          <a:p>
            <a:pPr marL="324000" indent="-342900" fontAlgn="base">
              <a:lnSpc>
                <a:spcPct val="150000"/>
              </a:lnSpc>
              <a:buFont typeface="+mj-lt"/>
              <a:buAutoNum type="alphaLcParenR"/>
            </a:pPr>
            <a:r>
              <a:rPr lang="fr-FR" dirty="0"/>
              <a:t>Couche </a:t>
            </a:r>
            <a:r>
              <a:rPr lang="fr-FR" dirty="0" smtClean="0"/>
              <a:t>Présentation</a:t>
            </a:r>
          </a:p>
          <a:p>
            <a:pPr marL="324000" indent="-342900" fontAlgn="base">
              <a:lnSpc>
                <a:spcPct val="150000"/>
              </a:lnSpc>
              <a:buFont typeface="+mj-lt"/>
              <a:buAutoNum type="alphaLcParenR"/>
            </a:pPr>
            <a:r>
              <a:rPr lang="fr-FR" dirty="0"/>
              <a:t>Couche </a:t>
            </a:r>
            <a:r>
              <a:rPr lang="fr-FR" dirty="0" smtClean="0"/>
              <a:t>Session</a:t>
            </a:r>
          </a:p>
          <a:p>
            <a:pPr marL="324000" indent="-342900" fontAlgn="base">
              <a:lnSpc>
                <a:spcPct val="150000"/>
              </a:lnSpc>
              <a:buFont typeface="+mj-lt"/>
              <a:buAutoNum type="alphaLcParenR"/>
            </a:pPr>
            <a:r>
              <a:rPr lang="fr-FR" dirty="0" smtClean="0"/>
              <a:t>Couches </a:t>
            </a:r>
            <a:r>
              <a:rPr lang="fr-FR" dirty="0"/>
              <a:t>Session et Présentation</a:t>
            </a:r>
            <a:endParaRPr lang="fr-FR" dirty="0" smtClean="0"/>
          </a:p>
        </p:txBody>
      </p:sp>
      <p:sp>
        <p:nvSpPr>
          <p:cNvPr id="10" name="ZoneTexte 9"/>
          <p:cNvSpPr txBox="1"/>
          <p:nvPr/>
        </p:nvSpPr>
        <p:spPr>
          <a:xfrm>
            <a:off x="190500" y="2870941"/>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338554"/>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a:solidFill>
                  <a:srgbClr val="FF0000"/>
                </a:solidFill>
                <a:latin typeface="open sans" panose="020B0606030504020204" pitchFamily="34" charset="0"/>
              </a:rPr>
              <a:t>d</a:t>
            </a:r>
            <a:r>
              <a:rPr lang="fr-FR" sz="1600" b="1" dirty="0" smtClean="0">
                <a:solidFill>
                  <a:srgbClr val="FF0000"/>
                </a:solidFill>
                <a:latin typeface="open sans" panose="020B0606030504020204" pitchFamily="34" charset="0"/>
              </a:rPr>
              <a:t>) </a:t>
            </a:r>
            <a:r>
              <a:rPr lang="fr-FR" sz="1600" b="1" dirty="0" smtClean="0">
                <a:solidFill>
                  <a:srgbClr val="000000"/>
                </a:solidFill>
                <a:latin typeface="open sans" panose="020B0606030504020204" pitchFamily="34" charset="0"/>
              </a:rPr>
              <a:t>Couches </a:t>
            </a:r>
            <a:r>
              <a:rPr lang="fr-FR" sz="1600" b="1" dirty="0">
                <a:solidFill>
                  <a:srgbClr val="000000"/>
                </a:solidFill>
                <a:latin typeface="open sans" panose="020B0606030504020204" pitchFamily="34" charset="0"/>
              </a:rPr>
              <a:t>Session et Présentation</a:t>
            </a:r>
            <a:endParaRPr lang="fr-F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696375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18</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18</a:t>
            </a:r>
            <a:r>
              <a:rPr lang="fr-FR" b="1" dirty="0">
                <a:solidFill>
                  <a:srgbClr val="FF0000"/>
                </a:solidFill>
                <a:latin typeface="Times New Roman" panose="02020603050405020304" pitchFamily="18" charset="0"/>
                <a:cs typeface="Times New Roman" panose="02020603050405020304" pitchFamily="18" charset="0"/>
              </a:rPr>
              <a:t>. La couche application est implémentée dans </a:t>
            </a:r>
            <a:r>
              <a:rPr lang="fr-FR" b="1" dirty="0" smtClean="0">
                <a:solidFill>
                  <a:srgbClr val="FF0000"/>
                </a:solidFill>
                <a:latin typeface="Times New Roman" panose="02020603050405020304" pitchFamily="18" charset="0"/>
                <a:cs typeface="Times New Roman" panose="02020603050405020304" pitchFamily="18" charset="0"/>
              </a:rPr>
              <a:t>______?</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a:t>Les système </a:t>
            </a:r>
            <a:r>
              <a:rPr lang="fr-FR" dirty="0" smtClean="0"/>
              <a:t>d’extrémité</a:t>
            </a:r>
          </a:p>
          <a:p>
            <a:pPr marL="324000" indent="-342900" fontAlgn="base">
              <a:lnSpc>
                <a:spcPct val="150000"/>
              </a:lnSpc>
              <a:buFont typeface="+mj-lt"/>
              <a:buAutoNum type="alphaLcParenR"/>
            </a:pPr>
            <a:r>
              <a:rPr lang="fr-FR" dirty="0" smtClean="0"/>
              <a:t>NIC</a:t>
            </a:r>
          </a:p>
          <a:p>
            <a:pPr marL="324000" indent="-342900" fontAlgn="base">
              <a:lnSpc>
                <a:spcPct val="150000"/>
              </a:lnSpc>
              <a:buFont typeface="+mj-lt"/>
              <a:buAutoNum type="alphaLcParenR"/>
            </a:pPr>
            <a:r>
              <a:rPr lang="fr-FR" dirty="0" smtClean="0"/>
              <a:t>Ethernet</a:t>
            </a:r>
          </a:p>
          <a:p>
            <a:pPr marL="324000" indent="-342900" fontAlgn="base">
              <a:lnSpc>
                <a:spcPct val="150000"/>
              </a:lnSpc>
              <a:buFont typeface="+mj-lt"/>
              <a:buAutoNum type="alphaLcParenR"/>
            </a:pPr>
            <a:r>
              <a:rPr lang="fr-FR" dirty="0" smtClean="0"/>
              <a:t>Aucune de ces réponses n’est vraie</a:t>
            </a:r>
          </a:p>
        </p:txBody>
      </p:sp>
      <p:sp>
        <p:nvSpPr>
          <p:cNvPr id="10" name="ZoneTexte 9"/>
          <p:cNvSpPr txBox="1"/>
          <p:nvPr/>
        </p:nvSpPr>
        <p:spPr>
          <a:xfrm>
            <a:off x="190500" y="2723478"/>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57200" y="3352800"/>
            <a:ext cx="8153400" cy="338554"/>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sz="1600" b="1" dirty="0" smtClean="0">
                <a:solidFill>
                  <a:srgbClr val="FF0000"/>
                </a:solidFill>
                <a:latin typeface="open sans" panose="020B0606030504020204" pitchFamily="34" charset="0"/>
              </a:rPr>
              <a:t>a) </a:t>
            </a:r>
            <a:r>
              <a:rPr lang="fr-FR" sz="1600" b="1" dirty="0" smtClean="0">
                <a:solidFill>
                  <a:srgbClr val="000000"/>
                </a:solidFill>
                <a:latin typeface="open sans" panose="020B0606030504020204" pitchFamily="34" charset="0"/>
              </a:rPr>
              <a:t>Les </a:t>
            </a:r>
            <a:r>
              <a:rPr lang="fr-FR" sz="1600" b="1" dirty="0">
                <a:solidFill>
                  <a:srgbClr val="000000"/>
                </a:solidFill>
                <a:latin typeface="open sans" panose="020B0606030504020204" pitchFamily="34" charset="0"/>
              </a:rPr>
              <a:t>système </a:t>
            </a:r>
            <a:r>
              <a:rPr lang="fr-FR" sz="1600" b="1" dirty="0" smtClean="0">
                <a:solidFill>
                  <a:srgbClr val="000000"/>
                </a:solidFill>
                <a:latin typeface="open sans" panose="020B0606030504020204" pitchFamily="34" charset="0"/>
              </a:rPr>
              <a:t>d’extrémité  </a:t>
            </a:r>
            <a:endParaRPr lang="fr-FR" dirty="0">
              <a:solidFill>
                <a:schemeClr val="tx1"/>
              </a:solidFill>
              <a:latin typeface="+mj-lt"/>
              <a:cs typeface="Times New Roman" panose="02020603050405020304" pitchFamily="18" charset="0"/>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305" y="3861871"/>
            <a:ext cx="4985295" cy="2996129"/>
          </a:xfrm>
          <a:prstGeom prst="rect">
            <a:avLst/>
          </a:prstGeom>
        </p:spPr>
      </p:pic>
    </p:spTree>
    <p:extLst>
      <p:ext uri="{BB962C8B-B14F-4D97-AF65-F5344CB8AC3E}">
        <p14:creationId xmlns:p14="http://schemas.microsoft.com/office/powerpoint/2010/main" val="41941882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585323"/>
          </a:xfrm>
          <a:prstGeom prst="rect">
            <a:avLst/>
          </a:prstGeom>
          <a:ln w="9525">
            <a:solidFill>
              <a:schemeClr val="tx1"/>
            </a:solidFill>
          </a:ln>
        </p:spPr>
        <p:txBody>
          <a:bodyPr wrap="square">
            <a:spAutoFit/>
          </a:bodyPr>
          <a:lstStyle/>
          <a:p>
            <a:pPr marL="342900" indent="-342900" fontAlgn="base">
              <a:buAutoNum type="arabicPeriod"/>
            </a:pPr>
            <a:r>
              <a:rPr lang="fr-FR" b="1" dirty="0" smtClean="0">
                <a:solidFill>
                  <a:srgbClr val="FF0000"/>
                </a:solidFill>
                <a:latin typeface="Times New Roman" panose="02020603050405020304" pitchFamily="18" charset="0"/>
                <a:cs typeface="Times New Roman" panose="02020603050405020304" pitchFamily="18" charset="0"/>
              </a:rPr>
              <a:t>Quel </a:t>
            </a:r>
            <a:r>
              <a:rPr lang="fr-FR" b="1" dirty="0">
                <a:solidFill>
                  <a:srgbClr val="FF0000"/>
                </a:solidFill>
                <a:latin typeface="Times New Roman" panose="02020603050405020304" pitchFamily="18" charset="0"/>
                <a:cs typeface="Times New Roman" panose="02020603050405020304" pitchFamily="18" charset="0"/>
              </a:rPr>
              <a:t>protocole fonctionne au niveau de la couche transport fournit un service sans </a:t>
            </a:r>
            <a:r>
              <a:rPr lang="fr-FR" b="1" dirty="0" smtClean="0">
                <a:solidFill>
                  <a:srgbClr val="FF0000"/>
                </a:solidFill>
                <a:latin typeface="Times New Roman" panose="02020603050405020304" pitchFamily="18" charset="0"/>
                <a:cs typeface="Times New Roman" panose="02020603050405020304" pitchFamily="18" charset="0"/>
              </a:rPr>
              <a:t>  connexion </a:t>
            </a:r>
            <a:r>
              <a:rPr lang="fr-FR" b="1" dirty="0">
                <a:solidFill>
                  <a:srgbClr val="FF0000"/>
                </a:solidFill>
                <a:latin typeface="Times New Roman" panose="02020603050405020304" pitchFamily="18" charset="0"/>
                <a:cs typeface="Times New Roman" panose="02020603050405020304" pitchFamily="18" charset="0"/>
              </a:rPr>
              <a:t>entre les hôtes?  </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24000" indent="-342900" fontAlgn="base">
              <a:lnSpc>
                <a:spcPct val="150000"/>
              </a:lnSpc>
              <a:buFont typeface="+mj-lt"/>
              <a:buAutoNum type="alphaLcParenR"/>
            </a:pPr>
            <a:r>
              <a:rPr lang="fr-FR" dirty="0" smtClean="0"/>
              <a:t>UDP</a:t>
            </a:r>
            <a:endParaRPr lang="fr-FR" dirty="0"/>
          </a:p>
          <a:p>
            <a:pPr marL="324000" indent="-342900" fontAlgn="base">
              <a:lnSpc>
                <a:spcPct val="150000"/>
              </a:lnSpc>
              <a:buFont typeface="+mj-lt"/>
              <a:buAutoNum type="alphaLcParenR"/>
            </a:pPr>
            <a:r>
              <a:rPr lang="fr-FR" dirty="0"/>
              <a:t>TCP</a:t>
            </a:r>
          </a:p>
          <a:p>
            <a:pPr marL="324000" indent="-342900" fontAlgn="base">
              <a:lnSpc>
                <a:spcPct val="150000"/>
              </a:lnSpc>
              <a:buFont typeface="+mj-lt"/>
              <a:buAutoNum type="alphaLcParenR"/>
            </a:pPr>
            <a:r>
              <a:rPr lang="fr-FR" dirty="0" smtClean="0"/>
              <a:t>ARP</a:t>
            </a:r>
          </a:p>
          <a:p>
            <a:pPr marL="324000" indent="-342900" fontAlgn="base">
              <a:lnSpc>
                <a:spcPct val="150000"/>
              </a:lnSpc>
              <a:buFont typeface="+mj-lt"/>
              <a:buAutoNum type="alphaLcParenR"/>
            </a:pPr>
            <a:r>
              <a:rPr lang="fr-FR" dirty="0"/>
              <a:t>IP</a:t>
            </a: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0500" y="304800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727609"/>
            <a:ext cx="8153400" cy="646331"/>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a) </a:t>
            </a:r>
            <a:r>
              <a:rPr lang="fr-FR" b="1" dirty="0" smtClean="0">
                <a:solidFill>
                  <a:schemeClr val="tx1"/>
                </a:solidFill>
              </a:rPr>
              <a:t>UDP (</a:t>
            </a:r>
            <a:r>
              <a:rPr lang="fr-FR" b="1" dirty="0">
                <a:solidFill>
                  <a:schemeClr val="tx1"/>
                </a:solidFill>
              </a:rPr>
              <a:t>User Datagram Protocol) est utilisé au niveau de la couche transport pour fournir un service sans connexion.</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234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19</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19. Les </a:t>
            </a:r>
            <a:r>
              <a:rPr lang="fr-FR" b="1" dirty="0">
                <a:solidFill>
                  <a:srgbClr val="FF0000"/>
                </a:solidFill>
                <a:latin typeface="Times New Roman" panose="02020603050405020304" pitchFamily="18" charset="0"/>
                <a:cs typeface="Times New Roman" panose="02020603050405020304" pitchFamily="18" charset="0"/>
              </a:rPr>
              <a:t>fonctionnalités de la couche présentation comprennent ________? </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Compression </a:t>
            </a:r>
            <a:r>
              <a:rPr lang="fr-FR" dirty="0"/>
              <a:t>de données</a:t>
            </a:r>
            <a:endParaRPr lang="fr-FR" dirty="0" smtClean="0"/>
          </a:p>
          <a:p>
            <a:pPr marL="324000" indent="-342900" fontAlgn="base">
              <a:lnSpc>
                <a:spcPct val="150000"/>
              </a:lnSpc>
              <a:buFont typeface="+mj-lt"/>
              <a:buAutoNum type="alphaLcParenR"/>
            </a:pPr>
            <a:r>
              <a:rPr lang="fr-FR" dirty="0" smtClean="0"/>
              <a:t>Cryptage </a:t>
            </a:r>
            <a:r>
              <a:rPr lang="fr-FR" dirty="0"/>
              <a:t>des données</a:t>
            </a:r>
            <a:endParaRPr lang="fr-FR" dirty="0" smtClean="0"/>
          </a:p>
          <a:p>
            <a:pPr marL="324000" indent="-342900" fontAlgn="base">
              <a:lnSpc>
                <a:spcPct val="150000"/>
              </a:lnSpc>
              <a:buFont typeface="+mj-lt"/>
              <a:buAutoNum type="alphaLcParenR"/>
            </a:pPr>
            <a:r>
              <a:rPr lang="fr-FR" dirty="0" smtClean="0"/>
              <a:t>Description </a:t>
            </a:r>
            <a:r>
              <a:rPr lang="fr-FR" dirty="0"/>
              <a:t>des données</a:t>
            </a:r>
            <a:endParaRPr lang="fr-FR" dirty="0" smtClean="0"/>
          </a:p>
          <a:p>
            <a:pPr marL="324000" indent="-342900" fontAlgn="base">
              <a:lnSpc>
                <a:spcPct val="150000"/>
              </a:lnSpc>
              <a:buFont typeface="+mj-lt"/>
              <a:buAutoNum type="alphaLcParenR"/>
            </a:pPr>
            <a:r>
              <a:rPr lang="fr-FR" dirty="0" smtClean="0"/>
              <a:t>Tout les réponses sont vraies</a:t>
            </a:r>
          </a:p>
        </p:txBody>
      </p:sp>
      <p:sp>
        <p:nvSpPr>
          <p:cNvPr id="10" name="ZoneTexte 9"/>
          <p:cNvSpPr txBox="1"/>
          <p:nvPr/>
        </p:nvSpPr>
        <p:spPr>
          <a:xfrm>
            <a:off x="190500" y="2723478"/>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57200" y="3352800"/>
            <a:ext cx="8153400" cy="181588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fontAlgn="base"/>
            <a:r>
              <a:rPr lang="fr-FR" sz="1600" b="1" dirty="0" smtClean="0">
                <a:solidFill>
                  <a:srgbClr val="FF0000"/>
                </a:solidFill>
                <a:latin typeface="open sans" panose="020B0606030504020204" pitchFamily="34" charset="0"/>
              </a:rPr>
              <a:t>d) </a:t>
            </a:r>
            <a:r>
              <a:rPr lang="fr-FR" sz="1600" b="1" dirty="0">
                <a:solidFill>
                  <a:srgbClr val="000000"/>
                </a:solidFill>
                <a:latin typeface="open sans" panose="020B0606030504020204" pitchFamily="34" charset="0"/>
              </a:rPr>
              <a:t>La couche présentation </a:t>
            </a:r>
            <a:r>
              <a:rPr lang="fr-FR" sz="1600" b="1">
                <a:solidFill>
                  <a:srgbClr val="000000"/>
                </a:solidFill>
                <a:latin typeface="open sans" panose="020B0606030504020204" pitchFamily="34" charset="0"/>
              </a:rPr>
              <a:t>est </a:t>
            </a:r>
            <a:r>
              <a:rPr lang="fr-FR" sz="1600" b="1" smtClean="0">
                <a:solidFill>
                  <a:srgbClr val="000000"/>
                </a:solidFill>
                <a:latin typeface="open sans" panose="020B0606030504020204" pitchFamily="34" charset="0"/>
              </a:rPr>
              <a:t>utilisée </a:t>
            </a:r>
            <a:r>
              <a:rPr lang="fr-FR" sz="1600" b="1" dirty="0">
                <a:solidFill>
                  <a:srgbClr val="000000"/>
                </a:solidFill>
                <a:latin typeface="open sans" panose="020B0606030504020204" pitchFamily="34" charset="0"/>
              </a:rPr>
              <a:t>pour présenter les données à la couche application (couche 7) dans un format précis, bien défini et normalisé.</a:t>
            </a:r>
          </a:p>
          <a:p>
            <a:pPr fontAlgn="base"/>
            <a:r>
              <a:rPr lang="fr-FR" sz="1600" b="1" dirty="0">
                <a:solidFill>
                  <a:srgbClr val="000000"/>
                </a:solidFill>
                <a:latin typeface="open sans" panose="020B0606030504020204" pitchFamily="34" charset="0"/>
              </a:rPr>
              <a:t>La couche de présentation est responsable des tâches suivantes:</a:t>
            </a:r>
          </a:p>
          <a:p>
            <a:pPr fontAlgn="base">
              <a:buFont typeface="Arial" panose="020B0604020202020204" pitchFamily="34" charset="0"/>
              <a:buChar char="•"/>
            </a:pPr>
            <a:r>
              <a:rPr lang="fr-FR" sz="1600" b="1" dirty="0">
                <a:solidFill>
                  <a:srgbClr val="000000"/>
                </a:solidFill>
                <a:latin typeface="open sans" panose="020B0606030504020204" pitchFamily="34" charset="0"/>
              </a:rPr>
              <a:t>Le cryptage/décryptage des données</a:t>
            </a:r>
          </a:p>
          <a:p>
            <a:pPr fontAlgn="base">
              <a:buFont typeface="Arial" panose="020B0604020202020204" pitchFamily="34" charset="0"/>
              <a:buChar char="•"/>
            </a:pPr>
            <a:r>
              <a:rPr lang="fr-FR" sz="1600" b="1" dirty="0">
                <a:solidFill>
                  <a:srgbClr val="000000"/>
                </a:solidFill>
                <a:latin typeface="open sans" panose="020B0606030504020204" pitchFamily="34" charset="0"/>
              </a:rPr>
              <a:t>La conversion des caractères/chaînes</a:t>
            </a:r>
          </a:p>
          <a:p>
            <a:pPr fontAlgn="base">
              <a:buFont typeface="Arial" panose="020B0604020202020204" pitchFamily="34" charset="0"/>
              <a:buChar char="•"/>
            </a:pPr>
            <a:r>
              <a:rPr lang="fr-FR" sz="1600" b="1" dirty="0">
                <a:solidFill>
                  <a:srgbClr val="000000"/>
                </a:solidFill>
                <a:latin typeface="open sans" panose="020B0606030504020204" pitchFamily="34" charset="0"/>
              </a:rPr>
              <a:t>La compression de données</a:t>
            </a:r>
          </a:p>
          <a:p>
            <a:pPr fontAlgn="base">
              <a:buFont typeface="Arial" panose="020B0604020202020204" pitchFamily="34" charset="0"/>
              <a:buChar char="•"/>
            </a:pPr>
            <a:r>
              <a:rPr lang="fr-FR" sz="1600" b="1" dirty="0">
                <a:solidFill>
                  <a:srgbClr val="000000"/>
                </a:solidFill>
                <a:latin typeface="open sans" panose="020B0606030504020204" pitchFamily="34" charset="0"/>
              </a:rPr>
              <a:t>Le traitement graphique</a:t>
            </a:r>
          </a:p>
        </p:txBody>
      </p:sp>
    </p:spTree>
    <p:extLst>
      <p:ext uri="{BB962C8B-B14F-4D97-AF65-F5344CB8AC3E}">
        <p14:creationId xmlns:p14="http://schemas.microsoft.com/office/powerpoint/2010/main" val="13281876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20</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4468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20. Quelle </a:t>
            </a:r>
            <a:r>
              <a:rPr lang="fr-FR" b="1" dirty="0">
                <a:solidFill>
                  <a:srgbClr val="FF0000"/>
                </a:solidFill>
                <a:latin typeface="Times New Roman" panose="02020603050405020304" pitchFamily="18" charset="0"/>
                <a:cs typeface="Times New Roman" panose="02020603050405020304" pitchFamily="18" charset="0"/>
              </a:rPr>
              <a:t>couche relie les couches de support </a:t>
            </a:r>
            <a:r>
              <a:rPr lang="fr-FR" b="1" dirty="0" smtClean="0">
                <a:solidFill>
                  <a:srgbClr val="FF0000"/>
                </a:solidFill>
                <a:latin typeface="Times New Roman" panose="02020603050405020304" pitchFamily="18" charset="0"/>
                <a:cs typeface="Times New Roman" panose="02020603050405020304" pitchFamily="18" charset="0"/>
              </a:rPr>
              <a:t>réseau (</a:t>
            </a:r>
            <a:r>
              <a:rPr lang="fr-FR" b="1" dirty="0">
                <a:solidFill>
                  <a:srgbClr val="FF0000"/>
                </a:solidFill>
                <a:latin typeface="Times New Roman" panose="02020603050405020304" pitchFamily="18" charset="0"/>
                <a:cs typeface="Times New Roman" panose="02020603050405020304" pitchFamily="18" charset="0"/>
              </a:rPr>
              <a:t>les couches basses) et les couches proches de </a:t>
            </a:r>
            <a:r>
              <a:rPr lang="fr-FR" b="1" dirty="0" smtClean="0">
                <a:solidFill>
                  <a:srgbClr val="FF0000"/>
                </a:solidFill>
                <a:latin typeface="Times New Roman" panose="02020603050405020304" pitchFamily="18" charset="0"/>
                <a:cs typeface="Times New Roman" panose="02020603050405020304" pitchFamily="18" charset="0"/>
              </a:rPr>
              <a:t>l’utilisateur (</a:t>
            </a:r>
            <a:r>
              <a:rPr lang="fr-FR" b="1" dirty="0">
                <a:solidFill>
                  <a:srgbClr val="FF0000"/>
                </a:solidFill>
                <a:latin typeface="Times New Roman" panose="02020603050405020304" pitchFamily="18" charset="0"/>
                <a:cs typeface="Times New Roman" panose="02020603050405020304" pitchFamily="18" charset="0"/>
              </a:rPr>
              <a:t>les couches hautes)?  </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Couche </a:t>
            </a:r>
            <a:r>
              <a:rPr lang="fr-FR" dirty="0"/>
              <a:t>Session</a:t>
            </a:r>
            <a:endParaRPr lang="fr-FR" dirty="0" smtClean="0"/>
          </a:p>
          <a:p>
            <a:pPr marL="324000" indent="-342900" fontAlgn="base">
              <a:lnSpc>
                <a:spcPct val="150000"/>
              </a:lnSpc>
              <a:buFont typeface="+mj-lt"/>
              <a:buAutoNum type="alphaLcParenR"/>
            </a:pPr>
            <a:r>
              <a:rPr lang="fr-FR" dirty="0"/>
              <a:t>Couche </a:t>
            </a:r>
            <a:r>
              <a:rPr lang="fr-FR" dirty="0" smtClean="0"/>
              <a:t>Transport</a:t>
            </a:r>
          </a:p>
          <a:p>
            <a:pPr marL="324000" indent="-342900" fontAlgn="base">
              <a:lnSpc>
                <a:spcPct val="150000"/>
              </a:lnSpc>
              <a:buFont typeface="+mj-lt"/>
              <a:buAutoNum type="alphaLcParenR"/>
            </a:pPr>
            <a:r>
              <a:rPr lang="fr-FR" dirty="0"/>
              <a:t>Couche </a:t>
            </a:r>
            <a:r>
              <a:rPr lang="fr-FR" dirty="0" smtClean="0"/>
              <a:t>Réseau</a:t>
            </a:r>
          </a:p>
          <a:p>
            <a:pPr marL="324000" indent="-342900" fontAlgn="base">
              <a:lnSpc>
                <a:spcPct val="150000"/>
              </a:lnSpc>
              <a:buFont typeface="+mj-lt"/>
              <a:buAutoNum type="alphaLcParenR"/>
            </a:pPr>
            <a:r>
              <a:rPr lang="fr-FR" dirty="0"/>
              <a:t>Couche Liaison de données</a:t>
            </a:r>
            <a:endParaRPr lang="fr-FR" dirty="0" smtClean="0"/>
          </a:p>
        </p:txBody>
      </p:sp>
      <p:sp>
        <p:nvSpPr>
          <p:cNvPr id="10" name="ZoneTexte 9"/>
          <p:cNvSpPr txBox="1"/>
          <p:nvPr/>
        </p:nvSpPr>
        <p:spPr>
          <a:xfrm>
            <a:off x="190500" y="2723478"/>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57200" y="3352800"/>
            <a:ext cx="8153400" cy="830997"/>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fontAlgn="base"/>
            <a:r>
              <a:rPr lang="fr-FR" sz="1600" b="1" dirty="0" smtClean="0">
                <a:solidFill>
                  <a:srgbClr val="FF0000"/>
                </a:solidFill>
                <a:latin typeface="open sans" panose="020B0606030504020204" pitchFamily="34" charset="0"/>
              </a:rPr>
              <a:t>b) </a:t>
            </a:r>
            <a:r>
              <a:rPr lang="fr-FR" sz="1600" b="1" dirty="0">
                <a:solidFill>
                  <a:srgbClr val="000000"/>
                </a:solidFill>
                <a:latin typeface="open sans" panose="020B0606030504020204" pitchFamily="34" charset="0"/>
              </a:rPr>
              <a:t>La couche Physique, Liaison de données et Réseau sont des couches de support réseau et la couche Session, Présentation et Application sont des couches de support </a:t>
            </a:r>
            <a:r>
              <a:rPr lang="fr-FR" sz="1600" b="1" dirty="0" smtClean="0">
                <a:solidFill>
                  <a:srgbClr val="000000"/>
                </a:solidFill>
                <a:latin typeface="open sans" panose="020B0606030504020204" pitchFamily="34" charset="0"/>
              </a:rPr>
              <a:t>utilisateur.</a:t>
            </a:r>
            <a:endParaRPr lang="fr-FR" sz="1600"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3820180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63000" y="6581001"/>
            <a:ext cx="367156"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21</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585323"/>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21</a:t>
            </a:r>
            <a:r>
              <a:rPr lang="fr-FR" b="1" dirty="0">
                <a:solidFill>
                  <a:srgbClr val="FF0000"/>
                </a:solidFill>
                <a:latin typeface="Times New Roman" panose="02020603050405020304" pitchFamily="18" charset="0"/>
                <a:cs typeface="Times New Roman" panose="02020603050405020304" pitchFamily="18" charset="0"/>
              </a:rPr>
              <a:t>. Le modèle TCP/IP a été développé _____ le modèle OSI.</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Avant</a:t>
            </a:r>
          </a:p>
          <a:p>
            <a:pPr marL="342900" indent="-342900" fontAlgn="base">
              <a:buFont typeface="+mj-lt"/>
              <a:buAutoNum type="alphaLcParenR"/>
            </a:pPr>
            <a:endParaRPr lang="fr-FR" dirty="0" smtClean="0"/>
          </a:p>
          <a:p>
            <a:pPr marL="342900" indent="-342900" fontAlgn="base">
              <a:buFont typeface="+mj-lt"/>
              <a:buAutoNum type="alphaLcParenR"/>
            </a:pPr>
            <a:r>
              <a:rPr lang="fr-FR" dirty="0" smtClean="0"/>
              <a:t>Après</a:t>
            </a:r>
          </a:p>
          <a:p>
            <a:pPr marL="342900" indent="-342900" fontAlgn="base">
              <a:buFont typeface="+mj-lt"/>
              <a:buAutoNum type="alphaLcParenR"/>
            </a:pPr>
            <a:endParaRPr lang="fr-FR" dirty="0" smtClean="0"/>
          </a:p>
          <a:p>
            <a:pPr marL="342900" indent="-342900" fontAlgn="base">
              <a:buFont typeface="+mj-lt"/>
              <a:buAutoNum type="alphaLcParenR"/>
            </a:pPr>
            <a:r>
              <a:rPr lang="fr-FR" dirty="0" smtClean="0"/>
              <a:t>Simultané à</a:t>
            </a:r>
          </a:p>
          <a:p>
            <a:pPr marL="342900" indent="-342900" fontAlgn="base">
              <a:buFont typeface="+mj-lt"/>
              <a:buAutoNum type="alphaLcParenR"/>
            </a:pPr>
            <a:endParaRPr lang="fr-FR" dirty="0" smtClean="0"/>
          </a:p>
          <a:p>
            <a:pPr marL="342900" indent="-342900" fontAlgn="base">
              <a:buFont typeface="+mj-lt"/>
              <a:buAutoNum type="alphaLcParenR"/>
            </a:pPr>
            <a:r>
              <a:rPr lang="fr-FR" dirty="0"/>
              <a:t> Aucune de ces réponses n’est </a:t>
            </a:r>
            <a:r>
              <a:rPr lang="fr-FR" dirty="0" smtClean="0"/>
              <a:t>vraie</a:t>
            </a:r>
          </a:p>
        </p:txBody>
      </p:sp>
      <p:sp>
        <p:nvSpPr>
          <p:cNvPr id="10" name="ZoneTexte 9"/>
          <p:cNvSpPr txBox="1"/>
          <p:nvPr/>
        </p:nvSpPr>
        <p:spPr>
          <a:xfrm>
            <a:off x="190500" y="3165395"/>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609600" y="3962400"/>
            <a:ext cx="7772400" cy="830997"/>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fontAlgn="base"/>
            <a:r>
              <a:rPr lang="fr-FR" sz="1600" b="1" dirty="0" smtClean="0">
                <a:solidFill>
                  <a:srgbClr val="FF0000"/>
                </a:solidFill>
                <a:latin typeface="open sans" panose="020B0606030504020204" pitchFamily="34" charset="0"/>
              </a:rPr>
              <a:t>a) </a:t>
            </a:r>
            <a:r>
              <a:rPr lang="fr-FR" sz="1600" b="1" dirty="0" smtClean="0">
                <a:solidFill>
                  <a:srgbClr val="000000"/>
                </a:solidFill>
                <a:latin typeface="open sans" panose="020B0606030504020204" pitchFamily="34" charset="0"/>
              </a:rPr>
              <a:t>Le </a:t>
            </a:r>
            <a:r>
              <a:rPr lang="fr-FR" sz="1600" b="1" dirty="0">
                <a:solidFill>
                  <a:srgbClr val="000000"/>
                </a:solidFill>
                <a:latin typeface="open sans" panose="020B0606030504020204" pitchFamily="34" charset="0"/>
              </a:rPr>
              <a:t>premier modèle de référence de réseau mis au point est le modèle de référence TCP / IP(Transmission Control Protocol/Internet Protocol), a vu le jour environ 10 ans avant le modèle OSI.</a:t>
            </a:r>
          </a:p>
        </p:txBody>
      </p:sp>
    </p:spTree>
    <p:extLst>
      <p:ext uri="{BB962C8B-B14F-4D97-AF65-F5344CB8AC3E}">
        <p14:creationId xmlns:p14="http://schemas.microsoft.com/office/powerpoint/2010/main" val="1390479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2</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3693319"/>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2.  Si </a:t>
            </a:r>
            <a:r>
              <a:rPr lang="fr-FR" b="1" dirty="0">
                <a:solidFill>
                  <a:srgbClr val="FF0000"/>
                </a:solidFill>
                <a:latin typeface="Times New Roman" panose="02020603050405020304" pitchFamily="18" charset="0"/>
                <a:cs typeface="Times New Roman" panose="02020603050405020304" pitchFamily="18" charset="0"/>
              </a:rPr>
              <a:t>un hôte diffuse une trame contenant une adresse MAC source et une adresse de destination et que son objectif est </a:t>
            </a:r>
            <a:r>
              <a:rPr lang="fr-FR" b="1" dirty="0" smtClean="0">
                <a:solidFill>
                  <a:srgbClr val="FF0000"/>
                </a:solidFill>
                <a:latin typeface="Times New Roman" panose="02020603050405020304" pitchFamily="18" charset="0"/>
                <a:cs typeface="Times New Roman" panose="02020603050405020304" pitchFamily="18" charset="0"/>
              </a:rPr>
              <a:t>d’obtenir </a:t>
            </a:r>
            <a:r>
              <a:rPr lang="fr-FR" b="1" dirty="0">
                <a:solidFill>
                  <a:srgbClr val="FF0000"/>
                </a:solidFill>
                <a:latin typeface="Times New Roman" panose="02020603050405020304" pitchFamily="18" charset="0"/>
                <a:cs typeface="Times New Roman" panose="02020603050405020304" pitchFamily="18" charset="0"/>
              </a:rPr>
              <a:t>une adresse IP, quel protocole de la couche Réseau l’hôte </a:t>
            </a:r>
            <a:r>
              <a:rPr lang="fr-FR" b="1" dirty="0" smtClean="0">
                <a:solidFill>
                  <a:srgbClr val="FF0000"/>
                </a:solidFill>
                <a:latin typeface="Times New Roman" panose="02020603050405020304" pitchFamily="18" charset="0"/>
                <a:cs typeface="Times New Roman" panose="02020603050405020304" pitchFamily="18" charset="0"/>
              </a:rPr>
              <a:t>utilise-t-il ?</a:t>
            </a:r>
            <a:endParaRPr lang="fr-FR" b="1" dirty="0">
              <a:solidFill>
                <a:srgbClr val="FF0000"/>
              </a:solidFill>
              <a:latin typeface="Times New Roman" panose="02020603050405020304" pitchFamily="18" charset="0"/>
              <a:cs typeface="Times New Roman" panose="02020603050405020304" pitchFamily="18" charset="0"/>
            </a:endParaRP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24000" indent="-342900" fontAlgn="base">
              <a:lnSpc>
                <a:spcPct val="150000"/>
              </a:lnSpc>
              <a:buFont typeface="+mj-lt"/>
              <a:buAutoNum type="alphaLcParenR"/>
            </a:pPr>
            <a:r>
              <a:rPr lang="fr-FR" dirty="0" smtClean="0"/>
              <a:t>IPX</a:t>
            </a:r>
          </a:p>
          <a:p>
            <a:pPr marL="324000" indent="-342900" fontAlgn="base">
              <a:lnSpc>
                <a:spcPct val="150000"/>
              </a:lnSpc>
              <a:buFont typeface="+mj-lt"/>
              <a:buAutoNum type="alphaLcParenR"/>
            </a:pPr>
            <a:r>
              <a:rPr lang="fr-FR" dirty="0" smtClean="0"/>
              <a:t>TCP</a:t>
            </a:r>
            <a:endParaRPr lang="fr-FR" dirty="0"/>
          </a:p>
          <a:p>
            <a:pPr marL="324000" indent="-342900" fontAlgn="base">
              <a:lnSpc>
                <a:spcPct val="150000"/>
              </a:lnSpc>
              <a:buFont typeface="+mj-lt"/>
              <a:buAutoNum type="alphaLcParenR"/>
            </a:pPr>
            <a:r>
              <a:rPr lang="fr-FR" dirty="0" smtClean="0"/>
              <a:t>ARP</a:t>
            </a:r>
          </a:p>
          <a:p>
            <a:pPr marL="324000" indent="-342900" fontAlgn="base">
              <a:lnSpc>
                <a:spcPct val="150000"/>
              </a:lnSpc>
              <a:buFont typeface="+mj-lt"/>
              <a:buAutoNum type="alphaLcParenR"/>
            </a:pPr>
            <a:r>
              <a:rPr lang="fr-FR" dirty="0" smtClean="0"/>
              <a:t>ARPA</a:t>
            </a:r>
          </a:p>
          <a:p>
            <a:pPr marL="324000" indent="-342900" fontAlgn="base">
              <a:lnSpc>
                <a:spcPct val="150000"/>
              </a:lnSpc>
              <a:buFont typeface="+mj-lt"/>
              <a:buAutoNum type="alphaLcParenR"/>
            </a:pPr>
            <a:r>
              <a:rPr lang="fr-FR" dirty="0" smtClean="0"/>
              <a:t>RARP</a:t>
            </a:r>
          </a:p>
          <a:p>
            <a:pPr marL="324000" indent="-342900" fontAlgn="base">
              <a:lnSpc>
                <a:spcPct val="150000"/>
              </a:lnSpc>
              <a:buFont typeface="+mj-lt"/>
              <a:buAutoNum type="alphaLcParenR"/>
            </a:pP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0500" y="4064833"/>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4724400"/>
            <a:ext cx="8153400" cy="646331"/>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e) </a:t>
            </a:r>
            <a:r>
              <a:rPr lang="fr-FR" b="1" dirty="0" smtClean="0">
                <a:solidFill>
                  <a:schemeClr val="tx1"/>
                </a:solidFill>
              </a:rPr>
              <a:t>Le </a:t>
            </a:r>
            <a:r>
              <a:rPr lang="fr-FR" b="1" dirty="0">
                <a:solidFill>
                  <a:schemeClr val="tx1"/>
                </a:solidFill>
              </a:rPr>
              <a:t>protocole RARP(Reverse ARP) est utilisé pour rechercher une adresse IP à partir d’une adresse MAC connue.</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0718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3</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3139321"/>
          </a:xfrm>
          <a:prstGeom prst="rect">
            <a:avLst/>
          </a:prstGeom>
          <a:ln w="9525">
            <a:solidFill>
              <a:schemeClr val="tx1"/>
            </a:solidFill>
          </a:ln>
        </p:spPr>
        <p:txBody>
          <a:bodyPr wrap="square">
            <a:spAutoFit/>
          </a:bodyPr>
          <a:lstStyle/>
          <a:p>
            <a:pPr fontAlgn="base"/>
            <a:r>
              <a:rPr lang="fr-FR" b="1" dirty="0">
                <a:solidFill>
                  <a:srgbClr val="FF0000"/>
                </a:solidFill>
                <a:latin typeface="Times New Roman" panose="02020603050405020304" pitchFamily="18" charset="0"/>
                <a:cs typeface="Times New Roman" panose="02020603050405020304" pitchFamily="18" charset="0"/>
              </a:rPr>
              <a:t>3</a:t>
            </a:r>
            <a:r>
              <a:rPr lang="fr-FR" b="1" dirty="0" smtClean="0">
                <a:solidFill>
                  <a:srgbClr val="FF0000"/>
                </a:solidFill>
                <a:latin typeface="Times New Roman" panose="02020603050405020304" pitchFamily="18" charset="0"/>
                <a:cs typeface="Times New Roman" panose="02020603050405020304" pitchFamily="18" charset="0"/>
              </a:rPr>
              <a:t>.  Si </a:t>
            </a:r>
            <a:r>
              <a:rPr lang="fr-FR" b="1" dirty="0">
                <a:solidFill>
                  <a:srgbClr val="FF0000"/>
                </a:solidFill>
                <a:latin typeface="Times New Roman" panose="02020603050405020304" pitchFamily="18" charset="0"/>
                <a:cs typeface="Times New Roman" panose="02020603050405020304" pitchFamily="18" charset="0"/>
              </a:rPr>
              <a:t>une interface de routeur est encombrée, quel protocole de la suite IP est utilisé pour informer les routeurs </a:t>
            </a:r>
            <a:r>
              <a:rPr lang="fr-FR" b="1" dirty="0" smtClean="0">
                <a:solidFill>
                  <a:srgbClr val="FF0000"/>
                </a:solidFill>
                <a:latin typeface="Times New Roman" panose="02020603050405020304" pitchFamily="18" charset="0"/>
                <a:cs typeface="Times New Roman" panose="02020603050405020304" pitchFamily="18" charset="0"/>
              </a:rPr>
              <a:t>voisins ?</a:t>
            </a:r>
            <a:endParaRPr lang="fr-FR" b="1" dirty="0">
              <a:solidFill>
                <a:srgbClr val="FF0000"/>
              </a:solidFill>
              <a:latin typeface="Times New Roman" panose="02020603050405020304" pitchFamily="18" charset="0"/>
              <a:cs typeface="Times New Roman" panose="02020603050405020304" pitchFamily="18" charset="0"/>
            </a:endParaRPr>
          </a:p>
          <a:p>
            <a:pPr marL="324000" indent="-342900" fontAlgn="base">
              <a:lnSpc>
                <a:spcPct val="150000"/>
              </a:lnSpc>
              <a:buFont typeface="+mj-lt"/>
              <a:buAutoNum type="alphaLcParenR"/>
            </a:pPr>
            <a:r>
              <a:rPr lang="fr-FR" dirty="0" smtClean="0"/>
              <a:t>TCP</a:t>
            </a:r>
          </a:p>
          <a:p>
            <a:pPr marL="324000" indent="-342900" fontAlgn="base">
              <a:lnSpc>
                <a:spcPct val="150000"/>
              </a:lnSpc>
              <a:buFont typeface="+mj-lt"/>
              <a:buAutoNum type="alphaLcParenR"/>
            </a:pPr>
            <a:r>
              <a:rPr lang="fr-FR" dirty="0" smtClean="0"/>
              <a:t>IP</a:t>
            </a:r>
            <a:endParaRPr lang="fr-FR" dirty="0"/>
          </a:p>
          <a:p>
            <a:pPr marL="324000" indent="-342900" fontAlgn="base">
              <a:lnSpc>
                <a:spcPct val="150000"/>
              </a:lnSpc>
              <a:buFont typeface="+mj-lt"/>
              <a:buAutoNum type="alphaLcParenR"/>
            </a:pPr>
            <a:r>
              <a:rPr lang="fr-FR" dirty="0" smtClean="0"/>
              <a:t>ICMP</a:t>
            </a:r>
          </a:p>
          <a:p>
            <a:pPr marL="324000" indent="-342900" fontAlgn="base">
              <a:lnSpc>
                <a:spcPct val="150000"/>
              </a:lnSpc>
              <a:buFont typeface="+mj-lt"/>
              <a:buAutoNum type="alphaLcParenR"/>
            </a:pPr>
            <a:r>
              <a:rPr lang="fr-FR" dirty="0" smtClean="0"/>
              <a:t>ARP</a:t>
            </a:r>
          </a:p>
          <a:p>
            <a:pPr marL="324000" indent="-342900" fontAlgn="base">
              <a:lnSpc>
                <a:spcPct val="150000"/>
              </a:lnSpc>
              <a:buFont typeface="+mj-lt"/>
              <a:buAutoNum type="alphaLcParenR"/>
            </a:pPr>
            <a:r>
              <a:rPr lang="fr-FR" dirty="0" smtClean="0"/>
              <a:t>RARP</a:t>
            </a:r>
          </a:p>
          <a:p>
            <a:pPr marL="324000" indent="-342900" fontAlgn="base">
              <a:lnSpc>
                <a:spcPct val="150000"/>
              </a:lnSpc>
              <a:buFont typeface="+mj-lt"/>
              <a:buAutoNum type="alphaLcParenR"/>
            </a:pP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0500" y="3641208"/>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4360027"/>
            <a:ext cx="8153400" cy="1200329"/>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c) </a:t>
            </a:r>
            <a:r>
              <a:rPr lang="fr-FR" b="1" dirty="0" smtClean="0">
                <a:solidFill>
                  <a:schemeClr val="tx1"/>
                </a:solidFill>
              </a:rPr>
              <a:t>Le </a:t>
            </a:r>
            <a:r>
              <a:rPr lang="fr-FR" b="1" dirty="0">
                <a:solidFill>
                  <a:schemeClr val="tx1"/>
                </a:solidFill>
              </a:rPr>
              <a:t>protocole ICMP (Internet Control Message Protocol) est un protocole de signalisation d’erreur utilisé par les périphériques réseau, précisément utilisés par les routeurs pour générer des messages d’erreur à l’adresse IP source lorsque des problèmes de réseau empêchent la livraison des paquets IP.</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0959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4</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3139321"/>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4. </a:t>
            </a:r>
            <a:r>
              <a:rPr lang="fr-FR" b="1" dirty="0">
                <a:solidFill>
                  <a:srgbClr val="FF0000"/>
                </a:solidFill>
                <a:latin typeface="Times New Roman" panose="02020603050405020304" pitchFamily="18" charset="0"/>
                <a:cs typeface="Times New Roman" panose="02020603050405020304" pitchFamily="18" charset="0"/>
              </a:rPr>
              <a:t>Quel protocole est utilisé pour trouver l’adresse MAC d’un périphérique local</a:t>
            </a:r>
            <a:r>
              <a:rPr lang="fr-FR" b="1" dirty="0" smtClean="0">
                <a:solidFill>
                  <a:srgbClr val="FF0000"/>
                </a:solidFill>
                <a:latin typeface="Times New Roman" panose="02020603050405020304" pitchFamily="18" charset="0"/>
                <a:cs typeface="Times New Roman" panose="02020603050405020304" pitchFamily="18" charset="0"/>
              </a:rPr>
              <a:t>?</a:t>
            </a:r>
          </a:p>
          <a:p>
            <a:pPr fontAlgn="base"/>
            <a:endParaRPr lang="fr-FR" b="1" dirty="0">
              <a:solidFill>
                <a:srgbClr val="FF0000"/>
              </a:solidFill>
              <a:latin typeface="Times New Roman" panose="02020603050405020304" pitchFamily="18" charset="0"/>
              <a:cs typeface="Times New Roman" panose="02020603050405020304" pitchFamily="18" charset="0"/>
            </a:endParaRPr>
          </a:p>
          <a:p>
            <a:pPr marL="324000" indent="-342900" fontAlgn="base">
              <a:lnSpc>
                <a:spcPct val="150000"/>
              </a:lnSpc>
              <a:buFont typeface="+mj-lt"/>
              <a:buAutoNum type="alphaLcParenR"/>
            </a:pPr>
            <a:r>
              <a:rPr lang="fr-FR" dirty="0" smtClean="0"/>
              <a:t>BootP</a:t>
            </a:r>
          </a:p>
          <a:p>
            <a:pPr marL="324000" indent="-342900" fontAlgn="base">
              <a:lnSpc>
                <a:spcPct val="150000"/>
              </a:lnSpc>
              <a:buFont typeface="+mj-lt"/>
              <a:buAutoNum type="alphaLcParenR"/>
            </a:pPr>
            <a:r>
              <a:rPr lang="fr-FR" dirty="0" smtClean="0"/>
              <a:t>ICMP</a:t>
            </a:r>
          </a:p>
          <a:p>
            <a:pPr marL="324000" indent="-342900" fontAlgn="base">
              <a:lnSpc>
                <a:spcPct val="150000"/>
              </a:lnSpc>
              <a:buFont typeface="+mj-lt"/>
              <a:buAutoNum type="alphaLcParenR"/>
            </a:pPr>
            <a:r>
              <a:rPr lang="fr-FR" dirty="0" smtClean="0"/>
              <a:t>IP</a:t>
            </a:r>
          </a:p>
          <a:p>
            <a:pPr marL="324000" indent="-342900" fontAlgn="base">
              <a:lnSpc>
                <a:spcPct val="150000"/>
              </a:lnSpc>
              <a:buFont typeface="+mj-lt"/>
              <a:buAutoNum type="alphaLcParenR"/>
            </a:pPr>
            <a:r>
              <a:rPr lang="fr-FR" dirty="0" smtClean="0"/>
              <a:t>ARP</a:t>
            </a:r>
          </a:p>
          <a:p>
            <a:pPr marL="324000" indent="-342900" fontAlgn="base">
              <a:lnSpc>
                <a:spcPct val="150000"/>
              </a:lnSpc>
              <a:buFont typeface="+mj-lt"/>
              <a:buAutoNum type="alphaLcParenR"/>
            </a:pPr>
            <a:r>
              <a:rPr lang="fr-FR" dirty="0" smtClean="0"/>
              <a:t>RARP</a:t>
            </a:r>
          </a:p>
          <a:p>
            <a:pPr marL="324000" indent="-342900" fontAlgn="base">
              <a:lnSpc>
                <a:spcPct val="150000"/>
              </a:lnSpc>
              <a:buFont typeface="+mj-lt"/>
              <a:buAutoNum type="alphaLcParenR"/>
            </a:pP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8120" y="3641208"/>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4360027"/>
            <a:ext cx="8153400" cy="646331"/>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a:solidFill>
                  <a:srgbClr val="FF0000"/>
                </a:solidFill>
              </a:rPr>
              <a:t>d</a:t>
            </a:r>
            <a:r>
              <a:rPr lang="fr-FR" b="1" dirty="0" smtClean="0">
                <a:solidFill>
                  <a:srgbClr val="FF0000"/>
                </a:solidFill>
              </a:rPr>
              <a:t>) </a:t>
            </a:r>
            <a:r>
              <a:rPr lang="fr-FR" b="1" dirty="0" smtClean="0">
                <a:solidFill>
                  <a:schemeClr val="tx1"/>
                </a:solidFill>
              </a:rPr>
              <a:t>Le </a:t>
            </a:r>
            <a:r>
              <a:rPr lang="fr-FR" b="1" dirty="0">
                <a:solidFill>
                  <a:schemeClr val="tx1"/>
                </a:solidFill>
              </a:rPr>
              <a:t>protocole ARP (Address Resolution Protocol) est utilisé pour chercher l’adresse MAC à partir d’une adresse IP connue</a:t>
            </a:r>
            <a:r>
              <a:rPr lang="fr-FR" b="1" dirty="0" smtClean="0">
                <a:solidFill>
                  <a:schemeClr val="tx1"/>
                </a:solidFill>
              </a:rPr>
              <a:t>.</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6637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5</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862322"/>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5. Combien </a:t>
            </a:r>
            <a:r>
              <a:rPr lang="fr-FR" b="1" dirty="0">
                <a:solidFill>
                  <a:srgbClr val="FF0000"/>
                </a:solidFill>
                <a:latin typeface="Times New Roman" panose="02020603050405020304" pitchFamily="18" charset="0"/>
                <a:cs typeface="Times New Roman" panose="02020603050405020304" pitchFamily="18" charset="0"/>
              </a:rPr>
              <a:t>d’octets sont nécessaires pour coder une adresse </a:t>
            </a:r>
            <a:r>
              <a:rPr lang="fr-FR" b="1" dirty="0" smtClean="0">
                <a:solidFill>
                  <a:srgbClr val="FF0000"/>
                </a:solidFill>
                <a:latin typeface="Times New Roman" panose="02020603050405020304" pitchFamily="18" charset="0"/>
                <a:cs typeface="Times New Roman" panose="02020603050405020304" pitchFamily="18" charset="0"/>
              </a:rPr>
              <a:t>Ethernet ?</a:t>
            </a:r>
            <a:endParaRPr lang="fr-FR" b="1" dirty="0">
              <a:solidFill>
                <a:srgbClr val="FF0000"/>
              </a:solidFill>
              <a:latin typeface="Times New Roman" panose="02020603050405020304" pitchFamily="18" charset="0"/>
              <a:cs typeface="Times New Roman" panose="02020603050405020304" pitchFamily="18" charset="0"/>
            </a:endParaRPr>
          </a:p>
          <a:p>
            <a:pPr marL="324000" indent="-342900" fontAlgn="base">
              <a:lnSpc>
                <a:spcPct val="150000"/>
              </a:lnSpc>
              <a:buFont typeface="+mj-lt"/>
              <a:buAutoNum type="alphaLcParenR"/>
            </a:pPr>
            <a:r>
              <a:rPr lang="fr-FR" dirty="0" smtClean="0"/>
              <a:t>3</a:t>
            </a:r>
          </a:p>
          <a:p>
            <a:pPr marL="324000" indent="-342900" fontAlgn="base">
              <a:lnSpc>
                <a:spcPct val="150000"/>
              </a:lnSpc>
              <a:buFont typeface="+mj-lt"/>
              <a:buAutoNum type="alphaLcParenR"/>
            </a:pPr>
            <a:r>
              <a:rPr lang="fr-FR" dirty="0" smtClean="0"/>
              <a:t>4</a:t>
            </a:r>
          </a:p>
          <a:p>
            <a:pPr marL="324000" indent="-342900" fontAlgn="base">
              <a:lnSpc>
                <a:spcPct val="150000"/>
              </a:lnSpc>
              <a:buFont typeface="+mj-lt"/>
              <a:buAutoNum type="alphaLcParenR"/>
            </a:pPr>
            <a:r>
              <a:rPr lang="fr-FR" dirty="0" smtClean="0"/>
              <a:t>6</a:t>
            </a:r>
          </a:p>
          <a:p>
            <a:pPr marL="324000" indent="-342900" fontAlgn="base">
              <a:lnSpc>
                <a:spcPct val="150000"/>
              </a:lnSpc>
              <a:buFont typeface="+mj-lt"/>
              <a:buAutoNum type="alphaLcParenR"/>
            </a:pPr>
            <a:r>
              <a:rPr lang="fr-FR" dirty="0" smtClean="0"/>
              <a:t>8</a:t>
            </a:r>
          </a:p>
          <a:p>
            <a:pPr marL="324000" indent="-342900" fontAlgn="base">
              <a:lnSpc>
                <a:spcPct val="150000"/>
              </a:lnSpc>
              <a:buFont typeface="+mj-lt"/>
              <a:buAutoNum type="alphaLcParenR"/>
            </a:pPr>
            <a:r>
              <a:rPr lang="fr-FR" dirty="0" smtClean="0"/>
              <a:t>16</a:t>
            </a:r>
          </a:p>
          <a:p>
            <a:pPr marL="324000" indent="-342900" fontAlgn="base">
              <a:lnSpc>
                <a:spcPct val="150000"/>
              </a:lnSpc>
              <a:buFont typeface="+mj-lt"/>
              <a:buAutoNum type="alphaLcParenR"/>
            </a:pP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0500" y="3189595"/>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733800"/>
            <a:ext cx="8153400" cy="36933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a:solidFill>
                  <a:srgbClr val="FF0000"/>
                </a:solidFill>
              </a:rPr>
              <a:t>c</a:t>
            </a:r>
            <a:r>
              <a:rPr lang="fr-FR" b="1" smtClean="0">
                <a:solidFill>
                  <a:srgbClr val="FF0000"/>
                </a:solidFill>
              </a:rPr>
              <a:t>) </a:t>
            </a:r>
            <a:r>
              <a:rPr lang="fr-FR" b="1" dirty="0" smtClean="0">
                <a:solidFill>
                  <a:schemeClr val="tx1"/>
                </a:solidFill>
              </a:rPr>
              <a:t>6 octets</a:t>
            </a:r>
            <a:endParaRPr lang="fr-FR" dirty="0">
              <a:solidFill>
                <a:schemeClr val="tx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184756"/>
            <a:ext cx="3688558" cy="25524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067272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a:latin typeface="Times New Roman" panose="02020603050405020304" pitchFamily="18" charset="0"/>
                <a:cs typeface="Times New Roman" panose="02020603050405020304" pitchFamily="18" charset="0"/>
              </a:rPr>
              <a:t>6</a:t>
            </a:r>
          </a:p>
        </p:txBody>
      </p:sp>
      <p:sp>
        <p:nvSpPr>
          <p:cNvPr id="2" name="Rectangle 1"/>
          <p:cNvSpPr/>
          <p:nvPr/>
        </p:nvSpPr>
        <p:spPr>
          <a:xfrm>
            <a:off x="190500" y="152400"/>
            <a:ext cx="8763000" cy="2308324"/>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6. TCP/IP </a:t>
            </a:r>
            <a:r>
              <a:rPr lang="fr-FR" b="1" dirty="0">
                <a:solidFill>
                  <a:srgbClr val="FF0000"/>
                </a:solidFill>
                <a:latin typeface="Times New Roman" panose="02020603050405020304" pitchFamily="18" charset="0"/>
                <a:cs typeface="Times New Roman" panose="02020603050405020304" pitchFamily="18" charset="0"/>
              </a:rPr>
              <a:t>est également connu sous le nom de </a:t>
            </a:r>
            <a:r>
              <a:rPr lang="fr-FR" b="1" dirty="0" smtClean="0">
                <a:solidFill>
                  <a:srgbClr val="FF0000"/>
                </a:solidFill>
                <a:latin typeface="Times New Roman" panose="02020603050405020304" pitchFamily="18" charset="0"/>
                <a:cs typeface="Times New Roman" panose="02020603050405020304" pitchFamily="18" charset="0"/>
              </a:rPr>
              <a:t>_______?</a:t>
            </a:r>
          </a:p>
          <a:p>
            <a:pPr fontAlgn="base"/>
            <a:r>
              <a:rPr lang="fr-FR" b="1" dirty="0" smtClean="0">
                <a:solidFill>
                  <a:srgbClr val="FF0000"/>
                </a:solidFill>
                <a:latin typeface="Times New Roman" panose="02020603050405020304" pitchFamily="18" charset="0"/>
                <a:cs typeface="Times New Roman" panose="02020603050405020304" pitchFamily="18" charset="0"/>
              </a:rPr>
              <a:t> </a:t>
            </a:r>
          </a:p>
          <a:p>
            <a:pPr marL="324000" indent="-342900" fontAlgn="base">
              <a:lnSpc>
                <a:spcPct val="150000"/>
              </a:lnSpc>
              <a:buFont typeface="+mj-lt"/>
              <a:buAutoNum type="alphaLcParenR"/>
            </a:pPr>
            <a:r>
              <a:rPr lang="fr-FR" dirty="0" smtClean="0"/>
              <a:t>Modèle OSI </a:t>
            </a:r>
          </a:p>
          <a:p>
            <a:pPr marL="324000" indent="-342900" fontAlgn="base">
              <a:lnSpc>
                <a:spcPct val="150000"/>
              </a:lnSpc>
              <a:buFont typeface="+mj-lt"/>
              <a:buAutoNum type="alphaLcParenR"/>
            </a:pPr>
            <a:r>
              <a:rPr lang="fr-FR" dirty="0" smtClean="0"/>
              <a:t>Modèle TCP</a:t>
            </a:r>
          </a:p>
          <a:p>
            <a:pPr marL="324000" indent="-342900" fontAlgn="base">
              <a:lnSpc>
                <a:spcPct val="150000"/>
              </a:lnSpc>
              <a:buFont typeface="+mj-lt"/>
              <a:buAutoNum type="alphaLcParenR"/>
            </a:pPr>
            <a:r>
              <a:rPr lang="fr-FR" dirty="0"/>
              <a:t>Modèle </a:t>
            </a:r>
            <a:r>
              <a:rPr lang="fr-FR" dirty="0" smtClean="0"/>
              <a:t>DOD</a:t>
            </a:r>
          </a:p>
          <a:p>
            <a:pPr marL="324000" indent="-342900" fontAlgn="base">
              <a:lnSpc>
                <a:spcPct val="150000"/>
              </a:lnSpc>
              <a:buFont typeface="+mj-lt"/>
              <a:buAutoNum type="alphaLcParenR"/>
            </a:pPr>
            <a:r>
              <a:rPr lang="fr-FR" dirty="0"/>
              <a:t>Modèle de </a:t>
            </a:r>
            <a:r>
              <a:rPr lang="fr-FR" dirty="0" smtClean="0"/>
              <a:t>réseau</a:t>
            </a:r>
            <a:endParaRPr lang="fr-FR" b="0" i="0" dirty="0">
              <a:effectLst/>
              <a:latin typeface="Times New Roman" panose="02020603050405020304" pitchFamily="18" charset="0"/>
              <a:cs typeface="Times New Roman" panose="02020603050405020304" pitchFamily="18" charset="0"/>
            </a:endParaRPr>
          </a:p>
        </p:txBody>
      </p:sp>
      <p:sp>
        <p:nvSpPr>
          <p:cNvPr id="10" name="ZoneTexte 9"/>
          <p:cNvSpPr txBox="1"/>
          <p:nvPr/>
        </p:nvSpPr>
        <p:spPr>
          <a:xfrm>
            <a:off x="190500" y="289560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699808"/>
            <a:ext cx="8153400" cy="1200329"/>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c) </a:t>
            </a:r>
            <a:r>
              <a:rPr lang="fr-FR" b="1" dirty="0" smtClean="0">
                <a:solidFill>
                  <a:schemeClr val="tx1"/>
                </a:solidFill>
              </a:rPr>
              <a:t>Le </a:t>
            </a:r>
            <a:r>
              <a:rPr lang="fr-FR" b="1" dirty="0">
                <a:solidFill>
                  <a:schemeClr val="tx1"/>
                </a:solidFill>
              </a:rPr>
              <a:t>modèle TCP/IP est également appelé le modèle DOD. Le ministère de la </a:t>
            </a:r>
            <a:r>
              <a:rPr lang="fr-FR" b="1" dirty="0" smtClean="0">
                <a:solidFill>
                  <a:schemeClr val="tx1"/>
                </a:solidFill>
              </a:rPr>
              <a:t>Défense (</a:t>
            </a:r>
            <a:r>
              <a:rPr lang="fr-FR" b="1" dirty="0">
                <a:solidFill>
                  <a:schemeClr val="tx1"/>
                </a:solidFill>
              </a:rPr>
              <a:t>Department of Defense, DOD) a créé TCP / IP pour assurer et préserver l’intégrité des données. Le modèle DoD est une version condensée du modèle OSI et ne comporte que quatre couches. </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6349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7</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7. Le </a:t>
            </a:r>
            <a:r>
              <a:rPr lang="fr-FR" b="1" dirty="0">
                <a:solidFill>
                  <a:srgbClr val="FF0000"/>
                </a:solidFill>
                <a:latin typeface="Times New Roman" panose="02020603050405020304" pitchFamily="18" charset="0"/>
                <a:cs typeface="Times New Roman" panose="02020603050405020304" pitchFamily="18" charset="0"/>
              </a:rPr>
              <a:t>Switch est un périphérique de la _________ du modèle OSI. </a:t>
            </a:r>
            <a:endParaRPr lang="fr-FR" b="1" dirty="0" smtClean="0">
              <a:solidFill>
                <a:srgbClr val="FF0000"/>
              </a:solidFill>
              <a:latin typeface="Times New Roman" panose="02020603050405020304" pitchFamily="18" charset="0"/>
              <a:cs typeface="Times New Roman" panose="02020603050405020304" pitchFamily="18" charset="0"/>
            </a:endParaRP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Couche réseau</a:t>
            </a:r>
          </a:p>
          <a:p>
            <a:pPr marL="324000" indent="-342900" fontAlgn="base">
              <a:lnSpc>
                <a:spcPct val="150000"/>
              </a:lnSpc>
              <a:buFont typeface="+mj-lt"/>
              <a:buAutoNum type="alphaLcParenR"/>
            </a:pPr>
            <a:r>
              <a:rPr lang="fr-FR" dirty="0"/>
              <a:t>Couche liaison de </a:t>
            </a:r>
            <a:r>
              <a:rPr lang="fr-FR" dirty="0" smtClean="0"/>
              <a:t>données</a:t>
            </a:r>
          </a:p>
          <a:p>
            <a:pPr marL="324000" indent="-342900" fontAlgn="base">
              <a:lnSpc>
                <a:spcPct val="150000"/>
              </a:lnSpc>
              <a:buFont typeface="+mj-lt"/>
              <a:buAutoNum type="alphaLcParenR"/>
            </a:pPr>
            <a:r>
              <a:rPr lang="fr-FR" dirty="0" smtClean="0"/>
              <a:t>Couche application</a:t>
            </a:r>
          </a:p>
          <a:p>
            <a:pPr marL="324000" indent="-342900" fontAlgn="base">
              <a:lnSpc>
                <a:spcPct val="150000"/>
              </a:lnSpc>
              <a:buFont typeface="+mj-lt"/>
              <a:buAutoNum type="alphaLcParenR"/>
            </a:pPr>
            <a:r>
              <a:rPr lang="fr-FR" dirty="0"/>
              <a:t>Couche session</a:t>
            </a:r>
            <a:endParaRPr lang="fr-FR" dirty="0" smtClean="0"/>
          </a:p>
        </p:txBody>
      </p:sp>
      <p:sp>
        <p:nvSpPr>
          <p:cNvPr id="10" name="ZoneTexte 9"/>
          <p:cNvSpPr txBox="1"/>
          <p:nvPr/>
        </p:nvSpPr>
        <p:spPr>
          <a:xfrm>
            <a:off x="190500" y="272288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36933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b) </a:t>
            </a:r>
            <a:r>
              <a:rPr lang="fr-FR" b="1" dirty="0" smtClean="0">
                <a:solidFill>
                  <a:schemeClr val="tx1"/>
                </a:solidFill>
              </a:rPr>
              <a:t>Switch </a:t>
            </a:r>
            <a:r>
              <a:rPr lang="fr-FR" b="1" dirty="0">
                <a:solidFill>
                  <a:schemeClr val="tx1"/>
                </a:solidFill>
              </a:rPr>
              <a:t>fonctionne dans la deuxième couche du modèle </a:t>
            </a:r>
            <a:r>
              <a:rPr lang="fr-FR" b="1" dirty="0" smtClean="0">
                <a:solidFill>
                  <a:schemeClr val="tx1"/>
                </a:solidFill>
              </a:rPr>
              <a:t>OSI.</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3381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ZoneTexte 54"/>
          <p:cNvSpPr txBox="1"/>
          <p:nvPr/>
        </p:nvSpPr>
        <p:spPr>
          <a:xfrm>
            <a:off x="8797668" y="6581001"/>
            <a:ext cx="332488" cy="307777"/>
          </a:xfrm>
          <a:prstGeom prst="rect">
            <a:avLst/>
          </a:prstGeom>
          <a:noFill/>
        </p:spPr>
        <p:txBody>
          <a:bodyPr wrap="square" rtlCol="0">
            <a:spAutoFit/>
          </a:bodyPr>
          <a:lstStyle/>
          <a:p>
            <a:r>
              <a:rPr lang="fr-FR" sz="1400" b="1" dirty="0" smtClean="0">
                <a:latin typeface="Times New Roman" panose="02020603050405020304" pitchFamily="18" charset="0"/>
                <a:cs typeface="Times New Roman" panose="02020603050405020304" pitchFamily="18" charset="0"/>
              </a:rPr>
              <a:t>8</a:t>
            </a:r>
            <a:endParaRPr lang="fr-FR" sz="1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0500" y="152400"/>
            <a:ext cx="8763000" cy="2169825"/>
          </a:xfrm>
          <a:prstGeom prst="rect">
            <a:avLst/>
          </a:prstGeom>
          <a:ln w="9525">
            <a:solidFill>
              <a:schemeClr val="tx1"/>
            </a:solidFill>
          </a:ln>
        </p:spPr>
        <p:txBody>
          <a:bodyPr wrap="square">
            <a:spAutoFit/>
          </a:bodyPr>
          <a:lstStyle/>
          <a:p>
            <a:pPr fontAlgn="base"/>
            <a:r>
              <a:rPr lang="fr-FR" b="1" dirty="0" smtClean="0">
                <a:solidFill>
                  <a:srgbClr val="FF0000"/>
                </a:solidFill>
                <a:latin typeface="Times New Roman" panose="02020603050405020304" pitchFamily="18" charset="0"/>
                <a:cs typeface="Times New Roman" panose="02020603050405020304" pitchFamily="18" charset="0"/>
              </a:rPr>
              <a:t>8. Dans </a:t>
            </a:r>
            <a:r>
              <a:rPr lang="fr-FR" b="1" dirty="0">
                <a:solidFill>
                  <a:srgbClr val="FF0000"/>
                </a:solidFill>
                <a:latin typeface="Times New Roman" panose="02020603050405020304" pitchFamily="18" charset="0"/>
                <a:cs typeface="Times New Roman" panose="02020603050405020304" pitchFamily="18" charset="0"/>
              </a:rPr>
              <a:t>les normes IEEE, la norme 802.5 est également appelée?</a:t>
            </a:r>
            <a:endParaRPr lang="fr-FR" b="1" dirty="0" smtClean="0">
              <a:solidFill>
                <a:srgbClr val="FF0000"/>
              </a:solidFill>
              <a:latin typeface="Times New Roman" panose="02020603050405020304" pitchFamily="18" charset="0"/>
              <a:cs typeface="Times New Roman" panose="02020603050405020304" pitchFamily="18" charset="0"/>
            </a:endParaRPr>
          </a:p>
          <a:p>
            <a:pPr fontAlgn="base"/>
            <a:endParaRPr lang="fr-FR" b="1" dirty="0" smtClean="0">
              <a:solidFill>
                <a:srgbClr val="FF0000"/>
              </a:solidFill>
              <a:latin typeface="Times New Roman" panose="02020603050405020304" pitchFamily="18" charset="0"/>
              <a:cs typeface="Times New Roman" panose="02020603050405020304" pitchFamily="18" charset="0"/>
            </a:endParaRPr>
          </a:p>
          <a:p>
            <a:pPr marL="342900" indent="-342900" fontAlgn="base">
              <a:buFont typeface="+mj-lt"/>
              <a:buAutoNum type="alphaLcParenR"/>
            </a:pPr>
            <a:r>
              <a:rPr lang="fr-FR" dirty="0" smtClean="0"/>
              <a:t>Ethernet</a:t>
            </a:r>
          </a:p>
          <a:p>
            <a:pPr marL="324000" indent="-342900" fontAlgn="base">
              <a:lnSpc>
                <a:spcPct val="150000"/>
              </a:lnSpc>
              <a:buFont typeface="+mj-lt"/>
              <a:buAutoNum type="alphaLcParenR"/>
            </a:pPr>
            <a:r>
              <a:rPr lang="fr-FR" dirty="0"/>
              <a:t>Token </a:t>
            </a:r>
            <a:r>
              <a:rPr lang="fr-FR" dirty="0" smtClean="0"/>
              <a:t>Bus</a:t>
            </a:r>
          </a:p>
          <a:p>
            <a:pPr marL="324000" indent="-342900" fontAlgn="base">
              <a:lnSpc>
                <a:spcPct val="150000"/>
              </a:lnSpc>
              <a:buFont typeface="+mj-lt"/>
              <a:buAutoNum type="alphaLcParenR"/>
            </a:pPr>
            <a:r>
              <a:rPr lang="fr-FR" dirty="0"/>
              <a:t>Wireless Token Area </a:t>
            </a:r>
            <a:r>
              <a:rPr lang="fr-FR" dirty="0" smtClean="0"/>
              <a:t>Network</a:t>
            </a:r>
          </a:p>
          <a:p>
            <a:pPr marL="324000" indent="-342900" fontAlgn="base">
              <a:lnSpc>
                <a:spcPct val="150000"/>
              </a:lnSpc>
              <a:buFont typeface="+mj-lt"/>
              <a:buAutoNum type="alphaLcParenR"/>
            </a:pPr>
            <a:r>
              <a:rPr lang="fr-FR" dirty="0" smtClean="0"/>
              <a:t>Token </a:t>
            </a:r>
            <a:r>
              <a:rPr lang="fr-FR" dirty="0"/>
              <a:t>Ring</a:t>
            </a:r>
            <a:endParaRPr lang="fr-FR" dirty="0" smtClean="0"/>
          </a:p>
        </p:txBody>
      </p:sp>
      <p:sp>
        <p:nvSpPr>
          <p:cNvPr id="10" name="ZoneTexte 9"/>
          <p:cNvSpPr txBox="1"/>
          <p:nvPr/>
        </p:nvSpPr>
        <p:spPr>
          <a:xfrm>
            <a:off x="190500" y="2722880"/>
            <a:ext cx="13716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dirty="0" smtClean="0"/>
              <a:t>Réponse</a:t>
            </a:r>
            <a:endParaRPr lang="fr-FR" dirty="0"/>
          </a:p>
        </p:txBody>
      </p:sp>
      <p:sp>
        <p:nvSpPr>
          <p:cNvPr id="3" name="Rectangle 2"/>
          <p:cNvSpPr/>
          <p:nvPr/>
        </p:nvSpPr>
        <p:spPr>
          <a:xfrm>
            <a:off x="495300" y="3533507"/>
            <a:ext cx="8153400" cy="369332"/>
          </a:xfrm>
          <a:prstGeom prst="rect">
            <a:avLst/>
          </a:prstGeom>
          <a:effectLst>
            <a:outerShdw blurRad="76200" dist="12700" dir="2700000" sy="-23000" kx="-800400" algn="bl"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fr-FR" b="1" dirty="0" smtClean="0">
                <a:solidFill>
                  <a:srgbClr val="FF0000"/>
                </a:solidFill>
              </a:rPr>
              <a:t>d) </a:t>
            </a:r>
            <a:r>
              <a:rPr lang="fr-FR" b="1" dirty="0" smtClean="0">
                <a:solidFill>
                  <a:schemeClr val="tx1"/>
                </a:solidFill>
              </a:rPr>
              <a:t>Dans </a:t>
            </a:r>
            <a:r>
              <a:rPr lang="fr-FR" b="1" dirty="0">
                <a:solidFill>
                  <a:schemeClr val="tx1"/>
                </a:solidFill>
              </a:rPr>
              <a:t>les normes IEEE, la norme 802.5 est également appelée Token </a:t>
            </a:r>
            <a:r>
              <a:rPr lang="fr-FR" b="1" dirty="0" smtClean="0">
                <a:solidFill>
                  <a:schemeClr val="tx1"/>
                </a:solidFill>
              </a:rPr>
              <a:t>Ring.</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60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2295</TotalTime>
  <Words>1222</Words>
  <Application>Microsoft Office PowerPoint</Application>
  <PresentationFormat>Affichage à l'écran (4:3)</PresentationFormat>
  <Paragraphs>212</Paragraphs>
  <Slides>22</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Calibri</vt:lpstr>
      <vt:lpstr>Carlito</vt:lpstr>
      <vt:lpstr>open sans</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d’Informatique</dc:title>
  <dc:creator>CHIBA ZOUHAIR</dc:creator>
  <cp:lastModifiedBy>Administrateur</cp:lastModifiedBy>
  <cp:revision>426</cp:revision>
  <cp:lastPrinted>2022-04-13T15:58:04Z</cp:lastPrinted>
  <dcterms:created xsi:type="dcterms:W3CDTF">2021-09-29T10:41:05Z</dcterms:created>
  <dcterms:modified xsi:type="dcterms:W3CDTF">2024-10-13T21:57:44Z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2017-09-13T00:00:00Z</vt:filetime>
  </property>
  <property fmtid="{D5CDD505-2E9C-101B-9397-08002B2CF9AE}" pid="3" name="Creator">
    <vt:lpwstr>Microsoft® PowerPoint® 2016</vt:lpwstr>
  </property>
  <property fmtid="{D5CDD505-2E9C-101B-9397-08002B2CF9AE}" pid="4" name="LastSaved">
    <vt:filetime>2021-09-29T00:00:00Z</vt:filetime>
  </property>
</Properties>
</file>