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8" r:id="rId26"/>
    <p:sldId id="283" r:id="rId27"/>
    <p:sldId id="284" r:id="rId28"/>
    <p:sldId id="285" r:id="rId29"/>
    <p:sldId id="286" r:id="rId30"/>
    <p:sldId id="287" r:id="rId31"/>
    <p:sldId id="282" r:id="rId32"/>
  </p:sldIdLst>
  <p:sldSz cx="9144000" cy="6858000" type="screen4x3"/>
  <p:notesSz cx="9926638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33CCFF"/>
    <a:srgbClr val="FF99FF"/>
    <a:srgbClr val="0099FF"/>
    <a:srgbClr val="9900FF"/>
    <a:srgbClr val="0099CC"/>
    <a:srgbClr val="FF00FF"/>
    <a:srgbClr val="FF66CC"/>
    <a:srgbClr val="FF6600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85" autoAdjust="0"/>
    <p:restoredTop sz="94660"/>
  </p:normalViewPr>
  <p:slideViewPr>
    <p:cSldViewPr>
      <p:cViewPr varScale="1">
        <p:scale>
          <a:sx n="80" d="100"/>
          <a:sy n="80" d="100"/>
        </p:scale>
        <p:origin x="168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DBF15-38FA-41C7-81F4-7B8F093FF1CC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419475" y="857250"/>
            <a:ext cx="3087688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92188" y="3300413"/>
            <a:ext cx="7942262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302125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622925" y="6513513"/>
            <a:ext cx="4302125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D7F0A-4971-4FA1-988C-F5BACE0906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04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2342" y="1801749"/>
            <a:ext cx="7719314" cy="1055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82472" y="3497072"/>
            <a:ext cx="7179055" cy="697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>
                <a:solidFill>
                  <a:srgbClr val="DEF5F9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000" dirty="0">
                <a:solidFill>
                  <a:srgbClr val="FFFFFF"/>
                </a:solidFill>
              </a:rPr>
              <a:t>‹N°›</a:t>
            </a:fld>
            <a:endParaRPr sz="1000" dirty="0">
              <a:latin typeface="Wingdings"/>
              <a:cs typeface="Wingding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>
                <a:solidFill>
                  <a:srgbClr val="DEF5F9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000" dirty="0">
                <a:solidFill>
                  <a:srgbClr val="FFFFFF"/>
                </a:solidFill>
              </a:rPr>
              <a:t>‹N°›</a:t>
            </a:fld>
            <a:endParaRPr sz="1000" dirty="0">
              <a:latin typeface="Wingdings"/>
              <a:cs typeface="Wingding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>
                <a:solidFill>
                  <a:srgbClr val="DEF5F9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000" dirty="0">
                <a:solidFill>
                  <a:srgbClr val="FFFFFF"/>
                </a:solidFill>
              </a:rPr>
              <a:t>‹N°›</a:t>
            </a:fld>
            <a:endParaRPr sz="1000" dirty="0">
              <a:latin typeface="Wingdings"/>
              <a:cs typeface="Wingding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>
                <a:solidFill>
                  <a:srgbClr val="DEF5F9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000" dirty="0">
                <a:solidFill>
                  <a:srgbClr val="FFFFFF"/>
                </a:solidFill>
              </a:rPr>
              <a:t>‹N°›</a:t>
            </a:fld>
            <a:endParaRPr sz="1000" dirty="0">
              <a:latin typeface="Wingdings"/>
              <a:cs typeface="Wingding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>
                <a:solidFill>
                  <a:srgbClr val="DEF5F9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000" dirty="0">
                <a:solidFill>
                  <a:srgbClr val="FFFFFF"/>
                </a:solidFill>
              </a:rPr>
              <a:t>‹N°›</a:t>
            </a:fld>
            <a:endParaRPr sz="1000" dirty="0">
              <a:latin typeface="Wingdings"/>
              <a:cs typeface="Wingding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9186" y="5945784"/>
            <a:ext cx="4885690" cy="912494"/>
          </a:xfrm>
          <a:custGeom>
            <a:avLst/>
            <a:gdLst/>
            <a:ahLst/>
            <a:cxnLst/>
            <a:rect l="l" t="t" r="r" b="b"/>
            <a:pathLst>
              <a:path w="4885690" h="912495">
                <a:moveTo>
                  <a:pt x="85605" y="21361"/>
                </a:moveTo>
                <a:lnTo>
                  <a:pt x="3628153" y="912212"/>
                </a:lnTo>
                <a:lnTo>
                  <a:pt x="4885690" y="912212"/>
                </a:lnTo>
                <a:lnTo>
                  <a:pt x="85605" y="21361"/>
                </a:lnTo>
                <a:close/>
              </a:path>
              <a:path w="4885690" h="912495">
                <a:moveTo>
                  <a:pt x="660" y="0"/>
                </a:moveTo>
                <a:lnTo>
                  <a:pt x="0" y="5473"/>
                </a:lnTo>
                <a:lnTo>
                  <a:pt x="85605" y="21361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484682" y="5939091"/>
            <a:ext cx="3653790" cy="919480"/>
          </a:xfrm>
          <a:custGeom>
            <a:avLst/>
            <a:gdLst/>
            <a:ahLst/>
            <a:cxnLst/>
            <a:rect l="l" t="t" r="r" b="b"/>
            <a:pathLst>
              <a:path w="3653790" h="919479">
                <a:moveTo>
                  <a:pt x="0" y="0"/>
                </a:moveTo>
                <a:lnTo>
                  <a:pt x="7924" y="6350"/>
                </a:lnTo>
                <a:lnTo>
                  <a:pt x="2870000" y="918906"/>
                </a:lnTo>
                <a:lnTo>
                  <a:pt x="3653459" y="9189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0" y="5788151"/>
            <a:ext cx="3396234" cy="10675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0" y="5784670"/>
            <a:ext cx="3370854" cy="10733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0672" y="1695069"/>
            <a:ext cx="8242655" cy="939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0772" y="2039238"/>
            <a:ext cx="7681595" cy="3848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4683" y="6452347"/>
            <a:ext cx="189229" cy="290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>
                <a:solidFill>
                  <a:srgbClr val="DEF5F9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000" dirty="0">
                <a:solidFill>
                  <a:srgbClr val="FFFFFF"/>
                </a:solidFill>
              </a:rPr>
              <a:t>‹N°›</a:t>
            </a:fld>
            <a:endParaRPr sz="1000" dirty="0">
              <a:latin typeface="Wingdings"/>
              <a:cs typeface="Wingding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9144000" cy="1903095"/>
            <a:chOff x="0" y="4953000"/>
            <a:chExt cx="9144000" cy="1903095"/>
          </a:xfrm>
        </p:grpSpPr>
        <p:sp>
          <p:nvSpPr>
            <p:cNvPr id="3" name="object 3"/>
            <p:cNvSpPr/>
            <p:nvPr/>
          </p:nvSpPr>
          <p:spPr>
            <a:xfrm>
              <a:off x="1688592" y="4953000"/>
              <a:ext cx="7455534" cy="487680"/>
            </a:xfrm>
            <a:custGeom>
              <a:avLst/>
              <a:gdLst/>
              <a:ahLst/>
              <a:cxnLst/>
              <a:rect l="l" t="t" r="r" b="b"/>
              <a:pathLst>
                <a:path w="7455534" h="487679">
                  <a:moveTo>
                    <a:pt x="7455408" y="0"/>
                  </a:moveTo>
                  <a:lnTo>
                    <a:pt x="0" y="289687"/>
                  </a:lnTo>
                  <a:lnTo>
                    <a:pt x="7455408" y="487680"/>
                  </a:lnTo>
                  <a:lnTo>
                    <a:pt x="7455408" y="0"/>
                  </a:lnTo>
                  <a:close/>
                </a:path>
              </a:pathLst>
            </a:custGeom>
            <a:solidFill>
              <a:srgbClr val="9FCAD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12471" y="5236463"/>
              <a:ext cx="9031605" cy="789940"/>
            </a:xfrm>
            <a:custGeom>
              <a:avLst/>
              <a:gdLst/>
              <a:ahLst/>
              <a:cxnLst/>
              <a:rect l="l" t="t" r="r" b="b"/>
              <a:pathLst>
                <a:path w="9031605" h="789939">
                  <a:moveTo>
                    <a:pt x="9031528" y="0"/>
                  </a:moveTo>
                  <a:lnTo>
                    <a:pt x="0" y="0"/>
                  </a:lnTo>
                  <a:lnTo>
                    <a:pt x="9031528" y="789432"/>
                  </a:lnTo>
                  <a:lnTo>
                    <a:pt x="90315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98720"/>
              <a:ext cx="9141714" cy="18569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992842"/>
              <a:ext cx="9143999" cy="802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943600" y="4470237"/>
            <a:ext cx="3426714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fr-FR" sz="2400" b="1" i="1" spc="-20" dirty="0" smtClean="0">
                <a:solidFill>
                  <a:srgbClr val="00006D"/>
                </a:solidFill>
                <a:latin typeface="Carlito"/>
                <a:cs typeface="Carlito"/>
              </a:rPr>
              <a:t>Professeur Chiba Zouhair 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44043" y="1524000"/>
            <a:ext cx="8455914" cy="80021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600" b="1" dirty="0" smtClean="0"/>
              <a:t>TD </a:t>
            </a:r>
            <a:r>
              <a:rPr lang="fr-FR" sz="4600" b="1" dirty="0" smtClean="0"/>
              <a:t>03 </a:t>
            </a:r>
            <a:r>
              <a:rPr lang="fr-FR" sz="4600" b="1" dirty="0" smtClean="0"/>
              <a:t>: Réseaux Informatiques</a:t>
            </a:r>
            <a:endParaRPr lang="fr-FR" sz="4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Quelle est la fonction d'un switch dans un réseau ?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Acheminer les données uniquement vers l'appareil destinataire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Diffuser les données à tous les appareils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Connecter plusieurs réseaux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Filtrer le trafic réseau</a:t>
            </a:r>
            <a:endParaRPr lang="pt-B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900401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>
                <a:solidFill>
                  <a:srgbClr val="FF0000"/>
                </a:solidFill>
              </a:rPr>
              <a:t>a</a:t>
            </a:r>
            <a:r>
              <a:rPr lang="fr-FR" b="1" dirty="0" smtClean="0">
                <a:solidFill>
                  <a:srgbClr val="FF0000"/>
                </a:solidFill>
              </a:rPr>
              <a:t>) </a:t>
            </a:r>
            <a:r>
              <a:rPr lang="fr-FR" b="1" dirty="0" smtClean="0">
                <a:solidFill>
                  <a:schemeClr val="tx1"/>
                </a:solidFill>
              </a:rPr>
              <a:t>Acheminer </a:t>
            </a:r>
            <a:r>
              <a:rPr lang="fr-FR" b="1" dirty="0">
                <a:solidFill>
                  <a:schemeClr val="tx1"/>
                </a:solidFill>
              </a:rPr>
              <a:t>les données uniquement vers l'appareil </a:t>
            </a:r>
            <a:r>
              <a:rPr lang="fr-FR" b="1" dirty="0" smtClean="0">
                <a:solidFill>
                  <a:schemeClr val="tx1"/>
                </a:solidFill>
              </a:rPr>
              <a:t>destinataire </a:t>
            </a:r>
            <a:r>
              <a:rPr lang="pt-BR" b="1" dirty="0" smtClean="0">
                <a:solidFill>
                  <a:schemeClr val="tx1"/>
                </a:solidFill>
              </a:rPr>
              <a:t> 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27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58532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appareil est utilisé pour connecter différents réseaux et déterminer le chemin des données ? 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Hub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Routeur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Commutateur (Switch)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Modem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8967" y="30480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b) </a:t>
            </a:r>
            <a:r>
              <a:rPr lang="fr-FR" b="1" dirty="0" smtClean="0">
                <a:solidFill>
                  <a:schemeClr val="tx1"/>
                </a:solidFill>
              </a:rPr>
              <a:t>Routeur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471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Que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signifie "LAN" ?</a:t>
            </a:r>
          </a:p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fontAlgn="base">
              <a:lnSpc>
                <a:spcPct val="150000"/>
              </a:lnSpc>
            </a:pPr>
            <a:r>
              <a:rPr lang="en-US" dirty="0" smtClean="0"/>
              <a:t>a)   Large </a:t>
            </a:r>
            <a:r>
              <a:rPr lang="en-US" dirty="0"/>
              <a:t>Access Network</a:t>
            </a:r>
          </a:p>
          <a:p>
            <a:pPr fontAlgn="base">
              <a:lnSpc>
                <a:spcPct val="150000"/>
              </a:lnSpc>
            </a:pPr>
            <a:r>
              <a:rPr lang="en-US" dirty="0" smtClean="0"/>
              <a:t>b)   Local </a:t>
            </a:r>
            <a:r>
              <a:rPr lang="en-US" dirty="0"/>
              <a:t>Application Network</a:t>
            </a:r>
          </a:p>
          <a:p>
            <a:pPr marL="342900" indent="-342900" fontAlgn="base">
              <a:lnSpc>
                <a:spcPct val="150000"/>
              </a:lnSpc>
              <a:buAutoNum type="alphaLcParenR" startAt="3"/>
            </a:pPr>
            <a:r>
              <a:rPr lang="en-US" dirty="0" smtClean="0"/>
              <a:t>Local </a:t>
            </a:r>
            <a:r>
              <a:rPr lang="en-US" dirty="0"/>
              <a:t>Area </a:t>
            </a:r>
            <a:r>
              <a:rPr lang="en-US" dirty="0" smtClean="0"/>
              <a:t>Network</a:t>
            </a:r>
          </a:p>
          <a:p>
            <a:pPr marL="342900" indent="-342900" fontAlgn="base">
              <a:lnSpc>
                <a:spcPct val="150000"/>
              </a:lnSpc>
              <a:buAutoNum type="alphaLcParenR" startAt="3"/>
            </a:pPr>
            <a:r>
              <a:rPr lang="fr-FR" dirty="0"/>
              <a:t>Large Access Network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9095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c) </a:t>
            </a:r>
            <a:r>
              <a:rPr lang="en-US" b="1" dirty="0" smtClean="0">
                <a:solidFill>
                  <a:schemeClr val="tx1"/>
                </a:solidFill>
              </a:rPr>
              <a:t>Local </a:t>
            </a:r>
            <a:r>
              <a:rPr lang="en-US" b="1" dirty="0">
                <a:solidFill>
                  <a:schemeClr val="tx1"/>
                </a:solidFill>
              </a:rPr>
              <a:t>Area </a:t>
            </a:r>
            <a:r>
              <a:rPr lang="en-US" b="1" dirty="0" smtClean="0">
                <a:solidFill>
                  <a:schemeClr val="tx1"/>
                </a:solidFill>
              </a:rPr>
              <a:t>Network 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450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protocole est utilisé pour envoyer des fichiers entre un client et un serveur ?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fontAlgn="base">
              <a:lnSpc>
                <a:spcPct val="150000"/>
              </a:lnSpc>
            </a:pPr>
            <a:r>
              <a:rPr lang="en-US" dirty="0" smtClean="0"/>
              <a:t>a</a:t>
            </a:r>
            <a:r>
              <a:rPr lang="en-US" dirty="0"/>
              <a:t>) DHCP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b) </a:t>
            </a:r>
            <a:r>
              <a:rPr lang="en-US" dirty="0" smtClean="0"/>
              <a:t>FTP</a:t>
            </a:r>
            <a:endParaRPr lang="en-US" dirty="0"/>
          </a:p>
          <a:p>
            <a:pPr fontAlgn="base">
              <a:lnSpc>
                <a:spcPct val="150000"/>
              </a:lnSpc>
            </a:pPr>
            <a:r>
              <a:rPr lang="en-US" dirty="0"/>
              <a:t>c) SNMP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d) </a:t>
            </a:r>
            <a:r>
              <a:rPr lang="en-US" dirty="0" smtClean="0"/>
              <a:t>SMTP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8726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b) </a:t>
            </a:r>
            <a:r>
              <a:rPr lang="en-US" b="1" dirty="0" smtClean="0">
                <a:solidFill>
                  <a:schemeClr val="tx1"/>
                </a:solidFill>
              </a:rPr>
              <a:t>FTP 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123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58532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Lequel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éléments suivants est un exemple de protocole de la couche réseau (couche 3 du modèle OSI)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fontAlgn="base"/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US" dirty="0" smtClean="0"/>
              <a:t>a</a:t>
            </a:r>
            <a:r>
              <a:rPr lang="en-US" dirty="0"/>
              <a:t>) IP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b) Ethernet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c) TCP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d) UDP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0500" y="30480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a) </a:t>
            </a:r>
            <a:r>
              <a:rPr lang="en-US" b="1" dirty="0" smtClean="0">
                <a:solidFill>
                  <a:schemeClr val="tx1"/>
                </a:solidFill>
              </a:rPr>
              <a:t>IP 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402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appareil permet d'étendre la portée d'un réseau en amplifiant le signal ?</a:t>
            </a:r>
          </a:p>
          <a:p>
            <a:pPr fontAlgn="base"/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Switch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Routeur </a:t>
            </a:r>
            <a:endParaRPr lang="fr-FR" dirty="0" smtClean="0"/>
          </a:p>
          <a:p>
            <a:pPr fontAlgn="base">
              <a:lnSpc>
                <a:spcPct val="150000"/>
              </a:lnSpc>
            </a:pPr>
            <a:r>
              <a:rPr lang="fr-FR" dirty="0" smtClean="0"/>
              <a:t>c</a:t>
            </a:r>
            <a:r>
              <a:rPr lang="fr-FR" dirty="0"/>
              <a:t>) </a:t>
            </a:r>
            <a:r>
              <a:rPr lang="fr-FR" dirty="0" smtClean="0"/>
              <a:t>Répéteur</a:t>
            </a:r>
            <a:endParaRPr lang="fr-FR" dirty="0"/>
          </a:p>
          <a:p>
            <a:pPr fontAlgn="base">
              <a:lnSpc>
                <a:spcPct val="150000"/>
              </a:lnSpc>
            </a:pPr>
            <a:r>
              <a:rPr lang="fr-FR" dirty="0" smtClean="0"/>
              <a:t>d</a:t>
            </a:r>
            <a:r>
              <a:rPr lang="fr-FR" dirty="0"/>
              <a:t>) Hub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9095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c) </a:t>
            </a:r>
            <a:r>
              <a:rPr lang="fr-FR" b="1" dirty="0">
                <a:solidFill>
                  <a:schemeClr val="tx1"/>
                </a:solidFill>
              </a:rPr>
              <a:t>Répéteur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929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le rôle d'un serveur DHCP dans un réseau ?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Convertir les noms de domaine en adresses IP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Acheminer le trafic réseau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Attribuer automatiquement des adresses IP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Analyser les paquets réseau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01789" y="29095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c) </a:t>
            </a:r>
            <a:r>
              <a:rPr lang="fr-FR" b="1" dirty="0" smtClean="0">
                <a:solidFill>
                  <a:schemeClr val="tx1"/>
                </a:solidFill>
              </a:rPr>
              <a:t>Attribuer </a:t>
            </a:r>
            <a:r>
              <a:rPr lang="fr-FR" b="1" dirty="0">
                <a:solidFill>
                  <a:schemeClr val="tx1"/>
                </a:solidFill>
              </a:rPr>
              <a:t>automatiquement des adresses </a:t>
            </a:r>
            <a:r>
              <a:rPr lang="fr-FR" b="1" dirty="0" smtClean="0">
                <a:solidFill>
                  <a:schemeClr val="tx1"/>
                </a:solidFill>
              </a:rPr>
              <a:t>IP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6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 Que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signifie "WAN" ?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US" dirty="0" smtClean="0"/>
              <a:t>a</a:t>
            </a:r>
            <a:r>
              <a:rPr lang="en-US" dirty="0"/>
              <a:t>) Wide Area Node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b) Wide Access Network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c) Wireless Area Network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d) Wide Area </a:t>
            </a:r>
            <a:r>
              <a:rPr lang="en-US" dirty="0" smtClean="0"/>
              <a:t>Network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9095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d) </a:t>
            </a:r>
            <a:r>
              <a:rPr lang="en-US" b="1" dirty="0" smtClean="0">
                <a:solidFill>
                  <a:schemeClr val="tx1"/>
                </a:solidFill>
              </a:rPr>
              <a:t>Wide </a:t>
            </a:r>
            <a:r>
              <a:rPr lang="en-US" b="1" dirty="0">
                <a:solidFill>
                  <a:schemeClr val="tx1"/>
                </a:solidFill>
              </a:rPr>
              <a:t>Area </a:t>
            </a:r>
            <a:r>
              <a:rPr lang="en-US" b="1" dirty="0" smtClean="0">
                <a:solidFill>
                  <a:schemeClr val="tx1"/>
                </a:solidFill>
              </a:rPr>
              <a:t>Network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069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 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protocole est utilisé pour surveiller et gérer les appareils sur un réseau ? 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US" dirty="0" smtClean="0"/>
              <a:t>a</a:t>
            </a:r>
            <a:r>
              <a:rPr lang="en-US" dirty="0"/>
              <a:t>) FTP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b) SNMP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c) SMTP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d) </a:t>
            </a:r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895178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b) </a:t>
            </a:r>
            <a:r>
              <a:rPr lang="en-US" b="1" dirty="0" smtClean="0">
                <a:solidFill>
                  <a:schemeClr val="tx1"/>
                </a:solidFill>
              </a:rPr>
              <a:t>SNMP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542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18. 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appareil réseau regroupe plusieurs appareils dans un réseau local (LAN) ?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Modem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Switch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</a:t>
            </a:r>
            <a:r>
              <a:rPr lang="fr-FR" dirty="0" smtClean="0"/>
              <a:t>Routeur</a:t>
            </a:r>
          </a:p>
          <a:p>
            <a:pPr fontAlgn="base">
              <a:lnSpc>
                <a:spcPct val="150000"/>
              </a:lnSpc>
            </a:pPr>
            <a:r>
              <a:rPr lang="fr-FR" dirty="0" smtClean="0"/>
              <a:t>d) Répéteur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892145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b) </a:t>
            </a:r>
            <a:r>
              <a:rPr lang="fr-FR" b="1" dirty="0" smtClean="0">
                <a:solidFill>
                  <a:schemeClr val="tx1"/>
                </a:solidFill>
              </a:rPr>
              <a:t>Switch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757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l'objectif principal d'un réseau informatique ?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Partager des fichiers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Permettre la communication entre utilisateurs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Partager des ressources comme les imprimantes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Toutes les réponses ci-dessus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894825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d</a:t>
            </a:r>
            <a:r>
              <a:rPr lang="fr-FR" b="1" dirty="0" smtClean="0">
                <a:solidFill>
                  <a:srgbClr val="FF0000"/>
                </a:solidFill>
              </a:rPr>
              <a:t>) </a:t>
            </a:r>
            <a:r>
              <a:rPr lang="fr-FR" b="1" dirty="0" smtClean="0">
                <a:solidFill>
                  <a:schemeClr val="tx1"/>
                </a:solidFill>
              </a:rPr>
              <a:t>Toutes </a:t>
            </a:r>
            <a:r>
              <a:rPr lang="fr-FR" b="1" dirty="0">
                <a:solidFill>
                  <a:schemeClr val="tx1"/>
                </a:solidFill>
              </a:rPr>
              <a:t>les réponses </a:t>
            </a:r>
            <a:r>
              <a:rPr lang="fr-FR" b="1" dirty="0" smtClean="0">
                <a:solidFill>
                  <a:schemeClr val="tx1"/>
                </a:solidFill>
              </a:rPr>
              <a:t>ci-dessus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34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19. 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de transmission est utilisé dans une connexion sans fil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fontAlgn="base"/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Fibre optique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Câble torsadé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Ondes radio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Coaxial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0500" y="2892145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c) </a:t>
            </a:r>
            <a:r>
              <a:rPr lang="fr-FR" b="1" dirty="0" smtClean="0">
                <a:solidFill>
                  <a:schemeClr val="tx1"/>
                </a:solidFill>
              </a:rPr>
              <a:t>Ondes radio 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758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 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protocole est utilisé pour le courrier électronique entrant ? 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HTTP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IMAP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FTP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DHCP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0500" y="2892145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b) </a:t>
            </a:r>
            <a:r>
              <a:rPr lang="fr-FR" b="1" dirty="0" smtClean="0">
                <a:solidFill>
                  <a:schemeClr val="tx1"/>
                </a:solidFill>
              </a:rPr>
              <a:t>IMAP 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851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 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le principal rôle du protocole ARP ?  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Traduire les adresses IP en noms de domaine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Gérer les connexions VPN </a:t>
            </a:r>
            <a:endParaRPr lang="fr-FR" dirty="0" smtClean="0"/>
          </a:p>
          <a:p>
            <a:pPr fontAlgn="base">
              <a:lnSpc>
                <a:spcPct val="150000"/>
              </a:lnSpc>
            </a:pPr>
            <a:r>
              <a:rPr lang="fr-FR" dirty="0" smtClean="0"/>
              <a:t>c</a:t>
            </a:r>
            <a:r>
              <a:rPr lang="fr-FR" dirty="0"/>
              <a:t>) Acheminer les paquets dans un réseau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</a:t>
            </a:r>
            <a:r>
              <a:rPr lang="fr-FR" dirty="0" smtClean="0"/>
              <a:t>Traduire </a:t>
            </a:r>
            <a:r>
              <a:rPr lang="fr-FR" dirty="0"/>
              <a:t>les adresses IP en adresses </a:t>
            </a:r>
            <a:r>
              <a:rPr lang="fr-FR" dirty="0" smtClean="0"/>
              <a:t>MAC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940333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d) </a:t>
            </a:r>
            <a:r>
              <a:rPr lang="fr-FR" b="1" dirty="0" smtClean="0">
                <a:solidFill>
                  <a:schemeClr val="tx1"/>
                </a:solidFill>
              </a:rPr>
              <a:t>Traduire </a:t>
            </a:r>
            <a:r>
              <a:rPr lang="fr-FR" b="1" dirty="0">
                <a:solidFill>
                  <a:schemeClr val="tx1"/>
                </a:solidFill>
              </a:rPr>
              <a:t>les adresses IP en adresses </a:t>
            </a:r>
            <a:r>
              <a:rPr lang="fr-FR" b="1" dirty="0" smtClean="0">
                <a:solidFill>
                  <a:schemeClr val="tx1"/>
                </a:solidFill>
              </a:rPr>
              <a:t>MAC 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038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22. 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le rôle principal d'un hub dans un réseau ?   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Diffuser les données à tous les appareils connectés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Acheminer les données vers un appareil spécifique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Filtrer les paquets de données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Convertir les adresses IP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0500" y="2940333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a) </a:t>
            </a:r>
            <a:r>
              <a:rPr lang="fr-FR" b="1" dirty="0" smtClean="0">
                <a:solidFill>
                  <a:schemeClr val="tx1"/>
                </a:solidFill>
              </a:rPr>
              <a:t>Diffuser </a:t>
            </a:r>
            <a:r>
              <a:rPr lang="fr-FR" b="1" dirty="0">
                <a:solidFill>
                  <a:schemeClr val="tx1"/>
                </a:solidFill>
              </a:rPr>
              <a:t>les données à tous les appareils </a:t>
            </a:r>
            <a:r>
              <a:rPr lang="fr-FR" b="1" dirty="0" smtClean="0">
                <a:solidFill>
                  <a:schemeClr val="tx1"/>
                </a:solidFill>
              </a:rPr>
              <a:t>connectés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660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23. Quelle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la couche du modèle OSI responsable du chiffrement des données ?    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Application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Session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Présentation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Transport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0500" y="29095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c) </a:t>
            </a:r>
            <a:r>
              <a:rPr lang="fr-FR" b="1" dirty="0" smtClean="0">
                <a:solidFill>
                  <a:schemeClr val="tx1"/>
                </a:solidFill>
              </a:rPr>
              <a:t>Présentation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740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24. Quelle est la fonction principale de NAT (Network </a:t>
            </a:r>
            <a:r>
              <a:rPr lang="fr-FR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Translation) ? </a:t>
            </a:r>
          </a:p>
          <a:p>
            <a:pPr fontAlgn="base"/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</a:t>
            </a:r>
            <a:r>
              <a:rPr lang="fr-FR" dirty="0" smtClean="0"/>
              <a:t>Filtrer </a:t>
            </a:r>
            <a:r>
              <a:rPr lang="fr-FR" dirty="0"/>
              <a:t>le trafic </a:t>
            </a:r>
            <a:r>
              <a:rPr lang="fr-FR" dirty="0" smtClean="0"/>
              <a:t>réseau </a:t>
            </a:r>
            <a:r>
              <a:rPr lang="fr-FR" dirty="0"/>
              <a:t>Traduire les adresses IP privées en adresses IP publiques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</a:t>
            </a:r>
            <a:r>
              <a:rPr lang="fr-FR" dirty="0" smtClean="0"/>
              <a:t>Traduire </a:t>
            </a:r>
            <a:r>
              <a:rPr lang="fr-FR" dirty="0"/>
              <a:t>les adresses IP privées en adresses IP publiques</a:t>
            </a:r>
          </a:p>
          <a:p>
            <a:pPr fontAlgn="base">
              <a:lnSpc>
                <a:spcPct val="150000"/>
              </a:lnSpc>
            </a:pPr>
            <a:r>
              <a:rPr lang="fr-FR" dirty="0" smtClean="0"/>
              <a:t>c</a:t>
            </a:r>
            <a:r>
              <a:rPr lang="fr-FR" dirty="0"/>
              <a:t>) Chiffrer les données réseau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Gérer les adresses MAC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0500" y="29095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50783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</a:rPr>
              <a:t>b) </a:t>
            </a:r>
            <a:r>
              <a:rPr lang="fr-FR" b="1" dirty="0" smtClean="0">
                <a:solidFill>
                  <a:schemeClr val="tx1"/>
                </a:solidFill>
              </a:rPr>
              <a:t>Traduire </a:t>
            </a:r>
            <a:r>
              <a:rPr lang="fr-FR" b="1" dirty="0">
                <a:solidFill>
                  <a:schemeClr val="tx1"/>
                </a:solidFill>
              </a:rPr>
              <a:t>les adresses IP privées en adresses IP </a:t>
            </a:r>
            <a:r>
              <a:rPr lang="fr-FR" b="1" dirty="0" smtClean="0">
                <a:solidFill>
                  <a:schemeClr val="tx1"/>
                </a:solidFill>
              </a:rPr>
              <a:t>publiques 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611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58532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 Lequel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éléments suivants est un protocole de la couche transport du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modèle   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fontAlgn="base"/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US" dirty="0" smtClean="0"/>
              <a:t>a) TCP</a:t>
            </a:r>
          </a:p>
          <a:p>
            <a:pPr fontAlgn="base">
              <a:lnSpc>
                <a:spcPct val="150000"/>
              </a:lnSpc>
            </a:pPr>
            <a:r>
              <a:rPr lang="en-US" dirty="0" smtClean="0"/>
              <a:t>b</a:t>
            </a:r>
            <a:r>
              <a:rPr lang="en-US" dirty="0"/>
              <a:t>) IP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c) HTTP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d) </a:t>
            </a:r>
            <a:r>
              <a:rPr lang="en-US" dirty="0" smtClean="0"/>
              <a:t>Ethernet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30480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a) </a:t>
            </a:r>
            <a:r>
              <a:rPr lang="en-US" b="1" dirty="0" smtClean="0">
                <a:solidFill>
                  <a:schemeClr val="tx1"/>
                </a:solidFill>
              </a:rPr>
              <a:t>TCP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652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58532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26. Quelle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commande est utilisée pour vérifier la connectivité entre deux appareils sur un réseau ?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US" dirty="0" smtClean="0"/>
              <a:t>a</a:t>
            </a:r>
            <a:r>
              <a:rPr lang="en-US" dirty="0"/>
              <a:t>) tracert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b) ping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c) nslookup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d) netstat</a:t>
            </a:r>
            <a:endParaRPr lang="en-US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30480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b) </a:t>
            </a:r>
            <a:r>
              <a:rPr lang="en-US" b="1" dirty="0" smtClean="0">
                <a:solidFill>
                  <a:schemeClr val="tx1"/>
                </a:solidFill>
              </a:rPr>
              <a:t>ping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00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27. Lequel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éléments suivants est un service de résolution de noms ?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US" dirty="0" smtClean="0"/>
              <a:t>a</a:t>
            </a:r>
            <a:r>
              <a:rPr lang="en-US" dirty="0"/>
              <a:t>) FTP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b) DHCP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c) DNS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d) SNMP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0500" y="29095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46487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</a:rPr>
              <a:t>c) </a:t>
            </a:r>
            <a:r>
              <a:rPr lang="en-US" b="1" dirty="0">
                <a:solidFill>
                  <a:schemeClr val="tx1"/>
                </a:solidFill>
              </a:rPr>
              <a:t>DNS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452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28. Dans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quelle couche du modèle OSI se situe la commutation des paquets ?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Réseau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Transport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Liaison de données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Session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9095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46487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</a:rPr>
              <a:t>a) </a:t>
            </a:r>
            <a:r>
              <a:rPr lang="fr-FR" b="1" dirty="0" smtClean="0">
                <a:solidFill>
                  <a:schemeClr val="tx1"/>
                </a:solidFill>
              </a:rPr>
              <a:t>Réseau 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020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Qu'est-ce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qu'un routeur ?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dirty="0" smtClean="0"/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Un appareil qui connecte différents réseaux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Un appareil qui stocke des données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Un type de serveur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Un logiciel de </a:t>
            </a:r>
            <a:r>
              <a:rPr lang="fr-FR" dirty="0" smtClean="0"/>
              <a:t>sécurité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9095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a</a:t>
            </a:r>
            <a:r>
              <a:rPr lang="fr-FR" b="1" dirty="0" smtClean="0">
                <a:solidFill>
                  <a:srgbClr val="FF0000"/>
                </a:solidFill>
              </a:rPr>
              <a:t>) </a:t>
            </a:r>
            <a:r>
              <a:rPr lang="fr-FR" b="1" dirty="0" smtClean="0">
                <a:solidFill>
                  <a:schemeClr val="tx1"/>
                </a:solidFill>
              </a:rPr>
              <a:t>Un </a:t>
            </a:r>
            <a:r>
              <a:rPr lang="fr-FR" b="1" dirty="0">
                <a:solidFill>
                  <a:schemeClr val="tx1"/>
                </a:solidFill>
              </a:rPr>
              <a:t>appareil qui connecte différents réseaux</a:t>
            </a:r>
          </a:p>
        </p:txBody>
      </p:sp>
    </p:spTree>
    <p:extLst>
      <p:ext uri="{BB962C8B-B14F-4D97-AF65-F5344CB8AC3E}">
        <p14:creationId xmlns:p14="http://schemas.microsoft.com/office/powerpoint/2010/main" val="1330331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58532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29. 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d'attaque consiste à saturer un réseau avec du trafic pour le rendre indisponible ? 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Attaque par force brute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Phishing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Attaque par déni de service (DoS)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Man-in-the-middle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0500" y="30480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46487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</a:rPr>
              <a:t>c) </a:t>
            </a:r>
            <a:r>
              <a:rPr lang="fr-FR" b="1" dirty="0" smtClean="0">
                <a:solidFill>
                  <a:schemeClr val="tx1"/>
                </a:solidFill>
              </a:rPr>
              <a:t>Attaque </a:t>
            </a:r>
            <a:r>
              <a:rPr lang="fr-FR" b="1" dirty="0">
                <a:solidFill>
                  <a:schemeClr val="tx1"/>
                </a:solidFill>
              </a:rPr>
              <a:t>par déni de service (DoS</a:t>
            </a:r>
            <a:r>
              <a:rPr lang="fr-FR" b="1" dirty="0" smtClean="0">
                <a:solidFill>
                  <a:schemeClr val="tx1"/>
                </a:solidFill>
              </a:rPr>
              <a:t>) 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459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3000" y="6581001"/>
            <a:ext cx="36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30. Quelle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Quel est le rôle du protocole ICMP dans un réseau ?</a:t>
            </a:r>
          </a:p>
          <a:p>
            <a:pPr fontAlgn="base"/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Diagnostiquer les problèmes réseau et signaler les erreurs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Acheminer les paquets dans un réseau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Attribuer des adresses IP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Gérer les connexions VPN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0500" y="2894825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a) </a:t>
            </a:r>
            <a:r>
              <a:rPr lang="fr-FR" b="1" dirty="0" smtClean="0">
                <a:solidFill>
                  <a:schemeClr val="tx1"/>
                </a:solidFill>
              </a:rPr>
              <a:t>Diagnostiquer </a:t>
            </a:r>
            <a:r>
              <a:rPr lang="fr-FR" b="1" dirty="0">
                <a:solidFill>
                  <a:schemeClr val="tx1"/>
                </a:solidFill>
              </a:rPr>
              <a:t>les problèmes réseau et signaler les </a:t>
            </a:r>
            <a:r>
              <a:rPr lang="fr-FR" b="1" dirty="0" smtClean="0">
                <a:solidFill>
                  <a:schemeClr val="tx1"/>
                </a:solidFill>
              </a:rPr>
              <a:t>erreurs  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668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Que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signifie TCP/IP ?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dirty="0" smtClean="0"/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Transmission Control Protocol/Internet Protocol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Transport Control Protocol/Internet Protocol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Transmission Control Process/Internet Process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Transport Communication Protocol/Internet Protocol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0500" y="29095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a</a:t>
            </a:r>
            <a:r>
              <a:rPr lang="fr-FR" b="1" dirty="0" smtClean="0">
                <a:solidFill>
                  <a:srgbClr val="FF0000"/>
                </a:solidFill>
              </a:rPr>
              <a:t>) </a:t>
            </a:r>
            <a:r>
              <a:rPr lang="fr-FR" b="1" dirty="0" smtClean="0">
                <a:solidFill>
                  <a:schemeClr val="tx1"/>
                </a:solidFill>
              </a:rPr>
              <a:t>Transmission </a:t>
            </a:r>
            <a:r>
              <a:rPr lang="fr-FR" b="1" dirty="0">
                <a:solidFill>
                  <a:schemeClr val="tx1"/>
                </a:solidFill>
              </a:rPr>
              <a:t>Control Protocol/Internet </a:t>
            </a:r>
            <a:r>
              <a:rPr lang="fr-FR" b="1" dirty="0" smtClean="0">
                <a:solidFill>
                  <a:schemeClr val="tx1"/>
                </a:solidFill>
              </a:rPr>
              <a:t>Protocol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632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Lequel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éléments suivants est un protocole de communication de messagerie ?</a:t>
            </a: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FTP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POP3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HTTP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d) SSH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0500" y="29095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b</a:t>
            </a:r>
            <a:r>
              <a:rPr lang="fr-FR" b="1" dirty="0" smtClean="0">
                <a:solidFill>
                  <a:srgbClr val="FF0000"/>
                </a:solidFill>
              </a:rPr>
              <a:t>) </a:t>
            </a:r>
            <a:r>
              <a:rPr lang="fr-FR" b="1" dirty="0" smtClean="0">
                <a:solidFill>
                  <a:schemeClr val="tx1"/>
                </a:solidFill>
              </a:rPr>
              <a:t>POP3 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805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Lequel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éléments suivants est un appareil de couche 2 (modèle OSI)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US" dirty="0" smtClean="0"/>
              <a:t>a</a:t>
            </a:r>
            <a:r>
              <a:rPr lang="en-US" dirty="0"/>
              <a:t>) Routeur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b) Switch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c) Hub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d) Modem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9095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b</a:t>
            </a:r>
            <a:r>
              <a:rPr lang="fr-FR" b="1" dirty="0" smtClean="0">
                <a:solidFill>
                  <a:srgbClr val="FF0000"/>
                </a:solidFill>
              </a:rPr>
              <a:t>) </a:t>
            </a:r>
            <a:r>
              <a:rPr lang="en-US" b="1" dirty="0" smtClean="0">
                <a:solidFill>
                  <a:schemeClr val="tx1"/>
                </a:solidFill>
              </a:rPr>
              <a:t>Switch </a:t>
            </a:r>
            <a:r>
              <a:rPr lang="fr-FR" b="1" dirty="0" smtClean="0">
                <a:solidFill>
                  <a:schemeClr val="tx1"/>
                </a:solidFill>
              </a:rPr>
              <a:t> 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Qu'est-ce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qu'une adresse MAC ?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Un type d'adresse IP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b) Un protocole de routage </a:t>
            </a:r>
            <a:endParaRPr lang="fr-FR" dirty="0" smtClean="0"/>
          </a:p>
          <a:p>
            <a:pPr fontAlgn="base">
              <a:lnSpc>
                <a:spcPct val="150000"/>
              </a:lnSpc>
            </a:pPr>
            <a:r>
              <a:rPr lang="fr-FR" dirty="0" smtClean="0"/>
              <a:t>c</a:t>
            </a:r>
            <a:r>
              <a:rPr lang="fr-FR" dirty="0"/>
              <a:t>) </a:t>
            </a:r>
            <a:r>
              <a:rPr lang="fr-FR" dirty="0" smtClean="0"/>
              <a:t>Une </a:t>
            </a:r>
            <a:r>
              <a:rPr lang="fr-FR" dirty="0"/>
              <a:t>adresse physique unique d'un appareil réseau</a:t>
            </a:r>
          </a:p>
          <a:p>
            <a:pPr fontAlgn="base">
              <a:lnSpc>
                <a:spcPct val="150000"/>
              </a:lnSpc>
            </a:pPr>
            <a:r>
              <a:rPr lang="fr-FR" dirty="0" smtClean="0"/>
              <a:t>d</a:t>
            </a:r>
            <a:r>
              <a:rPr lang="fr-FR" dirty="0"/>
              <a:t>) Une adresse de serveur</a:t>
            </a:r>
            <a:endParaRPr lang="en-US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9095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c</a:t>
            </a:r>
            <a:r>
              <a:rPr lang="fr-FR" b="1" dirty="0" smtClean="0">
                <a:solidFill>
                  <a:srgbClr val="FF0000"/>
                </a:solidFill>
              </a:rPr>
              <a:t>) </a:t>
            </a:r>
            <a:r>
              <a:rPr lang="fr-FR" b="1" dirty="0" smtClean="0">
                <a:solidFill>
                  <a:schemeClr val="tx1"/>
                </a:solidFill>
              </a:rPr>
              <a:t>Une </a:t>
            </a:r>
            <a:r>
              <a:rPr lang="fr-FR" b="1" dirty="0">
                <a:solidFill>
                  <a:schemeClr val="tx1"/>
                </a:solidFill>
              </a:rPr>
              <a:t>adresse physique unique d'un appareil </a:t>
            </a:r>
            <a:r>
              <a:rPr lang="fr-FR" b="1" dirty="0" smtClean="0">
                <a:solidFill>
                  <a:schemeClr val="tx1"/>
                </a:solidFill>
              </a:rPr>
              <a:t>réseau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fr-FR" b="1" dirty="0" smtClean="0">
                <a:solidFill>
                  <a:schemeClr val="tx1"/>
                </a:solidFill>
              </a:rPr>
              <a:t> 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208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le rôle du DNS dans un réseau ?</a:t>
            </a:r>
          </a:p>
          <a:p>
            <a:pPr fontAlgn="base"/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Surveiller les paquets réseau</a:t>
            </a:r>
          </a:p>
          <a:p>
            <a:pPr fontAlgn="base">
              <a:lnSpc>
                <a:spcPct val="150000"/>
              </a:lnSpc>
            </a:pPr>
            <a:r>
              <a:rPr lang="fr-FR" dirty="0" smtClean="0"/>
              <a:t>b</a:t>
            </a:r>
            <a:r>
              <a:rPr lang="fr-FR" dirty="0"/>
              <a:t>) Assigner des adresses IP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c) Gérer le trafic réseau</a:t>
            </a:r>
          </a:p>
          <a:p>
            <a:pPr fontAlgn="base">
              <a:lnSpc>
                <a:spcPct val="150000"/>
              </a:lnSpc>
            </a:pPr>
            <a:r>
              <a:rPr lang="fr-FR" dirty="0" smtClean="0"/>
              <a:t>d</a:t>
            </a:r>
            <a:r>
              <a:rPr lang="fr-FR" dirty="0"/>
              <a:t>) </a:t>
            </a:r>
            <a:r>
              <a:rPr lang="fr-FR" dirty="0" smtClean="0"/>
              <a:t>Traduire </a:t>
            </a:r>
            <a:r>
              <a:rPr lang="fr-FR" dirty="0"/>
              <a:t>les noms de domaine en adresses </a:t>
            </a:r>
            <a:r>
              <a:rPr lang="fr-FR" dirty="0" smtClean="0"/>
              <a:t>IP 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9095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d</a:t>
            </a:r>
            <a:r>
              <a:rPr lang="fr-FR" b="1" dirty="0" smtClean="0">
                <a:solidFill>
                  <a:srgbClr val="FF0000"/>
                </a:solidFill>
              </a:rPr>
              <a:t>) </a:t>
            </a:r>
            <a:r>
              <a:rPr lang="fr-FR" b="1" dirty="0" smtClean="0">
                <a:solidFill>
                  <a:schemeClr val="tx1"/>
                </a:solidFill>
              </a:rPr>
              <a:t>Traduire </a:t>
            </a:r>
            <a:r>
              <a:rPr lang="fr-FR" b="1" dirty="0">
                <a:solidFill>
                  <a:schemeClr val="tx1"/>
                </a:solidFill>
              </a:rPr>
              <a:t>les noms de domaine en adresses IP </a:t>
            </a:r>
          </a:p>
        </p:txBody>
      </p:sp>
    </p:spTree>
    <p:extLst>
      <p:ext uri="{BB962C8B-B14F-4D97-AF65-F5344CB8AC3E}">
        <p14:creationId xmlns:p14="http://schemas.microsoft.com/office/powerpoint/2010/main" val="1296982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Le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modèle OSI comporte combien de couches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fontAlgn="base"/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pt-BR" dirty="0" smtClean="0"/>
              <a:t>a</a:t>
            </a:r>
            <a:r>
              <a:rPr lang="pt-BR" dirty="0"/>
              <a:t>) 5</a:t>
            </a:r>
          </a:p>
          <a:p>
            <a:pPr fontAlgn="base">
              <a:lnSpc>
                <a:spcPct val="150000"/>
              </a:lnSpc>
            </a:pPr>
            <a:r>
              <a:rPr lang="pt-BR" dirty="0"/>
              <a:t>b) 7</a:t>
            </a:r>
          </a:p>
          <a:p>
            <a:pPr fontAlgn="base">
              <a:lnSpc>
                <a:spcPct val="150000"/>
              </a:lnSpc>
            </a:pPr>
            <a:r>
              <a:rPr lang="pt-BR" dirty="0"/>
              <a:t>c) 6</a:t>
            </a:r>
          </a:p>
          <a:p>
            <a:pPr fontAlgn="base">
              <a:lnSpc>
                <a:spcPct val="150000"/>
              </a:lnSpc>
            </a:pPr>
            <a:r>
              <a:rPr lang="pt-BR" dirty="0"/>
              <a:t>d) 8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892145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b</a:t>
            </a:r>
            <a:r>
              <a:rPr lang="fr-FR" b="1" dirty="0" smtClean="0">
                <a:solidFill>
                  <a:srgbClr val="FF0000"/>
                </a:solidFill>
              </a:rPr>
              <a:t>) </a:t>
            </a:r>
            <a:r>
              <a:rPr lang="pt-BR" b="1" dirty="0" smtClean="0">
                <a:solidFill>
                  <a:schemeClr val="tx1"/>
                </a:solidFill>
              </a:rPr>
              <a:t>7 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249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2514</TotalTime>
  <Words>1218</Words>
  <Application>Microsoft Office PowerPoint</Application>
  <PresentationFormat>Affichage à l'écran (4:3)</PresentationFormat>
  <Paragraphs>272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Carlito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d’Informatique</dc:title>
  <dc:creator>CHIBA ZOUHAIR</dc:creator>
  <cp:lastModifiedBy>Administrateur</cp:lastModifiedBy>
  <cp:revision>496</cp:revision>
  <cp:lastPrinted>2022-04-13T15:58:04Z</cp:lastPrinted>
  <dcterms:created xsi:type="dcterms:W3CDTF">2021-09-29T10:41:05Z</dcterms:created>
  <dcterms:modified xsi:type="dcterms:W3CDTF">2024-10-12T19:26:14Z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2021-09-29T00:00:00Z</vt:filetime>
  </property>
</Properties>
</file>