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9926638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CCFF"/>
    <a:srgbClr val="FF99FF"/>
    <a:srgbClr val="0099FF"/>
    <a:srgbClr val="9900FF"/>
    <a:srgbClr val="0099CC"/>
    <a:srgbClr val="FF00FF"/>
    <a:srgbClr val="FF66CC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5" autoAdjust="0"/>
    <p:restoredTop sz="94660"/>
  </p:normalViewPr>
  <p:slideViewPr>
    <p:cSldViewPr>
      <p:cViewPr varScale="1">
        <p:scale>
          <a:sx n="68" d="100"/>
          <a:sy n="68" d="100"/>
        </p:scale>
        <p:origin x="6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DBF15-38FA-41C7-81F4-7B8F093FF1CC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57250"/>
            <a:ext cx="30876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92188" y="3300413"/>
            <a:ext cx="7942262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21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925" y="6513513"/>
            <a:ext cx="43021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7F0A-4971-4FA1-988C-F5BACE090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4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2342" y="1801749"/>
            <a:ext cx="7719314" cy="1055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472" y="3497072"/>
            <a:ext cx="7179055" cy="697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0" y="918906"/>
                </a:lnTo>
                <a:lnTo>
                  <a:pt x="3653459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5788151"/>
            <a:ext cx="3396234" cy="1067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4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672" y="1695069"/>
            <a:ext cx="8242655" cy="939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772" y="2039238"/>
            <a:ext cx="768159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4683" y="6452347"/>
            <a:ext cx="189229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3095"/>
            <a:chOff x="0" y="4953000"/>
            <a:chExt cx="9144000" cy="1903095"/>
          </a:xfrm>
        </p:grpSpPr>
        <p:sp>
          <p:nvSpPr>
            <p:cNvPr id="3" name="object 3"/>
            <p:cNvSpPr/>
            <p:nvPr/>
          </p:nvSpPr>
          <p:spPr>
            <a:xfrm>
              <a:off x="1688592" y="4953000"/>
              <a:ext cx="7455534" cy="487680"/>
            </a:xfrm>
            <a:custGeom>
              <a:avLst/>
              <a:gdLst/>
              <a:ahLst/>
              <a:cxnLst/>
              <a:rect l="l" t="t" r="r" b="b"/>
              <a:pathLst>
                <a:path w="7455534" h="487679">
                  <a:moveTo>
                    <a:pt x="7455408" y="0"/>
                  </a:moveTo>
                  <a:lnTo>
                    <a:pt x="0" y="289687"/>
                  </a:lnTo>
                  <a:lnTo>
                    <a:pt x="7455408" y="487680"/>
                  </a:lnTo>
                  <a:lnTo>
                    <a:pt x="7455408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12471" y="5236463"/>
              <a:ext cx="9031605" cy="789940"/>
            </a:xfrm>
            <a:custGeom>
              <a:avLst/>
              <a:gdLst/>
              <a:ahLst/>
              <a:cxnLst/>
              <a:rect l="l" t="t" r="r" b="b"/>
              <a:pathLst>
                <a:path w="9031605" h="789939">
                  <a:moveTo>
                    <a:pt x="9031528" y="0"/>
                  </a:moveTo>
                  <a:lnTo>
                    <a:pt x="0" y="0"/>
                  </a:lnTo>
                  <a:lnTo>
                    <a:pt x="9031528" y="789432"/>
                  </a:lnTo>
                  <a:lnTo>
                    <a:pt x="903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20"/>
              <a:ext cx="9141714" cy="1856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2842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43600" y="4470237"/>
            <a:ext cx="3426714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2400" b="1" i="1" spc="-20" dirty="0" smtClean="0">
                <a:solidFill>
                  <a:srgbClr val="00006D"/>
                </a:solidFill>
                <a:latin typeface="Carlito"/>
                <a:cs typeface="Carlito"/>
              </a:rPr>
              <a:t>Professeur Chiba Zouhair 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4043" y="1524000"/>
            <a:ext cx="8455914" cy="8002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600" b="1" dirty="0" smtClean="0"/>
              <a:t>TD 04 : Réseaux Informatiques</a:t>
            </a:r>
            <a:endParaRPr lang="fr-FR" sz="4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 fonctionne à la couche Réseau dans le modèle OSI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en-US" dirty="0" smtClean="0"/>
              <a:t>TCP</a:t>
            </a:r>
            <a:endParaRPr lang="en-US" dirty="0"/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en-US" dirty="0" smtClean="0"/>
              <a:t>UDP</a:t>
            </a:r>
            <a:endParaRPr lang="en-US" dirty="0"/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en-US" dirty="0" smtClean="0"/>
              <a:t>IP</a:t>
            </a:r>
            <a:endParaRPr lang="en-US" dirty="0"/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en-US" dirty="0" smtClean="0"/>
              <a:t>HTTP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en-US" b="1" dirty="0" smtClean="0">
                <a:solidFill>
                  <a:schemeClr val="tx1"/>
                </a:solidFill>
              </a:rPr>
              <a:t>IP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6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couches suivantes assure l'intégrité des données lors de leur transfert entre deux nœuds voisins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Physique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Liaison de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Transport</a:t>
            </a:r>
            <a:endParaRPr lang="en-US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33678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Liaison </a:t>
            </a: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</p:txBody>
      </p:sp>
    </p:spTree>
    <p:extLst>
      <p:ext uri="{BB962C8B-B14F-4D97-AF65-F5344CB8AC3E}">
        <p14:creationId xmlns:p14="http://schemas.microsoft.com/office/powerpoint/2010/main" val="4255232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gère l'encodage, le chiffrement et le déchiffrement des données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Application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</a:t>
            </a:r>
            <a:r>
              <a:rPr lang="fr-FR" dirty="0" smtClean="0"/>
              <a:t>Session </a:t>
            </a:r>
            <a:endParaRPr lang="fr-FR" dirty="0"/>
          </a:p>
          <a:p>
            <a:pPr fontAlgn="base">
              <a:lnSpc>
                <a:spcPct val="150000"/>
              </a:lnSpc>
            </a:pPr>
            <a:r>
              <a:rPr lang="fr-FR" dirty="0"/>
              <a:t>c) </a:t>
            </a:r>
            <a:r>
              <a:rPr lang="fr-FR" dirty="0" smtClean="0"/>
              <a:t>Transport </a:t>
            </a:r>
            <a:endParaRPr lang="fr-FR" dirty="0"/>
          </a:p>
          <a:p>
            <a:pPr fontAlgn="base">
              <a:lnSpc>
                <a:spcPct val="150000"/>
              </a:lnSpc>
            </a:pPr>
            <a:r>
              <a:rPr lang="fr-FR" dirty="0"/>
              <a:t>d) </a:t>
            </a:r>
            <a:r>
              <a:rPr lang="fr-FR" dirty="0" smtClean="0"/>
              <a:t>Présentation</a:t>
            </a:r>
            <a:endParaRPr lang="en-US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13078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d) </a:t>
            </a:r>
            <a:r>
              <a:rPr lang="fr-FR" b="1" dirty="0" smtClean="0">
                <a:solidFill>
                  <a:schemeClr val="tx1"/>
                </a:solidFill>
              </a:rPr>
              <a:t>Présentation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4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Transport du modèle OSI correspond à quelle couche dans le modèle TCP/IP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Application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Accès au réseau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Transport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06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de données est transmis à la couche Physique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Segments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Paquets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Bits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Trames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Bits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principale fonction de la couche Session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Gestion des connexions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Établissement et maintien des sessions de communication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Routage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Formatage des données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Établissement </a:t>
            </a:r>
            <a:r>
              <a:rPr lang="fr-FR" b="1" dirty="0">
                <a:solidFill>
                  <a:schemeClr val="tx1"/>
                </a:solidFill>
              </a:rPr>
              <a:t>et maintien des sessions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44568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est responsable de la segmentation des données en segments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Application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Liaison de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Transport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3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 est associé à la couche 7 du modèle OSI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/>
              <a:t>) FTP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b) ICMP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c) IP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d) </a:t>
            </a:r>
            <a:r>
              <a:rPr lang="en-US" dirty="0" smtClean="0"/>
              <a:t>Ethernet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en-US" b="1" dirty="0" smtClean="0">
                <a:solidFill>
                  <a:schemeClr val="tx1"/>
                </a:solidFill>
              </a:rPr>
              <a:t>FTP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75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rôle principal de la couche Réseau dans le modèle OSI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Contrôle de flux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Routage des paquets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Encapsulation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Transmission des signaux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207433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Routage </a:t>
            </a:r>
            <a:r>
              <a:rPr lang="fr-FR" b="1" dirty="0">
                <a:solidFill>
                  <a:schemeClr val="tx1"/>
                </a:solidFill>
              </a:rPr>
              <a:t>des </a:t>
            </a:r>
            <a:r>
              <a:rPr lang="fr-FR" b="1" dirty="0" smtClean="0">
                <a:solidFill>
                  <a:schemeClr val="tx1"/>
                </a:solidFill>
              </a:rPr>
              <a:t>paquets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1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couches suivantes n'existe pas dans le modèle TCP/IP ? 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Application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Session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Internet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b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Session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56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est un protocole sans connexion ?</a:t>
            </a: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TCP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UDP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FTP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</a:t>
            </a:r>
            <a:r>
              <a:rPr lang="fr-FR" dirty="0" smtClean="0"/>
              <a:t>ICMP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9482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UDP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3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du modèle OSI gère la correction d'erreurs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Liaison de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Physique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</a:t>
            </a:r>
            <a:r>
              <a:rPr lang="fr-FR" dirty="0" smtClean="0"/>
              <a:t>Application 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6144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a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Liaison </a:t>
            </a:r>
            <a:r>
              <a:rPr lang="fr-FR" b="1" dirty="0">
                <a:solidFill>
                  <a:schemeClr val="tx1"/>
                </a:solidFill>
              </a:rPr>
              <a:t>de </a:t>
            </a:r>
            <a:r>
              <a:rPr lang="fr-FR" b="1" dirty="0" smtClean="0">
                <a:solidFill>
                  <a:schemeClr val="tx1"/>
                </a:solidFill>
              </a:rPr>
              <a:t>données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5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couche la plus élevée dans le modèle OSI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</a:t>
            </a:r>
            <a:r>
              <a:rPr lang="fr-FR" dirty="0" smtClean="0"/>
              <a:t>Session</a:t>
            </a:r>
            <a:endParaRPr lang="fr-FR" dirty="0"/>
          </a:p>
          <a:p>
            <a:pPr fontAlgn="base">
              <a:lnSpc>
                <a:spcPct val="150000"/>
              </a:lnSpc>
            </a:pPr>
            <a:r>
              <a:rPr lang="fr-FR" dirty="0"/>
              <a:t>c) </a:t>
            </a:r>
            <a:r>
              <a:rPr lang="fr-FR" dirty="0" smtClean="0"/>
              <a:t>Application</a:t>
            </a:r>
            <a:endParaRPr lang="fr-FR" dirty="0"/>
          </a:p>
          <a:p>
            <a:pPr fontAlgn="base">
              <a:lnSpc>
                <a:spcPct val="150000"/>
              </a:lnSpc>
            </a:pPr>
            <a:r>
              <a:rPr lang="fr-FR" dirty="0" smtClean="0"/>
              <a:t>d</a:t>
            </a:r>
            <a:r>
              <a:rPr lang="fr-FR" dirty="0"/>
              <a:t>) </a:t>
            </a:r>
            <a:r>
              <a:rPr lang="fr-FR" dirty="0" smtClean="0"/>
              <a:t>Réseau 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6467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c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Application 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1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fonction de la couche Application dans le modèle TCP/IP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Transfert de paquets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Gestion des communications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Transmission des signaux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Interaction avec les applications utilisateur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6467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d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Interaction </a:t>
            </a:r>
            <a:r>
              <a:rPr lang="fr-FR" b="1" dirty="0">
                <a:solidFill>
                  <a:schemeClr val="tx1"/>
                </a:solidFill>
              </a:rPr>
              <a:t>avec les applications </a:t>
            </a:r>
            <a:r>
              <a:rPr lang="fr-FR" b="1" dirty="0" smtClean="0">
                <a:solidFill>
                  <a:schemeClr val="tx1"/>
                </a:solidFill>
              </a:rPr>
              <a:t>utilisateur  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92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Accès réseau dans le modèle TCP/IP correspond à quelle couche dans le modèle OSI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Liaison de données et Physique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</a:t>
            </a:r>
            <a:r>
              <a:rPr lang="fr-FR" dirty="0" smtClean="0"/>
              <a:t>Application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a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Liaison </a:t>
            </a:r>
            <a:r>
              <a:rPr lang="fr-FR" b="1" dirty="0">
                <a:solidFill>
                  <a:schemeClr val="tx1"/>
                </a:solidFill>
              </a:rPr>
              <a:t>de données et </a:t>
            </a:r>
            <a:r>
              <a:rPr lang="fr-FR" b="1" dirty="0" smtClean="0">
                <a:solidFill>
                  <a:schemeClr val="tx1"/>
                </a:solidFill>
              </a:rPr>
              <a:t>Physique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8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couches suivantes est responsable de l'adressage logique dans le modèle TCP/IP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Application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Internet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Accès </a:t>
            </a:r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c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Internet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48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Quelle est la principale différence entre TCP et UDP dans le modèle TCP/IP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TCP est plus rapide que UDP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UDP est orienté connexion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TCP est orienté connexion, UDP ne l'est pas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UDP assure la fiabilité des données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c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TCP </a:t>
            </a:r>
            <a:r>
              <a:rPr lang="fr-FR" b="1" dirty="0">
                <a:solidFill>
                  <a:schemeClr val="tx1"/>
                </a:solidFill>
              </a:rPr>
              <a:t>est orienté connexion, UDP ne l'est </a:t>
            </a:r>
            <a:r>
              <a:rPr lang="fr-FR" b="1" dirty="0" smtClean="0">
                <a:solidFill>
                  <a:schemeClr val="tx1"/>
                </a:solidFill>
              </a:rPr>
              <a:t>pas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2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À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couche du modèle TCP/IP se situe le protocole ICMP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Application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Internet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Accès réseau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c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>
                <a:solidFill>
                  <a:schemeClr val="tx1"/>
                </a:solidFill>
              </a:rPr>
              <a:t>Internet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25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rôle principal de la couche Accès réseau dans le modèle TCP/IP ? 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Assurer la communication entre applications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Gérer les adresses IP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</a:t>
            </a:r>
            <a:r>
              <a:rPr lang="fr-FR" dirty="0" smtClean="0"/>
              <a:t>Assurer </a:t>
            </a:r>
            <a:r>
              <a:rPr lang="fr-FR" dirty="0"/>
              <a:t>la sécurité des données </a:t>
            </a:r>
            <a:endParaRPr lang="fr-FR" dirty="0" smtClean="0"/>
          </a:p>
          <a:p>
            <a:pPr fontAlgn="base">
              <a:lnSpc>
                <a:spcPct val="150000"/>
              </a:lnSpc>
            </a:pPr>
            <a:r>
              <a:rPr lang="fr-FR" dirty="0" smtClean="0"/>
              <a:t>d</a:t>
            </a:r>
            <a:r>
              <a:rPr lang="fr-FR" dirty="0"/>
              <a:t>) </a:t>
            </a:r>
            <a:r>
              <a:rPr lang="fr-FR" dirty="0" smtClean="0"/>
              <a:t>Transmettre </a:t>
            </a:r>
            <a:r>
              <a:rPr lang="fr-FR" dirty="0"/>
              <a:t>des données sur le support </a:t>
            </a:r>
            <a:r>
              <a:rPr lang="fr-FR" dirty="0" smtClean="0"/>
              <a:t>physique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d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Transmettre </a:t>
            </a:r>
            <a:r>
              <a:rPr lang="fr-FR" b="1" dirty="0">
                <a:solidFill>
                  <a:schemeClr val="tx1"/>
                </a:solidFill>
              </a:rPr>
              <a:t>des données sur le support </a:t>
            </a:r>
            <a:r>
              <a:rPr lang="fr-FR" b="1" dirty="0" smtClean="0">
                <a:solidFill>
                  <a:schemeClr val="tx1"/>
                </a:solidFill>
              </a:rPr>
              <a:t>physique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3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est responsable de la détection et de la correction d'erreurs dans le modèle TCP/IP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Application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Internet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Accès réseau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b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Transport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1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rôle du protocole UDP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Assurer une connexion fiable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Fournir un service de messagerie sans connexion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Garantir l'intégrité des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Crypter les données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b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Fournir </a:t>
            </a:r>
            <a:r>
              <a:rPr lang="fr-FR" b="1" dirty="0">
                <a:solidFill>
                  <a:schemeClr val="tx1"/>
                </a:solidFill>
              </a:rPr>
              <a:t>un service de messagerie sans </a:t>
            </a:r>
            <a:r>
              <a:rPr lang="fr-FR" b="1" dirty="0" smtClean="0">
                <a:solidFill>
                  <a:schemeClr val="tx1"/>
                </a:solidFill>
              </a:rPr>
              <a:t>connexion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5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300082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fonction principale d'un serveur proxy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Convertir les adresses MAC en adresses IP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Agir comme intermédiaire entre un client et un serveur pour filtrer ou sécuriser les communications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Attribuer des adresses IP sur un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Gérer le trafic réseau</a:t>
            </a:r>
          </a:p>
          <a:p>
            <a:pPr fontAlgn="base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44934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11479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Agir </a:t>
            </a:r>
            <a:r>
              <a:rPr lang="fr-FR" b="1" dirty="0">
                <a:solidFill>
                  <a:schemeClr val="tx1"/>
                </a:solidFill>
              </a:rPr>
              <a:t>comme intermédiaire entre un client et un serveur pour filtrer ou sécuriser les </a:t>
            </a:r>
            <a:r>
              <a:rPr lang="fr-FR" b="1" dirty="0" smtClean="0">
                <a:solidFill>
                  <a:schemeClr val="tx1"/>
                </a:solidFill>
              </a:rPr>
              <a:t>communications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16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couche est responsable du contrôle de congestion dans le modèle OSI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Physique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Liaison de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</a:t>
            </a:r>
            <a:r>
              <a:rPr lang="fr-FR" dirty="0" smtClean="0"/>
              <a:t>Session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956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c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Transport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75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l'objectif principal de la couche Physique dans le modèle OSI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Contrôler les sessions de communication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Transmettre des données sous forme de signaux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Chiffrer les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Gérer le routage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8956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b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Transmettre </a:t>
            </a:r>
            <a:r>
              <a:rPr lang="fr-FR" b="1" dirty="0">
                <a:solidFill>
                  <a:schemeClr val="tx1"/>
                </a:solidFill>
              </a:rPr>
              <a:t>des données sous forme de </a:t>
            </a:r>
            <a:r>
              <a:rPr lang="fr-FR" b="1" dirty="0" smtClean="0">
                <a:solidFill>
                  <a:schemeClr val="tx1"/>
                </a:solidFill>
              </a:rPr>
              <a:t>signaux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13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rôle du protocole SMTP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Envoyer des e-mails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Recevoir des e-mails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Transférer des fichiers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Crypter des </a:t>
            </a:r>
            <a:r>
              <a:rPr lang="fr-FR" dirty="0" smtClean="0"/>
              <a:t>données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956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a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Envoyer </a:t>
            </a:r>
            <a:r>
              <a:rPr lang="fr-FR" b="1" dirty="0">
                <a:solidFill>
                  <a:schemeClr val="tx1"/>
                </a:solidFill>
              </a:rPr>
              <a:t>des </a:t>
            </a:r>
            <a:r>
              <a:rPr lang="fr-FR" b="1" dirty="0" smtClean="0">
                <a:solidFill>
                  <a:schemeClr val="tx1"/>
                </a:solidFill>
              </a:rPr>
              <a:t>e-mails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75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 permet de récupérer des e-mails sur un serveur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FTP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SMTP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POP3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DNS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8956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a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POP3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60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rôle de la couche Internet dans le modèle TCP/IP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Contrôler le flux de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Adresser et acheminer les paquets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Fournir une interface utilisateur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Transmettre des signaux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b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Adresser </a:t>
            </a:r>
            <a:r>
              <a:rPr lang="fr-FR" b="1" dirty="0">
                <a:solidFill>
                  <a:schemeClr val="tx1"/>
                </a:solidFill>
              </a:rPr>
              <a:t>et acheminer les </a:t>
            </a:r>
            <a:r>
              <a:rPr lang="fr-FR" b="1" dirty="0" smtClean="0">
                <a:solidFill>
                  <a:schemeClr val="tx1"/>
                </a:solidFill>
              </a:rPr>
              <a:t>paquets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26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rôle principal de la couche de transport dans le modèle TCP/IP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Gérer les connexions entre les dispositifs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</a:t>
            </a:r>
            <a:r>
              <a:rPr lang="fr-FR" dirty="0" smtClean="0"/>
              <a:t>Adresser </a:t>
            </a:r>
            <a:r>
              <a:rPr lang="fr-FR" dirty="0"/>
              <a:t>les paquets</a:t>
            </a:r>
            <a:endParaRPr lang="fr-FR" dirty="0"/>
          </a:p>
          <a:p>
            <a:pPr fontAlgn="base">
              <a:lnSpc>
                <a:spcPct val="150000"/>
              </a:lnSpc>
            </a:pPr>
            <a:r>
              <a:rPr lang="fr-FR" dirty="0"/>
              <a:t>c) Encoder les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</a:t>
            </a:r>
            <a:r>
              <a:rPr lang="fr-FR" dirty="0" smtClean="0"/>
              <a:t>Assurer </a:t>
            </a:r>
            <a:r>
              <a:rPr lang="fr-FR" dirty="0"/>
              <a:t>la transmission fiable des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d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Assurer </a:t>
            </a:r>
            <a:r>
              <a:rPr lang="fr-FR" b="1" dirty="0">
                <a:solidFill>
                  <a:schemeClr val="tx1"/>
                </a:solidFill>
              </a:rPr>
              <a:t>la transmission fiable des </a:t>
            </a:r>
            <a:r>
              <a:rPr lang="fr-FR" b="1" dirty="0" smtClean="0">
                <a:solidFill>
                  <a:schemeClr val="tx1"/>
                </a:solidFill>
              </a:rPr>
              <a:t>données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80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qu'un SSID dans un réseau sans fil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Une adresse IP attribuée au routeur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Le nom d'un réseau sans fil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c) Un </a:t>
            </a:r>
            <a:r>
              <a:rPr lang="fr-FR" dirty="0"/>
              <a:t>type de cryptage pour les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Un protocole de communication</a:t>
            </a:r>
          </a:p>
          <a:p>
            <a:pPr fontAlgn="base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Le </a:t>
            </a:r>
            <a:r>
              <a:rPr lang="fr-FR" b="1" dirty="0">
                <a:solidFill>
                  <a:schemeClr val="tx1"/>
                </a:solidFill>
              </a:rPr>
              <a:t>nom d'un réseau sans </a:t>
            </a:r>
            <a:r>
              <a:rPr lang="fr-FR" b="1" dirty="0" smtClean="0">
                <a:solidFill>
                  <a:schemeClr val="tx1"/>
                </a:solidFill>
              </a:rPr>
              <a:t>fil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76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 est utilisée pour afficher la table de routage d'un appareil sur un réseau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/>
              <a:t>) ping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b) tracert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c) </a:t>
            </a:r>
            <a:r>
              <a:rPr lang="en-US" dirty="0" smtClean="0"/>
              <a:t>Route print</a:t>
            </a:r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dirty="0"/>
              <a:t>d) </a:t>
            </a:r>
            <a:r>
              <a:rPr lang="en-US" dirty="0" smtClean="0"/>
              <a:t>nslookup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route print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3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principale différence entre un hub et un switch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Un hub utilise des adresses IP, un switch utilise des adresses MAC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Un hub route le trafic réseau, un switch le bloque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Un hub envoie les données à tous les appareils, un switch les envoie uniquement à l'appareil destinataire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Un switch ne peut pas être utilisé dans un réseau local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11725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hub envoie les données à tous les appareils, un switch les envoie uniquement à l'appareil </a:t>
            </a:r>
            <a:r>
              <a:rPr lang="fr-FR" b="1" dirty="0" smtClean="0">
                <a:solidFill>
                  <a:schemeClr val="tx1"/>
                </a:solidFill>
              </a:rPr>
              <a:t>destinataire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32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fait un réseau maillé (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network)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Connecte tous les appareils via un seul routeur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Connecte plusieurs appareils de manière à ce que chacun puisse relayer les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Utilise uniquement des connexions filaires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Gère automatiquement les adresses IP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1789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Connecte </a:t>
            </a:r>
            <a:r>
              <a:rPr lang="fr-FR" b="1" dirty="0">
                <a:solidFill>
                  <a:schemeClr val="tx1"/>
                </a:solidFill>
              </a:rPr>
              <a:t>plusieurs appareils de manière à ce que chacun puisse relayer les </a:t>
            </a:r>
            <a:r>
              <a:rPr lang="fr-FR" b="1" dirty="0" smtClean="0">
                <a:solidFill>
                  <a:schemeClr val="tx1"/>
                </a:solidFill>
              </a:rPr>
              <a:t>données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fonction du modèle client-serveur dans un réseau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Permettre à un serveur central de fournir des services ou des ressources à plusieurs </a:t>
            </a:r>
            <a:r>
              <a:rPr lang="fr-FR" dirty="0" smtClean="0"/>
              <a:t>clients</a:t>
            </a:r>
            <a:endParaRPr lang="fr-FR" dirty="0"/>
          </a:p>
          <a:p>
            <a:pPr fontAlgn="base">
              <a:lnSpc>
                <a:spcPct val="150000"/>
              </a:lnSpc>
            </a:pPr>
            <a:r>
              <a:rPr lang="fr-FR" dirty="0"/>
              <a:t>b) Connecter directement deux appareils pour partager des fichiers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Créer des réseaux sans fil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Utiliser des adresses IP publiques pour la </a:t>
            </a:r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11725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Permettre </a:t>
            </a:r>
            <a:r>
              <a:rPr lang="fr-FR" b="1" dirty="0">
                <a:solidFill>
                  <a:schemeClr val="tx1"/>
                </a:solidFill>
              </a:rPr>
              <a:t>à un serveur central de fournir des services ou des ressources à plusieurs </a:t>
            </a:r>
            <a:r>
              <a:rPr lang="fr-FR" b="1" dirty="0" smtClean="0">
                <a:solidFill>
                  <a:schemeClr val="tx1"/>
                </a:solidFill>
              </a:rPr>
              <a:t>clients 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79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fr-F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différence entre HTTP et HTTPS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HTTPS est plus rapide que HTTP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HTTP est utilisé pour le courrier électronique, HTTPS pour la navigation web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HTTPS chiffre les communications tandis que HTTP ne le fait pas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HTTP est uniquement utilisé sur les réseaux locaux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HTTPS </a:t>
            </a:r>
            <a:r>
              <a:rPr lang="fr-FR" b="1" dirty="0">
                <a:solidFill>
                  <a:schemeClr val="tx1"/>
                </a:solidFill>
              </a:rPr>
              <a:t>chiffre les communications tandis que HTTP ne le fait </a:t>
            </a:r>
            <a:r>
              <a:rPr lang="fr-FR" b="1" dirty="0" smtClean="0">
                <a:solidFill>
                  <a:schemeClr val="tx1"/>
                </a:solidFill>
              </a:rPr>
              <a:t>pas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8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1532</Words>
  <Application>Microsoft Office PowerPoint</Application>
  <PresentationFormat>Affichage à l'écran (4:3)</PresentationFormat>
  <Paragraphs>308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Carlito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d’Informatique</dc:title>
  <dc:creator>CHIBA ZOUHAIR</dc:creator>
  <cp:lastModifiedBy>Administrateur</cp:lastModifiedBy>
  <cp:revision>557</cp:revision>
  <cp:lastPrinted>2022-04-13T15:58:04Z</cp:lastPrinted>
  <dcterms:created xsi:type="dcterms:W3CDTF">2021-09-29T10:41:05Z</dcterms:created>
  <dcterms:modified xsi:type="dcterms:W3CDTF">2024-10-12T21:18:13Z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2021-09-29T00:00:00Z</vt:filetime>
  </property>
</Properties>
</file>