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9926638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CCFF"/>
    <a:srgbClr val="FF99FF"/>
    <a:srgbClr val="0099FF"/>
    <a:srgbClr val="9900FF"/>
    <a:srgbClr val="0099CC"/>
    <a:srgbClr val="FF00FF"/>
    <a:srgbClr val="FF66CC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5" autoAdjust="0"/>
    <p:restoredTop sz="94660"/>
  </p:normalViewPr>
  <p:slideViewPr>
    <p:cSldViewPr>
      <p:cViewPr varScale="1">
        <p:scale>
          <a:sx n="68" d="100"/>
          <a:sy n="68" d="100"/>
        </p:scale>
        <p:origin x="6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DBF15-38FA-41C7-81F4-7B8F093FF1CC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57250"/>
            <a:ext cx="30876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92188" y="3300413"/>
            <a:ext cx="7942262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21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925" y="6513513"/>
            <a:ext cx="430212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D7F0A-4971-4FA1-988C-F5BACE0906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4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2342" y="1801749"/>
            <a:ext cx="7719314" cy="1055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472" y="3497072"/>
            <a:ext cx="7179055" cy="697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0" y="918906"/>
                </a:lnTo>
                <a:lnTo>
                  <a:pt x="3653459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5788151"/>
            <a:ext cx="3396234" cy="1067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4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672" y="1695069"/>
            <a:ext cx="8242655" cy="939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772" y="2039238"/>
            <a:ext cx="768159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4683" y="6452347"/>
            <a:ext cx="189229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3095"/>
            <a:chOff x="0" y="4953000"/>
            <a:chExt cx="9144000" cy="1903095"/>
          </a:xfrm>
        </p:grpSpPr>
        <p:sp>
          <p:nvSpPr>
            <p:cNvPr id="3" name="object 3"/>
            <p:cNvSpPr/>
            <p:nvPr/>
          </p:nvSpPr>
          <p:spPr>
            <a:xfrm>
              <a:off x="1688592" y="4953000"/>
              <a:ext cx="7455534" cy="487680"/>
            </a:xfrm>
            <a:custGeom>
              <a:avLst/>
              <a:gdLst/>
              <a:ahLst/>
              <a:cxnLst/>
              <a:rect l="l" t="t" r="r" b="b"/>
              <a:pathLst>
                <a:path w="7455534" h="487679">
                  <a:moveTo>
                    <a:pt x="7455408" y="0"/>
                  </a:moveTo>
                  <a:lnTo>
                    <a:pt x="0" y="289687"/>
                  </a:lnTo>
                  <a:lnTo>
                    <a:pt x="7455408" y="487680"/>
                  </a:lnTo>
                  <a:lnTo>
                    <a:pt x="7455408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12471" y="5236463"/>
              <a:ext cx="9031605" cy="789940"/>
            </a:xfrm>
            <a:custGeom>
              <a:avLst/>
              <a:gdLst/>
              <a:ahLst/>
              <a:cxnLst/>
              <a:rect l="l" t="t" r="r" b="b"/>
              <a:pathLst>
                <a:path w="9031605" h="789939">
                  <a:moveTo>
                    <a:pt x="9031528" y="0"/>
                  </a:moveTo>
                  <a:lnTo>
                    <a:pt x="0" y="0"/>
                  </a:lnTo>
                  <a:lnTo>
                    <a:pt x="9031528" y="789432"/>
                  </a:lnTo>
                  <a:lnTo>
                    <a:pt x="903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20"/>
              <a:ext cx="9141714" cy="1856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2842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43600" y="4470237"/>
            <a:ext cx="3426714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2400" b="1" i="1" spc="-20" dirty="0" smtClean="0">
                <a:solidFill>
                  <a:srgbClr val="00006D"/>
                </a:solidFill>
                <a:latin typeface="Carlito"/>
                <a:cs typeface="Carlito"/>
              </a:rPr>
              <a:t>Professeur Chiba Zouhair 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4043" y="1524000"/>
            <a:ext cx="8455914" cy="8002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600" b="1" dirty="0" smtClean="0"/>
              <a:t>TD 05 : Réseaux Informatiques</a:t>
            </a:r>
            <a:endParaRPr lang="fr-FR" sz="4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 est utilisé pour attribuer automatiquement des adresses IP dans un réseau local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en-US" dirty="0" smtClean="0"/>
              <a:t>DNS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en-US" dirty="0" smtClean="0"/>
              <a:t>DHCP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en-US" dirty="0" smtClean="0"/>
              <a:t>FTP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en-US" dirty="0" smtClean="0"/>
              <a:t>SSH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303936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4268" y="4239481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en-US" b="1" dirty="0" smtClean="0">
                <a:solidFill>
                  <a:schemeClr val="tx1"/>
                </a:solidFill>
              </a:rPr>
              <a:t>DHCP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91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le port par défaut utilisé par le protocole HTTPS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pt-BR" dirty="0" smtClean="0"/>
              <a:t>20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pt-BR" dirty="0" smtClean="0"/>
              <a:t>80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pt-BR" dirty="0" smtClean="0"/>
              <a:t>443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pt-BR" dirty="0" smtClean="0"/>
              <a:t>8080</a:t>
            </a:r>
            <a:endParaRPr lang="en-US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04109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4268" y="3716826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pt-BR" b="1" dirty="0" smtClean="0">
                <a:solidFill>
                  <a:schemeClr val="tx1"/>
                </a:solidFill>
              </a:rPr>
              <a:t>443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3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de signal est utilisé par la technologie Wi-Fi pour la transmission de données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Signal analogique</a:t>
            </a:r>
            <a:br>
              <a:rPr lang="fr-FR" dirty="0"/>
            </a:br>
            <a:r>
              <a:rPr lang="fr-FR" dirty="0"/>
              <a:t>b) Signal infrarouge</a:t>
            </a:r>
            <a:br>
              <a:rPr lang="fr-FR" dirty="0"/>
            </a:br>
            <a:r>
              <a:rPr lang="fr-FR" dirty="0"/>
              <a:t>c) Signal radio</a:t>
            </a:r>
            <a:br>
              <a:rPr lang="fr-FR" dirty="0"/>
            </a:br>
            <a:r>
              <a:rPr lang="fr-FR" dirty="0"/>
              <a:t>d) Signal lumineux</a:t>
            </a:r>
            <a:endParaRPr lang="pt-B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263416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4105364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Signal </a:t>
            </a:r>
            <a:r>
              <a:rPr lang="fr-FR" b="1" dirty="0">
                <a:solidFill>
                  <a:schemeClr val="tx1"/>
                </a:solidFill>
              </a:rPr>
              <a:t>radio</a:t>
            </a:r>
          </a:p>
        </p:txBody>
      </p:sp>
    </p:spTree>
    <p:extLst>
      <p:ext uri="{BB962C8B-B14F-4D97-AF65-F5344CB8AC3E}">
        <p14:creationId xmlns:p14="http://schemas.microsoft.com/office/powerpoint/2010/main" val="653630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câbles suivants est le plus utilisé pour des réseaux Ethernet modernes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Fibre </a:t>
            </a:r>
            <a:r>
              <a:rPr lang="fr-FR" dirty="0" smtClean="0"/>
              <a:t>optique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b</a:t>
            </a:r>
            <a:r>
              <a:rPr lang="fr-FR" dirty="0"/>
              <a:t>) Câble </a:t>
            </a:r>
            <a:r>
              <a:rPr lang="fr-FR" dirty="0" smtClean="0"/>
              <a:t>coaxial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c</a:t>
            </a:r>
            <a:r>
              <a:rPr lang="fr-FR" dirty="0"/>
              <a:t>) Câble STP </a:t>
            </a:r>
            <a:endParaRPr lang="fr-FR" dirty="0" smtClean="0"/>
          </a:p>
          <a:p>
            <a:pPr fontAlgn="base">
              <a:lnSpc>
                <a:spcPct val="150000"/>
              </a:lnSpc>
            </a:pPr>
            <a:r>
              <a:rPr lang="fr-FR" dirty="0" smtClean="0"/>
              <a:t>d</a:t>
            </a:r>
            <a:r>
              <a:rPr lang="fr-FR" dirty="0"/>
              <a:t>) </a:t>
            </a:r>
            <a:r>
              <a:rPr lang="fr-FR" dirty="0" smtClean="0"/>
              <a:t>Câble UTP</a:t>
            </a:r>
            <a:endParaRPr lang="pt-B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98378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4105364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d) </a:t>
            </a:r>
            <a:r>
              <a:rPr lang="fr-FR" b="1" dirty="0" smtClean="0">
                <a:solidFill>
                  <a:schemeClr val="tx1"/>
                </a:solidFill>
              </a:rPr>
              <a:t>Câble UTP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6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câblage en fibre optique utilise des :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Électrons</a:t>
            </a:r>
            <a:br>
              <a:rPr lang="fr-FR" dirty="0"/>
            </a:br>
            <a:r>
              <a:rPr lang="fr-FR" dirty="0"/>
              <a:t>b) Ondes radio</a:t>
            </a:r>
            <a:br>
              <a:rPr lang="fr-FR" dirty="0"/>
            </a:br>
            <a:r>
              <a:rPr lang="fr-FR" dirty="0"/>
              <a:t>c) Signaux lumineux</a:t>
            </a:r>
            <a:br>
              <a:rPr lang="fr-FR" dirty="0"/>
            </a:br>
            <a:r>
              <a:rPr lang="fr-FR" dirty="0"/>
              <a:t>d) Champs magnétiques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302647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Signaux </a:t>
            </a:r>
            <a:r>
              <a:rPr lang="fr-FR" b="1" dirty="0">
                <a:solidFill>
                  <a:schemeClr val="tx1"/>
                </a:solidFill>
              </a:rPr>
              <a:t>lumineux</a:t>
            </a:r>
          </a:p>
        </p:txBody>
      </p:sp>
    </p:spTree>
    <p:extLst>
      <p:ext uri="{BB962C8B-B14F-4D97-AF65-F5344CB8AC3E}">
        <p14:creationId xmlns:p14="http://schemas.microsoft.com/office/powerpoint/2010/main" val="1117248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câble Ethernet Cat6 offre une vitesse maximale théorique de :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100 Mbps</a:t>
            </a:r>
            <a:br>
              <a:rPr lang="fr-FR" dirty="0"/>
            </a:br>
            <a:r>
              <a:rPr lang="fr-FR" dirty="0"/>
              <a:t>b) </a:t>
            </a:r>
            <a:r>
              <a:rPr lang="fr-FR" dirty="0" smtClean="0"/>
              <a:t>10 </a:t>
            </a:r>
            <a:r>
              <a:rPr lang="fr-FR" dirty="0"/>
              <a:t>Gbps</a:t>
            </a:r>
            <a:br>
              <a:rPr lang="fr-FR" dirty="0"/>
            </a:br>
            <a:r>
              <a:rPr lang="fr-FR" dirty="0"/>
              <a:t>c</a:t>
            </a:r>
            <a:r>
              <a:rPr lang="fr-FR" dirty="0" smtClean="0"/>
              <a:t>) 1 Gbps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d) 40 </a:t>
            </a:r>
            <a:r>
              <a:rPr lang="fr-FR" dirty="0" smtClean="0"/>
              <a:t>Gbps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9319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10 </a:t>
            </a:r>
            <a:r>
              <a:rPr lang="fr-FR" b="1" dirty="0">
                <a:solidFill>
                  <a:schemeClr val="tx1"/>
                </a:solidFill>
              </a:rPr>
              <a:t>Gbps</a:t>
            </a:r>
          </a:p>
        </p:txBody>
      </p:sp>
    </p:spTree>
    <p:extLst>
      <p:ext uri="{BB962C8B-B14F-4D97-AF65-F5344CB8AC3E}">
        <p14:creationId xmlns:p14="http://schemas.microsoft.com/office/powerpoint/2010/main" val="469776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câblage blindé (STP) est recommandé dans des environnements où :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Il y a beaucoup de bruit électrique</a:t>
            </a:r>
            <a:br>
              <a:rPr lang="fr-FR" dirty="0"/>
            </a:br>
            <a:r>
              <a:rPr lang="fr-FR" dirty="0"/>
              <a:t>b) Les distances sont courtes</a:t>
            </a:r>
            <a:br>
              <a:rPr lang="fr-FR" dirty="0"/>
            </a:br>
            <a:r>
              <a:rPr lang="fr-FR" dirty="0"/>
              <a:t>c) Les performances réseau sont faibles</a:t>
            </a:r>
            <a:br>
              <a:rPr lang="fr-FR" dirty="0"/>
            </a:br>
            <a:r>
              <a:rPr lang="fr-FR" dirty="0"/>
              <a:t>d) Les interférences ne sont pas un problème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9319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Il </a:t>
            </a:r>
            <a:r>
              <a:rPr lang="fr-FR" b="1" dirty="0">
                <a:solidFill>
                  <a:schemeClr val="tx1"/>
                </a:solidFill>
              </a:rPr>
              <a:t>y a beaucoup de bruit électrique</a:t>
            </a:r>
          </a:p>
        </p:txBody>
      </p:sp>
    </p:spTree>
    <p:extLst>
      <p:ext uri="{BB962C8B-B14F-4D97-AF65-F5344CB8AC3E}">
        <p14:creationId xmlns:p14="http://schemas.microsoft.com/office/powerpoint/2010/main" val="272327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l'avantage principal de la fibre optique par rapport aux câbles en cuivre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Moins coûteux</a:t>
            </a:r>
            <a:br>
              <a:rPr lang="fr-FR" dirty="0"/>
            </a:br>
            <a:r>
              <a:rPr lang="fr-FR" dirty="0"/>
              <a:t>b) Moins sensible aux interférences</a:t>
            </a:r>
            <a:br>
              <a:rPr lang="fr-FR" dirty="0"/>
            </a:br>
            <a:r>
              <a:rPr lang="fr-FR" dirty="0"/>
              <a:t>c) Plus facile à installer</a:t>
            </a:r>
            <a:br>
              <a:rPr lang="fr-FR" dirty="0"/>
            </a:br>
            <a:r>
              <a:rPr lang="fr-FR" dirty="0"/>
              <a:t>d) Utilise des ondes radio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982198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Moins </a:t>
            </a:r>
            <a:r>
              <a:rPr lang="fr-FR" b="1" dirty="0">
                <a:solidFill>
                  <a:schemeClr val="tx1"/>
                </a:solidFill>
              </a:rPr>
              <a:t>sensible aux interférences</a:t>
            </a:r>
          </a:p>
        </p:txBody>
      </p:sp>
    </p:spTree>
    <p:extLst>
      <p:ext uri="{BB962C8B-B14F-4D97-AF65-F5344CB8AC3E}">
        <p14:creationId xmlns:p14="http://schemas.microsoft.com/office/powerpoint/2010/main" val="146521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de connecteur est utilisé pour les câbles de fibre optique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RJ-11</a:t>
            </a:r>
            <a:br>
              <a:rPr lang="fr-FR" dirty="0"/>
            </a:br>
            <a:r>
              <a:rPr lang="fr-FR" dirty="0"/>
              <a:t>b) SC</a:t>
            </a:r>
            <a:br>
              <a:rPr lang="fr-FR" dirty="0"/>
            </a:br>
            <a:r>
              <a:rPr lang="fr-FR" dirty="0"/>
              <a:t>c) BNC</a:t>
            </a:r>
            <a:br>
              <a:rPr lang="fr-FR" dirty="0"/>
            </a:br>
            <a:r>
              <a:rPr lang="fr-FR" dirty="0"/>
              <a:t>d) HDMI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82198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SC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67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de réseau consiste à connecter chaque nœud directement à tous les autres nœuds du réseau ? 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Topologie en étoile</a:t>
            </a:r>
            <a:br>
              <a:rPr lang="fr-FR" dirty="0"/>
            </a:br>
            <a:r>
              <a:rPr lang="fr-FR" dirty="0"/>
              <a:t>b) Topologie en bus</a:t>
            </a:r>
            <a:br>
              <a:rPr lang="fr-FR" dirty="0"/>
            </a:br>
            <a:r>
              <a:rPr lang="fr-FR" dirty="0"/>
              <a:t>c) Topologie en anneau</a:t>
            </a:r>
            <a:br>
              <a:rPr lang="fr-FR" dirty="0"/>
            </a:br>
            <a:r>
              <a:rPr lang="fr-FR" dirty="0"/>
              <a:t>d) Topologie maillée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311906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d) </a:t>
            </a:r>
            <a:r>
              <a:rPr lang="fr-FR" b="1" dirty="0" smtClean="0">
                <a:solidFill>
                  <a:schemeClr val="tx1"/>
                </a:solidFill>
              </a:rPr>
              <a:t>Topologie maillée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9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L'illustration ci-dessus représente une topologie : </a:t>
            </a: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a) En </a:t>
            </a:r>
            <a:r>
              <a:rPr lang="fr-FR" dirty="0"/>
              <a:t>bus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b) En </a:t>
            </a:r>
            <a:r>
              <a:rPr lang="fr-FR" dirty="0"/>
              <a:t>anneau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c) Maillée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d) En étoile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8789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684388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En bus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14400"/>
            <a:ext cx="159271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3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de réseau a une architecture où tous les dispositifs partagent un seul support de communication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Topologie en étoile</a:t>
            </a:r>
            <a:br>
              <a:rPr lang="fr-FR" dirty="0"/>
            </a:br>
            <a:r>
              <a:rPr lang="fr-FR" dirty="0"/>
              <a:t>b) Topologie en anneau</a:t>
            </a:r>
            <a:br>
              <a:rPr lang="fr-FR" dirty="0"/>
            </a:br>
            <a:r>
              <a:rPr lang="fr-FR" dirty="0"/>
              <a:t>c) Topologie en bus</a:t>
            </a:r>
            <a:br>
              <a:rPr lang="fr-FR" dirty="0"/>
            </a:br>
            <a:r>
              <a:rPr lang="fr-FR" dirty="0"/>
              <a:t>d) Topologie maillée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311906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Topologie </a:t>
            </a:r>
            <a:r>
              <a:rPr lang="fr-FR" b="1" dirty="0">
                <a:solidFill>
                  <a:schemeClr val="tx1"/>
                </a:solidFill>
              </a:rPr>
              <a:t>en bus</a:t>
            </a:r>
          </a:p>
        </p:txBody>
      </p:sp>
    </p:spTree>
    <p:extLst>
      <p:ext uri="{BB962C8B-B14F-4D97-AF65-F5344CB8AC3E}">
        <p14:creationId xmlns:p14="http://schemas.microsoft.com/office/powerpoint/2010/main" val="3056739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est un inconvénient de la topologie en bus ?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Coût élevé</a:t>
            </a:r>
            <a:br>
              <a:rPr lang="fr-FR" dirty="0"/>
            </a:br>
            <a:r>
              <a:rPr lang="fr-FR" dirty="0"/>
              <a:t>b) Difficile à configurer</a:t>
            </a:r>
            <a:br>
              <a:rPr lang="fr-FR" dirty="0"/>
            </a:br>
            <a:r>
              <a:rPr lang="fr-FR" dirty="0"/>
              <a:t>c) Collision fréquente des données</a:t>
            </a:r>
            <a:br>
              <a:rPr lang="fr-FR" dirty="0"/>
            </a:br>
            <a:r>
              <a:rPr lang="fr-FR" dirty="0"/>
              <a:t>d) Complexité de la maintenance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8056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Collision </a:t>
            </a:r>
            <a:r>
              <a:rPr lang="fr-FR" b="1" dirty="0">
                <a:solidFill>
                  <a:schemeClr val="tx1"/>
                </a:solidFill>
              </a:rPr>
              <a:t>fréquente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2485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fr-F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réseau de topologie en anneau, chaque nœud est connecté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Directement à tous les autres nœuds</a:t>
            </a:r>
            <a:br>
              <a:rPr lang="fr-FR" dirty="0"/>
            </a:br>
            <a:r>
              <a:rPr lang="fr-FR" dirty="0"/>
              <a:t>b) À deux nœuds voisins uniquement</a:t>
            </a:r>
            <a:br>
              <a:rPr lang="fr-FR" dirty="0"/>
            </a:br>
            <a:r>
              <a:rPr lang="fr-FR" dirty="0"/>
              <a:t>c) Via un nœud central</a:t>
            </a:r>
            <a:br>
              <a:rPr lang="fr-FR" dirty="0"/>
            </a:br>
            <a:r>
              <a:rPr lang="fr-FR" dirty="0"/>
              <a:t>d) En utilisant un câble coaxial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98056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À </a:t>
            </a:r>
            <a:r>
              <a:rPr lang="fr-FR" b="1" dirty="0">
                <a:solidFill>
                  <a:schemeClr val="tx1"/>
                </a:solidFill>
              </a:rPr>
              <a:t>deux nœuds voisins </a:t>
            </a:r>
            <a:r>
              <a:rPr lang="fr-FR" b="1" dirty="0" smtClean="0">
                <a:solidFill>
                  <a:schemeClr val="tx1"/>
                </a:solidFill>
              </a:rPr>
              <a:t>uniquement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8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est un avantage de la topologie maillée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Facile à configurer</a:t>
            </a:r>
            <a:br>
              <a:rPr lang="fr-FR" dirty="0"/>
            </a:br>
            <a:r>
              <a:rPr lang="fr-FR" dirty="0"/>
              <a:t>b) Haut niveau de redondance</a:t>
            </a:r>
            <a:br>
              <a:rPr lang="fr-FR" dirty="0"/>
            </a:br>
            <a:r>
              <a:rPr lang="fr-FR" dirty="0"/>
              <a:t>c) Réduit la quantité de câbles nécessaires</a:t>
            </a:r>
            <a:br>
              <a:rPr lang="fr-FR" dirty="0"/>
            </a:br>
            <a:r>
              <a:rPr lang="fr-FR" dirty="0"/>
              <a:t>d) Fonctionne bien avec peu de dispositifs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3322" y="298056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Haut </a:t>
            </a:r>
            <a:r>
              <a:rPr lang="fr-FR" b="1" dirty="0">
                <a:solidFill>
                  <a:schemeClr val="tx1"/>
                </a:solidFill>
              </a:rPr>
              <a:t>niveau de redondance</a:t>
            </a:r>
          </a:p>
        </p:txBody>
      </p:sp>
    </p:spTree>
    <p:extLst>
      <p:ext uri="{BB962C8B-B14F-4D97-AF65-F5344CB8AC3E}">
        <p14:creationId xmlns:p14="http://schemas.microsoft.com/office/powerpoint/2010/main" val="164310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L'illustration ci-dessus représente une topologie : </a:t>
            </a: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a) En </a:t>
            </a:r>
            <a:r>
              <a:rPr lang="fr-FR" dirty="0"/>
              <a:t>bus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b) En </a:t>
            </a:r>
            <a:r>
              <a:rPr lang="fr-FR" dirty="0"/>
              <a:t>anneau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c) Maillée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d) En étoile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8789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684388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Maillée 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06" y="677857"/>
            <a:ext cx="1470787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5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L'illustration ci-dessus représente une topologie : </a:t>
            </a: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a) En </a:t>
            </a:r>
            <a:r>
              <a:rPr lang="fr-FR" dirty="0"/>
              <a:t>bus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b) En </a:t>
            </a:r>
            <a:r>
              <a:rPr lang="fr-FR" dirty="0"/>
              <a:t>anneau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c) Maillée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d) En étoile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8789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684388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d) </a:t>
            </a:r>
            <a:r>
              <a:rPr lang="fr-FR" b="1" dirty="0" smtClean="0">
                <a:solidFill>
                  <a:schemeClr val="tx1"/>
                </a:solidFill>
              </a:rPr>
              <a:t>En étoile  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82" y="868211"/>
            <a:ext cx="134123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52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308324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L'illustration ci-dessus représente une topologie : </a:t>
            </a: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a) En </a:t>
            </a:r>
            <a:r>
              <a:rPr lang="fr-FR" dirty="0"/>
              <a:t>bus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b) En </a:t>
            </a:r>
            <a:r>
              <a:rPr lang="fr-FR" dirty="0"/>
              <a:t>anneau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c) Maillée</a:t>
            </a:r>
          </a:p>
          <a:p>
            <a:pPr fontAlgn="base">
              <a:lnSpc>
                <a:spcPct val="150000"/>
              </a:lnSpc>
            </a:pPr>
            <a:r>
              <a:rPr lang="fr-FR" dirty="0" smtClean="0"/>
              <a:t>d) En étoile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88789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684388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En anneau  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27" y="685800"/>
            <a:ext cx="1455546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189282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Un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 est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langage de communication entre des ordinateurs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logiciel de communication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numéro d'identification des </a:t>
            </a:r>
            <a:r>
              <a:rPr lang="fr-FR" dirty="0" smtClean="0"/>
              <a:t>ordinateurs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49547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315056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b="1" dirty="0" smtClean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langage de communication entre des </a:t>
            </a:r>
            <a:r>
              <a:rPr lang="fr-FR" b="1" dirty="0" smtClean="0">
                <a:solidFill>
                  <a:schemeClr val="tx1"/>
                </a:solidFill>
              </a:rPr>
              <a:t>ordinateurs   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27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147732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 protocole HTTP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fr-FR" dirty="0" smtClean="0"/>
              <a:t>d'échanger </a:t>
            </a:r>
            <a:r>
              <a:rPr lang="fr-FR" dirty="0"/>
              <a:t>des messages électroniques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fr-FR" dirty="0" smtClean="0"/>
              <a:t>d'échanger </a:t>
            </a:r>
            <a:r>
              <a:rPr lang="fr-FR" dirty="0"/>
              <a:t>des pages web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0500" y="2089832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291926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d'échanger </a:t>
            </a:r>
            <a:r>
              <a:rPr lang="fr-FR" b="1" dirty="0">
                <a:solidFill>
                  <a:schemeClr val="tx1"/>
                </a:solidFill>
              </a:rPr>
              <a:t>des pages </a:t>
            </a:r>
            <a:r>
              <a:rPr lang="fr-FR" b="1" dirty="0" smtClean="0">
                <a:solidFill>
                  <a:schemeClr val="tx1"/>
                </a:solidFill>
              </a:rPr>
              <a:t>web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38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189282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protocole SMTP permet :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fr-FR" dirty="0" smtClean="0"/>
              <a:t>d'échanger </a:t>
            </a:r>
            <a:r>
              <a:rPr lang="fr-FR" dirty="0"/>
              <a:t>des messages </a:t>
            </a:r>
            <a:r>
              <a:rPr lang="fr-FR" dirty="0" smtClean="0"/>
              <a:t>électroniques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fr-FR" dirty="0" smtClean="0"/>
              <a:t>d'envoyer </a:t>
            </a:r>
            <a:r>
              <a:rPr lang="fr-FR" dirty="0"/>
              <a:t>des messages électroniques</a:t>
            </a:r>
          </a:p>
          <a:p>
            <a:pPr marL="342900" indent="-342900" fontAlgn="base">
              <a:lnSpc>
                <a:spcPct val="150000"/>
              </a:lnSpc>
              <a:buAutoNum type="alphaLcParenR"/>
            </a:pPr>
            <a:r>
              <a:rPr lang="fr-FR" dirty="0" smtClean="0"/>
              <a:t>de </a:t>
            </a:r>
            <a:r>
              <a:rPr lang="fr-FR" dirty="0"/>
              <a:t>recevoir des messages </a:t>
            </a:r>
            <a:r>
              <a:rPr lang="fr-FR" dirty="0" smtClean="0"/>
              <a:t>électroniques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500" y="26012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4268" y="3505100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b) </a:t>
            </a:r>
            <a:r>
              <a:rPr lang="fr-FR" b="1" dirty="0" smtClean="0">
                <a:solidFill>
                  <a:schemeClr val="tx1"/>
                </a:solidFill>
              </a:rPr>
              <a:t>d'envoyer </a:t>
            </a:r>
            <a:r>
              <a:rPr lang="fr-FR" b="1" dirty="0">
                <a:solidFill>
                  <a:schemeClr val="tx1"/>
                </a:solidFill>
              </a:rPr>
              <a:t>des messages </a:t>
            </a:r>
            <a:r>
              <a:rPr lang="fr-FR" b="1" dirty="0" smtClean="0">
                <a:solidFill>
                  <a:schemeClr val="tx1"/>
                </a:solidFill>
              </a:rPr>
              <a:t>électroniques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9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686800" y="6581001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l'avantage principal d'une topologie en étoile par rapport à une topologie en bus 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dirty="0" smtClean="0"/>
              <a:t>a</a:t>
            </a:r>
            <a:r>
              <a:rPr lang="fr-FR" dirty="0"/>
              <a:t>) Moins coûteuse</a:t>
            </a:r>
            <a:br>
              <a:rPr lang="fr-FR" dirty="0"/>
            </a:br>
            <a:r>
              <a:rPr lang="fr-FR" dirty="0"/>
              <a:t>b) Plus facile à câbler</a:t>
            </a:r>
            <a:br>
              <a:rPr lang="fr-FR" dirty="0"/>
            </a:br>
            <a:r>
              <a:rPr lang="fr-FR" dirty="0"/>
              <a:t>c) Moins de collisions de données</a:t>
            </a:r>
            <a:br>
              <a:rPr lang="fr-FR" dirty="0"/>
            </a:br>
            <a:r>
              <a:rPr lang="fr-FR" dirty="0"/>
              <a:t>d) Fonctionne mieux sur de longues distances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3322" y="298056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3869729"/>
            <a:ext cx="8153400" cy="369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c) </a:t>
            </a:r>
            <a:r>
              <a:rPr lang="fr-FR" b="1" dirty="0" smtClean="0">
                <a:solidFill>
                  <a:schemeClr val="tx1"/>
                </a:solidFill>
              </a:rPr>
              <a:t>Moins </a:t>
            </a:r>
            <a:r>
              <a:rPr lang="fr-FR" b="1" dirty="0">
                <a:solidFill>
                  <a:schemeClr val="tx1"/>
                </a:solidFill>
              </a:rPr>
              <a:t>de collisions de données</a:t>
            </a:r>
          </a:p>
        </p:txBody>
      </p:sp>
    </p:spTree>
    <p:extLst>
      <p:ext uri="{BB962C8B-B14F-4D97-AF65-F5344CB8AC3E}">
        <p14:creationId xmlns:p14="http://schemas.microsoft.com/office/powerpoint/2010/main" val="9269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Words>864</Words>
  <Application>Microsoft Office PowerPoint</Application>
  <PresentationFormat>Affichage à l'écran (4:3)</PresentationFormat>
  <Paragraphs>160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d’Informatique</dc:title>
  <dc:creator>CHIBA ZOUHAIR</dc:creator>
  <cp:lastModifiedBy>Administrateur</cp:lastModifiedBy>
  <cp:revision>601</cp:revision>
  <cp:lastPrinted>2022-04-13T15:58:04Z</cp:lastPrinted>
  <dcterms:created xsi:type="dcterms:W3CDTF">2021-09-29T10:41:05Z</dcterms:created>
  <dcterms:modified xsi:type="dcterms:W3CDTF">2024-10-21T22:54:02Z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2021-09-29T00:00:00Z</vt:filetime>
  </property>
</Properties>
</file>