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9926638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FF99FF"/>
    <a:srgbClr val="0099FF"/>
    <a:srgbClr val="9900FF"/>
    <a:srgbClr val="0099CC"/>
    <a:srgbClr val="FF00FF"/>
    <a:srgbClr val="FF66CC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>
      <p:cViewPr varScale="1">
        <p:scale>
          <a:sx n="68" d="100"/>
          <a:sy n="68" d="100"/>
        </p:scale>
        <p:origin x="68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BF15-38FA-41C7-81F4-7B8F093FF1CC}" type="datetimeFigureOut">
              <a:rPr lang="fr-FR" smtClean="0"/>
              <a:t>20/10/2024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57250"/>
            <a:ext cx="30876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3300413"/>
            <a:ext cx="7942262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7F0A-4971-4FA1-988C-F5BACE0906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04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342" y="1801749"/>
            <a:ext cx="7719314" cy="105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472" y="3497072"/>
            <a:ext cx="717905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0" y="918906"/>
                </a:lnTo>
                <a:lnTo>
                  <a:pt x="3653459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5788151"/>
            <a:ext cx="3396234" cy="106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72" y="1695069"/>
            <a:ext cx="824265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772" y="2039238"/>
            <a:ext cx="768159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4683" y="6452347"/>
            <a:ext cx="1892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20"/>
              <a:ext cx="9141714" cy="185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2842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3600" y="4470237"/>
            <a:ext cx="342671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2400" b="1" i="1" spc="-20" dirty="0" smtClean="0">
                <a:solidFill>
                  <a:srgbClr val="00006D"/>
                </a:solidFill>
                <a:latin typeface="Carlito"/>
                <a:cs typeface="Carlito"/>
              </a:rPr>
              <a:t>Professeur Chiba Zouhair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043" y="1524000"/>
            <a:ext cx="8455914" cy="800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600" b="1" smtClean="0"/>
              <a:t>TD </a:t>
            </a:r>
            <a:r>
              <a:rPr lang="fr-FR" sz="4600" b="1" smtClean="0"/>
              <a:t>06 </a:t>
            </a:r>
            <a:r>
              <a:rPr lang="fr-FR" sz="4600" b="1" dirty="0" smtClean="0"/>
              <a:t>: Réseaux Informatiques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62544" y="6550223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18928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Qu’est-ce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SSID ?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mot de passe pour accéder au réseau Wi-Fi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protocole de sécurité pour protéger le réseau </a:t>
            </a:r>
            <a:r>
              <a:rPr lang="fr-FR" dirty="0" smtClean="0"/>
              <a:t>Wi-Fi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Un nom donné au réseau Wi-Fi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18209" y="2514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353306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nom donné au réseau </a:t>
            </a:r>
            <a:r>
              <a:rPr lang="fr-FR" b="1" dirty="0" smtClean="0">
                <a:solidFill>
                  <a:schemeClr val="tx1"/>
                </a:solidFill>
              </a:rPr>
              <a:t>Wi-Fi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8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WPA2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protocole de sécurité obsolète pour les réseaux Wi-Fi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protocole de sécurité pour les réseaux filaires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protocole de sécurité actuel pour les réseaux Wi-Fi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69061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8100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protocole de sécurité actuel pour les réseaux </a:t>
            </a:r>
            <a:r>
              <a:rPr lang="fr-FR" b="1" dirty="0" smtClean="0">
                <a:solidFill>
                  <a:schemeClr val="tx1"/>
                </a:solidFill>
              </a:rPr>
              <a:t>Wi-Fi 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4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Que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 le terme SSID en ce qui concerne les réseaux WIFI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Service </a:t>
            </a:r>
            <a:r>
              <a:rPr lang="fr-FR" dirty="0"/>
              <a:t>Set Identifier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Sécurité </a:t>
            </a:r>
            <a:r>
              <a:rPr lang="fr-FR" dirty="0"/>
              <a:t>Standard IDentification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Système </a:t>
            </a:r>
            <a:r>
              <a:rPr lang="fr-FR" dirty="0"/>
              <a:t>Secondaire d'Identité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50696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8100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Service </a:t>
            </a:r>
            <a:r>
              <a:rPr lang="fr-FR" b="1" dirty="0">
                <a:solidFill>
                  <a:schemeClr val="tx1"/>
                </a:solidFill>
              </a:rPr>
              <a:t>Set </a:t>
            </a:r>
            <a:r>
              <a:rPr lang="fr-FR" b="1" dirty="0" smtClean="0">
                <a:solidFill>
                  <a:schemeClr val="tx1"/>
                </a:solidFill>
              </a:rPr>
              <a:t>Identifier  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02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De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couleur sont les fils dans un câble Ethernet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Blanc </a:t>
            </a:r>
            <a:r>
              <a:rPr lang="fr-FR" dirty="0"/>
              <a:t>et vert, blanc et orange, blanc et bleu, blanc et brun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Blanc </a:t>
            </a:r>
            <a:r>
              <a:rPr lang="fr-FR" dirty="0"/>
              <a:t>et noir, blanc et rouge, blanc et orange, blanc et jaune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Blanc </a:t>
            </a:r>
            <a:r>
              <a:rPr lang="fr-FR" dirty="0"/>
              <a:t>et violet, blanc et rose, blanc et bleu, blanc et gris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39633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8100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Blanc </a:t>
            </a:r>
            <a:r>
              <a:rPr lang="fr-FR" b="1" dirty="0">
                <a:solidFill>
                  <a:schemeClr val="tx1"/>
                </a:solidFill>
              </a:rPr>
              <a:t>et vert, blanc et orange, blanc et bleu, blanc et </a:t>
            </a:r>
            <a:r>
              <a:rPr lang="fr-FR" b="1" dirty="0" smtClean="0">
                <a:solidFill>
                  <a:schemeClr val="tx1"/>
                </a:solidFill>
              </a:rPr>
              <a:t>brun    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5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31393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différence entre un routeur et un commutateur Ethernet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routeur permet de transférer des données entre plusieurs ordinateurs dans un réseau local, tandis qu'un commutateur ne les transfère pas</a:t>
            </a:r>
            <a:r>
              <a:rPr lang="fr-FR" dirty="0" smtClean="0"/>
              <a:t>.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Un routeur permet de connecter plusieurs réseaux locaux entre eux, tandis qu'un commutateur ne permet de connecter que des ordinateurs dans un seul réseau local.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routeur permet de partager une connexion Internet avec plusieurs ordinateurs, tandis qu'un commutateur ne le peut </a:t>
            </a:r>
            <a:r>
              <a:rPr lang="fr-FR" dirty="0" smtClean="0"/>
              <a:t>pas.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797491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672594"/>
            <a:ext cx="8153400" cy="92333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routeur permet de connecter plusieurs réseaux locaux entre eux, tandis qu'un commutateur ne permet de connecter que des ordinateurs dans un seul réseau local. 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8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18928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QoS (Quality of Service)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crypter les communications sur un réseau Ethernet.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connecter plusieurs réseaux locaux entre eux.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prioriser certains types de trafic sur un réseau Ethernet</a:t>
            </a:r>
            <a:r>
              <a:rPr lang="fr-FR" dirty="0" smtClean="0"/>
              <a:t>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4355" y="2514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18391" y="3353306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Une technologie qui permet de prioriser certains types de trafic sur un réseau Ethernet.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Qu’est-ce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port mirroring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fonctionnalité qui permet de copier le trafic réseau d'un port vers un autre port.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fonctionnalité qui permet de connecter deux commutateurs Ethernet ensemble.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fonctionnalité qui permet de sécuriser les communications sur un réseau Ethernet.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02045" y="300341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13773" y="3915436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fonctionnalité qui permet de copier le trafic réseau d'un port vers un autre port.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99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Qu’est-ce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Link Aggregation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connecter des ordinateurs à distance via un câble Ethernet.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combiner plusieurs connexions Ethernet pour augmenter la bande passante.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connecter plusieurs réseaux locaux entre eux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355963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231524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technologie qui permet de combiner plusieurs connexions Ethernet pour augmenter la bande passante.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30008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Comment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s'appelle le processus qui permet à un périphérique WiFi de passer d'un point d'accès à un autre sans interruption de connexion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Roaming</a:t>
            </a:r>
            <a:endParaRPr lang="en-US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Scanning </a:t>
            </a:r>
            <a:endParaRPr lang="en-US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Authentication </a:t>
            </a:r>
            <a:endParaRPr lang="en-US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Association</a:t>
            </a:r>
            <a:endParaRPr lang="en-US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458196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23009" y="422077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a) </a:t>
            </a:r>
            <a:r>
              <a:rPr lang="en-US" b="1" dirty="0" smtClean="0">
                <a:solidFill>
                  <a:schemeClr val="tx1"/>
                </a:solidFill>
              </a:rPr>
              <a:t>Roaming 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Comment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s'appelle le dispositif qui relie un réseau WiFi à un réseau filaire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Passerelle 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Routeur </a:t>
            </a:r>
            <a:r>
              <a:rPr lang="fr-FR" dirty="0"/>
              <a:t>WiFi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Pont </a:t>
            </a:r>
            <a:r>
              <a:rPr lang="fr-FR" dirty="0"/>
              <a:t>WiFi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Modem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276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08228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fr-FR" b="1" dirty="0">
                <a:solidFill>
                  <a:schemeClr val="tx1"/>
                </a:solidFill>
              </a:rPr>
              <a:t>Pont WiFi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57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 câble croisé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utilisé pour connecter un ordinateur à un switch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utilisé pour connecter deux périphériques similaires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utilisé pour connecter un modem à un routeur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1027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câble Ethernet utilisé pour connecter deux périphériques similaires </a:t>
            </a:r>
          </a:p>
          <a:p>
            <a:pPr algn="just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signifie le terme Wi-Fi ?</a:t>
            </a:r>
          </a:p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Wireless Fidelity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Wired </a:t>
            </a:r>
            <a:r>
              <a:rPr lang="en-US" dirty="0"/>
              <a:t>Fidelity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Wire-Free </a:t>
            </a:r>
            <a:r>
              <a:rPr lang="en-US" dirty="0"/>
              <a:t>Fidelity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Wide </a:t>
            </a:r>
            <a:r>
              <a:rPr lang="en-US" dirty="0"/>
              <a:t>Fidelity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47912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2672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b="1" dirty="0" smtClean="0">
                <a:solidFill>
                  <a:schemeClr val="tx1"/>
                </a:solidFill>
              </a:rPr>
              <a:t>Wireless Fidelity 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9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qu'une collision dans un réseau Ethernet? </a:t>
            </a:r>
          </a:p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Lorsqu'une machine envoie des données à une adresse incorrecte.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Lorsqu'un </a:t>
            </a:r>
            <a:r>
              <a:rPr lang="fr-FR" dirty="0"/>
              <a:t>câble Ethernet est débranché du port. </a:t>
            </a:r>
            <a:endParaRPr lang="fr-FR" dirty="0" smtClean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Lorsque deux machines transmettent des données simultanément, provoquant une perte de données.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Lorsqu'une </a:t>
            </a:r>
            <a:r>
              <a:rPr lang="fr-FR" dirty="0"/>
              <a:t>machine ne peut pas se connecter au réseau.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56796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3382" y="4502083"/>
            <a:ext cx="8153400" cy="92333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Lorsque </a:t>
            </a:r>
            <a:r>
              <a:rPr lang="fr-FR" b="1" dirty="0">
                <a:solidFill>
                  <a:schemeClr val="tx1"/>
                </a:solidFill>
              </a:rPr>
              <a:t>deux machines transmettent des données simultanément, provoquant une perte de données.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6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4468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Comment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peut-on améliorer la portée d'un réseau Wi-Fi ?</a:t>
            </a:r>
          </a:p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En utilisant une antenne plus puissante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En </a:t>
            </a:r>
            <a:r>
              <a:rPr lang="fr-FR" dirty="0"/>
              <a:t>utilisant un routeur plus puissant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En </a:t>
            </a:r>
            <a:r>
              <a:rPr lang="fr-FR" dirty="0"/>
              <a:t>plaçant le routeur dans un endroit central et dégagé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25136" y="3074927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919962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fr-FR" b="1" dirty="0">
                <a:solidFill>
                  <a:schemeClr val="tx1"/>
                </a:solidFill>
              </a:rPr>
              <a:t>En plaçant le routeur dans un endroit central et dégagé 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1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0313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est le type de connecteur utilisé pour les câbles à fibre optique ?  </a:t>
            </a:r>
          </a:p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RJ-45 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LC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USB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637081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5814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LC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48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Comment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s'appelle la norme qui spécifie les caractéristiques mécaniques des connecteurs RJ-45 ?  </a:t>
            </a:r>
          </a:p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TIA/EIA </a:t>
            </a:r>
            <a:r>
              <a:rPr lang="pt-BR" dirty="0"/>
              <a:t>568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IEEE </a:t>
            </a:r>
            <a:r>
              <a:rPr lang="pt-BR" dirty="0"/>
              <a:t>802.3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USB 3.0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9756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008121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b="1" dirty="0" smtClean="0">
                <a:solidFill>
                  <a:schemeClr val="tx1"/>
                </a:solidFill>
              </a:rPr>
              <a:t>TIA/EIA 568 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8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le VLAN (Virtual Local Area Network) ?</a:t>
            </a:r>
          </a:p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connecter des ordinateurs à distance via un câble Ethernet. </a:t>
            </a:r>
            <a:endParaRPr lang="fr-FR" dirty="0" smtClean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Une technologie qui permet de créer des réseaux isolés virtuellement dans un même réseau </a:t>
            </a:r>
            <a:r>
              <a:rPr lang="fr-FR" dirty="0" smtClean="0"/>
              <a:t>physique.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technologie qui permet de connecter plusieurs réseaux locaux entre eux</a:t>
            </a:r>
            <a:r>
              <a:rPr lang="fr-FR" dirty="0" smtClean="0"/>
              <a:t>. </a:t>
            </a:r>
            <a:endParaRPr lang="pt-B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5814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474696"/>
            <a:ext cx="8153400" cy="92333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technologie qui permet de créer des réseaux isolés virtuellement dans un même réseau </a:t>
            </a:r>
            <a:r>
              <a:rPr lang="fr-FR" b="1" dirty="0" smtClean="0">
                <a:solidFill>
                  <a:schemeClr val="tx1"/>
                </a:solidFill>
              </a:rPr>
              <a:t>physique</a:t>
            </a:r>
            <a:r>
              <a:rPr lang="pt-BR" b="1" dirty="0" smtClean="0">
                <a:solidFill>
                  <a:schemeClr val="tx1"/>
                </a:solidFill>
              </a:rPr>
              <a:t>.</a:t>
            </a:r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55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48700" y="6581001"/>
            <a:ext cx="48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4468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portée typique d'un réseau WIFI domestique ? </a:t>
            </a:r>
          </a:p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50 </a:t>
            </a:r>
            <a:r>
              <a:rPr lang="fr-FR" dirty="0"/>
              <a:t>mètres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100 </a:t>
            </a:r>
            <a:r>
              <a:rPr lang="fr-FR" dirty="0"/>
              <a:t>mètres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200 </a:t>
            </a:r>
            <a:r>
              <a:rPr lang="fr-FR" dirty="0"/>
              <a:t>mètres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22209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7609" y="3823762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50 </a:t>
            </a:r>
            <a:r>
              <a:rPr lang="fr-FR" b="1" dirty="0">
                <a:solidFill>
                  <a:schemeClr val="tx1"/>
                </a:solidFill>
              </a:rPr>
              <a:t>mètres </a:t>
            </a:r>
          </a:p>
          <a:p>
            <a:pPr algn="just"/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4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 câble blindé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avec un connecteur spécial pour les environnements industriels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conçu pour une connexion sans fil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câble Ethernet recouvert d'une gaine métallique pour réduire les interférences électromagnétiques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34894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191000"/>
            <a:ext cx="8153400" cy="92333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câble Ethernet recouvert d'une gaine métallique pour réduire les </a:t>
            </a:r>
            <a:r>
              <a:rPr lang="fr-FR" b="1" dirty="0" smtClean="0">
                <a:solidFill>
                  <a:schemeClr val="tx1"/>
                </a:solidFill>
              </a:rPr>
              <a:t>interférences </a:t>
            </a:r>
            <a:r>
              <a:rPr lang="fr-FR" b="1" dirty="0">
                <a:solidFill>
                  <a:schemeClr val="tx1"/>
                </a:solidFill>
              </a:rPr>
              <a:t>électromagnétiques </a:t>
            </a:r>
          </a:p>
          <a:p>
            <a:pPr algn="just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3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Comment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appelle-t-on le processus qui consiste à retirer la gaine extérieure d'un câble Ethernet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rendre les fils internes accessibles ?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Dénudage 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Isolation 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Blanchiment</a:t>
            </a:r>
            <a:endParaRPr lang="fr-FR" dirty="0"/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26006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114800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Dénudage 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8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Qu’est-ce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 "splitter" en réseau ?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dispositif permettant de diviser le signal en plusieurs sorties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dispositif permettant de combiner plusieurs signaux en une entrée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dispositif permettant de limiter la portée d'un signal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7255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dispositif permettant de diviser le signal en plusieurs </a:t>
            </a:r>
            <a:r>
              <a:rPr lang="fr-FR" b="1" dirty="0" smtClean="0">
                <a:solidFill>
                  <a:schemeClr val="tx1"/>
                </a:solidFill>
              </a:rPr>
              <a:t>sorties 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1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portée maximale d'un câble Ethernet catégorie 6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100 </a:t>
            </a:r>
            <a:r>
              <a:rPr lang="fr-FR" dirty="0"/>
              <a:t>mètres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200 </a:t>
            </a:r>
            <a:r>
              <a:rPr lang="fr-FR" dirty="0"/>
              <a:t>mètres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300 </a:t>
            </a:r>
            <a:r>
              <a:rPr lang="fr-FR" dirty="0"/>
              <a:t>mètres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194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593666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100 mètres 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différence entre un réseau LAN et un réseau MAN ?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débit maximal offert par le </a:t>
            </a:r>
            <a:r>
              <a:rPr lang="fr-FR" dirty="0" smtClean="0"/>
              <a:t>réseau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La portée géographique du réseau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type de câble utilisé pour connecter les périphériques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841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La </a:t>
            </a:r>
            <a:r>
              <a:rPr lang="fr-FR" b="1" dirty="0">
                <a:solidFill>
                  <a:schemeClr val="tx1"/>
                </a:solidFill>
              </a:rPr>
              <a:t>portée géographique du </a:t>
            </a:r>
            <a:r>
              <a:rPr lang="fr-FR" b="1" dirty="0" smtClean="0">
                <a:solidFill>
                  <a:schemeClr val="tx1"/>
                </a:solidFill>
              </a:rPr>
              <a:t>réseau  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355481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différence entre un hub et un commutateur ?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hub relie plusieurs ordinateurs dans un même réseau LAN, tandis qu'un commutateur relie plusieurs réseaux LAN entre eux.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hub relie plusieurs réseaux WAN entre eux, tandis qu'un commutateur relie plusieurs ordinateurs dans un même réseau LAN.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hub relie plusieurs ordinateurs dans un même réseau LAN en utilisant une seule communication, tandis qu'un commutateur utilise plusieurs communications simultanées pour relier les ordinateurs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4036977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736067"/>
            <a:ext cx="81534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>
                <a:solidFill>
                  <a:schemeClr val="tx1"/>
                </a:solidFill>
              </a:rPr>
              <a:t>Un hub relie plusieurs ordinateurs dans un même réseau LAN en utilisant une seule communication, tandis qu'un commutateur utilise plusieurs communications simultanées pour relier les ordinateurs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AutoNum type="alphaLcParenR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5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la méthode CSMA/CD utilisée par les réseaux Ethernet ?  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méthode de cryptage des données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méthode de contrôle d'accès au réseau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méthode de détection et de correction des erreurs de transmission 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Une </a:t>
            </a:r>
            <a:r>
              <a:rPr lang="fr-FR" dirty="0"/>
              <a:t>méthode de partage équitable du temps de parole sur le réseau 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718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893495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méthode de contrôle d'accès au réseau </a:t>
            </a:r>
          </a:p>
          <a:p>
            <a:pPr algn="just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1337</Words>
  <Application>Microsoft Office PowerPoint</Application>
  <PresentationFormat>Affichage à l'écran (4:3)</PresentationFormat>
  <Paragraphs>218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Carlito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d’Informatique</dc:title>
  <dc:creator>CHIBA ZOUHAIR</dc:creator>
  <cp:lastModifiedBy>Administrateur</cp:lastModifiedBy>
  <cp:revision>483</cp:revision>
  <cp:lastPrinted>2022-04-13T15:58:04Z</cp:lastPrinted>
  <dcterms:created xsi:type="dcterms:W3CDTF">2021-09-29T10:41:05Z</dcterms:created>
  <dcterms:modified xsi:type="dcterms:W3CDTF">2024-10-20T19:19:36Z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2021-09-29T00:00:00Z</vt:filetime>
  </property>
</Properties>
</file>