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743" r:id="rId3"/>
    <p:sldId id="745" r:id="rId4"/>
    <p:sldId id="768" r:id="rId5"/>
    <p:sldId id="758" r:id="rId6"/>
    <p:sldId id="757" r:id="rId7"/>
    <p:sldId id="759" r:id="rId8"/>
    <p:sldId id="760" r:id="rId9"/>
    <p:sldId id="761" r:id="rId10"/>
    <p:sldId id="762" r:id="rId11"/>
    <p:sldId id="763" r:id="rId12"/>
    <p:sldId id="766" r:id="rId13"/>
    <p:sldId id="769" r:id="rId14"/>
    <p:sldId id="767" r:id="rId15"/>
    <p:sldId id="764" r:id="rId16"/>
    <p:sldId id="765" r:id="rId17"/>
    <p:sldId id="740" r:id="rId18"/>
    <p:sldId id="741" r:id="rId19"/>
    <p:sldId id="668" r:id="rId20"/>
    <p:sldId id="61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103" autoAdjust="0"/>
  </p:normalViewPr>
  <p:slideViewPr>
    <p:cSldViewPr>
      <p:cViewPr varScale="1">
        <p:scale>
          <a:sx n="68" d="100"/>
          <a:sy n="68" d="100"/>
        </p:scale>
        <p:origin x="11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0327-4F2B-454B-B2AB-AA41D4F1BE3B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2661-CAA3-432A-B5E6-F3F6E2FC682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7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824E-82A2-4307-9D11-587A921CC95F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4B50-3CEA-4D50-8351-0574DEAFA81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74B50-3CEA-4D50-8351-0574DEAFA81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63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F2F-EF7C-4881-B520-6043D1BA5520}" type="datetimeFigureOut">
              <a:rPr lang="fr-FR" smtClean="0"/>
              <a:pPr/>
              <a:t>22/03/2025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BASES DE DONNEES RELATIONNELLES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SQL SERVER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T-SQL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878206" y="1184407"/>
            <a:ext cx="5213543" cy="19389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6000" b="1" dirty="0" smtClean="0"/>
              <a:t>TRANSACT-SQL </a:t>
            </a:r>
          </a:p>
          <a:p>
            <a:r>
              <a:rPr lang="fr-FR" sz="6000" b="1" dirty="0" smtClean="0"/>
              <a:t>MS SQL SERVER</a:t>
            </a:r>
            <a:endParaRPr lang="fr-FR" sz="6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203848" y="3549936"/>
            <a:ext cx="22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R. OULAD HAJ THAMI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19563" y="51550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>
                <a:solidFill>
                  <a:prstClr val="black"/>
                </a:solidFill>
              </a:rPr>
              <a:t>MÉTHODES POUR DÉFINIR DES ERREURS PERSONNALISÉES EN T-SQL</a:t>
            </a:r>
            <a:endParaRPr lang="fr-FR" dirty="0">
              <a:solidFill>
                <a:prstClr val="black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70643"/>
              </p:ext>
            </p:extLst>
          </p:nvPr>
        </p:nvGraphicFramePr>
        <p:xfrm>
          <a:off x="-8161" y="1075915"/>
          <a:ext cx="909672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865">
                  <a:extLst>
                    <a:ext uri="{9D8B030D-6E8A-4147-A177-3AD203B41FA5}">
                      <a16:colId xmlns:a16="http://schemas.microsoft.com/office/drawing/2014/main" val="123631960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65785768"/>
                    </a:ext>
                  </a:extLst>
                </a:gridCol>
                <a:gridCol w="5380661">
                  <a:extLst>
                    <a:ext uri="{9D8B030D-6E8A-4147-A177-3AD203B41FA5}">
                      <a16:colId xmlns:a16="http://schemas.microsoft.com/office/drawing/2014/main" val="168944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Méthode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Recommandée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Lève une erreur immédiatement avec un message et un numéro d'erreur personnalisé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2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RAISEERROR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Non (obsolète)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Génère une erreur avec un message personnalisé et un niveau de gravité. Encore supporté mais remplacé par THROW.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8050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-31896" y="3823557"/>
            <a:ext cx="9156333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b="1" dirty="0"/>
              <a:t>THROW </a:t>
            </a:r>
            <a:r>
              <a:rPr lang="fr-FR" b="1" dirty="0" err="1"/>
              <a:t>Numéro_Erreur</a:t>
            </a:r>
            <a:r>
              <a:rPr lang="fr-FR" b="1" dirty="0"/>
              <a:t>, 'Message d''erreur personnalisé', État;</a:t>
            </a:r>
          </a:p>
        </p:txBody>
      </p:sp>
      <p:sp>
        <p:nvSpPr>
          <p:cNvPr id="20" name="ZoneTexte 2"/>
          <p:cNvSpPr txBox="1"/>
          <p:nvPr/>
        </p:nvSpPr>
        <p:spPr>
          <a:xfrm>
            <a:off x="0" y="3287405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>
                <a:solidFill>
                  <a:prstClr val="black"/>
                </a:solidFill>
              </a:rPr>
              <a:t>SYNTAXE GENERALE DE THROW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9563" y="4297968"/>
            <a:ext cx="907300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 err="1"/>
              <a:t>Numéro_Erreur</a:t>
            </a:r>
            <a:r>
              <a:rPr lang="fr-FR" b="1" dirty="0"/>
              <a:t> </a:t>
            </a:r>
            <a:r>
              <a:rPr lang="fr-FR" b="1" dirty="0" smtClean="0"/>
              <a:t> ------&gt;  </a:t>
            </a:r>
            <a:r>
              <a:rPr lang="fr-FR" dirty="0" smtClean="0"/>
              <a:t>Numéro </a:t>
            </a:r>
            <a:r>
              <a:rPr lang="fr-FR" dirty="0"/>
              <a:t>d'erreur défini par l'utilisateur (</a:t>
            </a:r>
            <a:r>
              <a:rPr lang="fr-FR" b="1" dirty="0"/>
              <a:t>doit être ≥ 50000</a:t>
            </a:r>
            <a:r>
              <a:rPr lang="fr-FR" dirty="0" smtClean="0"/>
              <a:t>)</a:t>
            </a:r>
          </a:p>
          <a:p>
            <a:r>
              <a:rPr lang="fr-FR" b="1" dirty="0"/>
              <a:t>'Message d''erreur </a:t>
            </a:r>
            <a:r>
              <a:rPr lang="fr-FR" b="1" dirty="0" smtClean="0"/>
              <a:t>personnalisé‘ -------&gt; message de l’utilisateur associé à l’erreur</a:t>
            </a:r>
          </a:p>
          <a:p>
            <a:r>
              <a:rPr lang="fr-MA" b="1" dirty="0" smtClean="0"/>
              <a:t>Etat -----&gt; de 0 à 255 peut être utilisé pour classifier la gravité de l’erreur. 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-31896" y="5431981"/>
            <a:ext cx="922258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ERROR_STATE</a:t>
            </a:r>
            <a:r>
              <a:rPr lang="fr-FR" b="1" dirty="0" smtClean="0">
                <a:solidFill>
                  <a:srgbClr val="FF0000"/>
                </a:solidFill>
              </a:rPr>
              <a:t>() </a:t>
            </a:r>
            <a:r>
              <a:rPr lang="fr-FR" b="1" dirty="0" smtClean="0"/>
              <a:t>--------&gt;  retourne l’état de l’erreur. peut être utilisé pour propager l’erreur avec </a:t>
            </a:r>
          </a:p>
          <a:p>
            <a:r>
              <a:rPr lang="fr-FR" b="1" dirty="0"/>
              <a:t>	</a:t>
            </a:r>
            <a:r>
              <a:rPr lang="fr-FR" b="1" dirty="0" smtClean="0"/>
              <a:t>	        son état original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10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19563" y="51550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MÉTHODES POUR DÉFINIR DES ERREURS PERSONNALISÉES EN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T-SQL: EXEMPLE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5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11" y="924069"/>
            <a:ext cx="9096726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exemple 4: erreur définie par </a:t>
            </a:r>
            <a:r>
              <a:rPr lang="fr-FR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l'utilisateur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	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varVal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	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varDiv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	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varRes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IF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varDiv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  THROW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50000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'Erreur personnalisée détectée: division par 0 !'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ELSE</a:t>
            </a:r>
            <a:r>
              <a:rPr lang="da-DK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@varRes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@varVal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@varDiv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'ERR UTILISATAEUR NUMERO: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 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))+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fr-F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MESSAGE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()+</a:t>
            </a:r>
            <a:r>
              <a:rPr lang="fr-F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'ETAT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DE L''ERREUR: </a:t>
            </a:r>
            <a:r>
              <a:rPr lang="fr-F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‘ 		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ERROR_STATE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2708920"/>
            <a:ext cx="7791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" y="5760595"/>
            <a:ext cx="9015826" cy="581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9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1493"/>
            <a:ext cx="9008786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propager l’erreur avec ses valeurs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initiales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exemple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procedure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uspAddEmpV2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argNomEMp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VARCHAR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argPreEmp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VARCHAR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ArgStEntr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 TRY 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insert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employes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nom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prenom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DT_ENTREE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values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argNomEMp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argPreEmp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ArgStEntr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fr-MA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MA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fr-MA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fr-MA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     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-- ou se mettre de traitement d’erreur dans la </a:t>
            </a:r>
            <a:r>
              <a:rPr lang="fr-FR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procedure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4365104"/>
            <a:ext cx="338437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23728" y="4761148"/>
            <a:ext cx="3096344" cy="1044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1473" y="5696166"/>
            <a:ext cx="882927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 smtClean="0"/>
              <a:t>Pour propager l’erreur avec ses données initiales. Alternative, tout simplement sans BEGIN TRY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310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1493"/>
            <a:ext cx="900878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propager l’erreur avec ses valeurs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intiales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exemple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procedure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uspAddEmpV3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argNomEMp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VARCHAR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argPreEmp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VARCHAR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ArgStEntr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insert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employes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nom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prenom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DT_ENTREE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values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(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argNomEMp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argPreEmp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ArgStEntr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43808" y="4235800"/>
            <a:ext cx="2664296" cy="12094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726" y="5507939"/>
            <a:ext cx="882927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Pour propager l’erreur avec ses données initiales. Alternative, tout simplement sans BEGIN TRY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4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0088"/>
            <a:ext cx="9008786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capture d'erreur par son numéro: exemple 4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BEGIN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TRANSACTION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BEGIN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EXEC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uspAddEmpV2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@argNoEmp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@argNomEMp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'Zaatar'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@argPreEmp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'Toto'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@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ArgStEntr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'19/3:2025'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END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BEGIN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DECLARE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ErrorNum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ERROR_NUMBER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8114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violation PK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PRINT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'ERREUR: '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ERROR_NUMBER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VARCHAR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))+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l''employé 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existe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déjà!!'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515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violation de NOT NULL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PRINT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'ERREUR: '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ERROR_NUMBER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VARCHAR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))+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la date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''entrée est obligatoire!'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8114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515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PRINT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'Erreur détectée non prévue: '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ERROR_MESSAGE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ROLLBACK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TRANSACTION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6598" y="4005064"/>
            <a:ext cx="798029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6598" y="3219145"/>
            <a:ext cx="7980298" cy="747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5817223"/>
            <a:ext cx="7821116" cy="5715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6598" y="4762853"/>
            <a:ext cx="798029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4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86671"/>
              </p:ext>
            </p:extLst>
          </p:nvPr>
        </p:nvGraphicFramePr>
        <p:xfrm>
          <a:off x="27711" y="1397000"/>
          <a:ext cx="911628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201">
                  <a:extLst>
                    <a:ext uri="{9D8B030D-6E8A-4147-A177-3AD203B41FA5}">
                      <a16:colId xmlns:a16="http://schemas.microsoft.com/office/drawing/2014/main" val="2937524058"/>
                    </a:ext>
                  </a:extLst>
                </a:gridCol>
                <a:gridCol w="2325325">
                  <a:extLst>
                    <a:ext uri="{9D8B030D-6E8A-4147-A177-3AD203B41FA5}">
                      <a16:colId xmlns:a16="http://schemas.microsoft.com/office/drawing/2014/main" val="880006908"/>
                    </a:ext>
                  </a:extLst>
                </a:gridCol>
                <a:gridCol w="3038763">
                  <a:extLst>
                    <a:ext uri="{9D8B030D-6E8A-4147-A177-3AD203B41FA5}">
                      <a16:colId xmlns:a16="http://schemas.microsoft.com/office/drawing/2014/main" val="2879385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MA" dirty="0" smtClean="0"/>
                        <a:t>ACTIONS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 smtClean="0"/>
                        <a:t>PROCEDURE</a:t>
                      </a:r>
                      <a:r>
                        <a:rPr lang="fr-MA" baseline="0" dirty="0" smtClean="0"/>
                        <a:t> STOCKEE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 smtClean="0"/>
                        <a:t>FONCTION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TRY...CATCH autorisé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 smtClean="0">
                          <a:solidFill>
                            <a:srgbClr val="00B050"/>
                          </a:solidFill>
                        </a:rPr>
                        <a:t>OUI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ERROR_MESSAGE() utilisable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 smtClean="0">
                          <a:solidFill>
                            <a:srgbClr val="00B050"/>
                          </a:solidFill>
                        </a:rPr>
                        <a:t>OUI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THROW utilisable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 smtClean="0">
                          <a:solidFill>
                            <a:srgbClr val="00B050"/>
                          </a:solidFill>
                        </a:rPr>
                        <a:t>OUI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9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Transactions (COMMIT, ROLLBACK) autorisées 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 smtClean="0">
                          <a:solidFill>
                            <a:srgbClr val="00B050"/>
                          </a:solidFill>
                        </a:rPr>
                        <a:t>OUI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 smtClean="0">
                          <a:solidFill>
                            <a:srgbClr val="FF0000"/>
                          </a:solidFill>
                        </a:rPr>
                        <a:t>NON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710721"/>
                  </a:ext>
                </a:extLst>
              </a:tr>
            </a:tbl>
          </a:graphicData>
        </a:graphic>
      </p:graphicFrame>
      <p:sp>
        <p:nvSpPr>
          <p:cNvPr id="12" name="ZoneTexte 2"/>
          <p:cNvSpPr txBox="1"/>
          <p:nvPr/>
        </p:nvSpPr>
        <p:spPr>
          <a:xfrm>
            <a:off x="-9900" y="491798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altLang="fr-FR" b="1" dirty="0">
                <a:solidFill>
                  <a:prstClr val="black"/>
                </a:solidFill>
                <a:latin typeface="Open Sans"/>
              </a:rPr>
              <a:t>CAPTURE DES ERREURS </a:t>
            </a:r>
            <a:r>
              <a:rPr kumimoji="0" lang="fr-FR" alt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</a:t>
            </a:r>
            <a:r>
              <a:rPr kumimoji="0" lang="fr-FR" alt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LA SYNTHESE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8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dirty="0"/>
              <a:t>Tableau Comparatif : Gestion des Exceptions en T-SQL vs PL/SQL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71261"/>
              </p:ext>
            </p:extLst>
          </p:nvPr>
        </p:nvGraphicFramePr>
        <p:xfrm>
          <a:off x="0" y="960791"/>
          <a:ext cx="9116289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763">
                  <a:extLst>
                    <a:ext uri="{9D8B030D-6E8A-4147-A177-3AD203B41FA5}">
                      <a16:colId xmlns:a16="http://schemas.microsoft.com/office/drawing/2014/main" val="1462388438"/>
                    </a:ext>
                  </a:extLst>
                </a:gridCol>
                <a:gridCol w="3038763">
                  <a:extLst>
                    <a:ext uri="{9D8B030D-6E8A-4147-A177-3AD203B41FA5}">
                      <a16:colId xmlns:a16="http://schemas.microsoft.com/office/drawing/2014/main" val="2841677721"/>
                    </a:ext>
                  </a:extLst>
                </a:gridCol>
                <a:gridCol w="3038763">
                  <a:extLst>
                    <a:ext uri="{9D8B030D-6E8A-4147-A177-3AD203B41FA5}">
                      <a16:colId xmlns:a16="http://schemas.microsoft.com/office/drawing/2014/main" val="339895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Critère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400" dirty="0" smtClean="0"/>
                        <a:t>T-SQL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400" dirty="0" smtClean="0"/>
                        <a:t>PL/SQL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0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Syntaxe principale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BEGIN TRY ... END TRY BEGIN CATCH ... END CATCH;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BEGIN ... EXCEPTION WHEN ... THEN ... END;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7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Utilisation d'un bloc TRY...CATCH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Oui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✅ </a:t>
                      </a:r>
                      <a:r>
                        <a:rPr lang="fr-FR" sz="1400" b="1" dirty="0" smtClean="0"/>
                        <a:t>Oui</a:t>
                      </a:r>
                      <a:r>
                        <a:rPr lang="fr-FR" sz="1400" dirty="0" smtClean="0"/>
                        <a:t> (équivalent avec EXCEPTION)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5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Possibilité de capturer plusieurs erreurs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Oui</a:t>
                      </a:r>
                      <a:r>
                        <a:rPr lang="fr-FR" sz="1400" dirty="0" smtClean="0"/>
                        <a:t>, mais un seul bloc CATCH gère toutes les erreurs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Oui</a:t>
                      </a:r>
                      <a:r>
                        <a:rPr lang="fr-FR" sz="1400" dirty="0" smtClean="0"/>
                        <a:t>, gestion spécifique avec WHEN OTHERS et exceptions définies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2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Fonctions système pour obtenir les détails de l'erreur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ERROR_MESSAGE(), ERROR_NUMBER(), ERROR_SEVERITY()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SQLCODE, SQLERRM, DBMS_UTILITY.FORMAT_ERROR_STACK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Arrête l'exécution après l'erreur 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Oui, sauf si TRY...CATCH est utilisé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Oui, sauf si EXCEPTION est utilisé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Relancer une exception capturée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THROW (recommandé)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RAISE (pour relancer l'exception capturée)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5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Définition d'erreurs personnalisées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THROW 50000, 'Message', 1; </a:t>
                      </a:r>
                      <a:r>
                        <a:rPr lang="en-US" sz="1400" dirty="0" err="1" smtClean="0"/>
                        <a:t>ou</a:t>
                      </a:r>
                      <a:r>
                        <a:rPr lang="en-US" sz="1400" dirty="0" smtClean="0"/>
                        <a:t> RAISEERROR('Message', 16, 1);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RAISE_APPLICATION_ERROR(-20000, 'Message');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Gestion des transactions (COMMIT, ROLLBACK)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Interdit</a:t>
                      </a:r>
                      <a:r>
                        <a:rPr lang="fr-FR" sz="1400" dirty="0" smtClean="0"/>
                        <a:t> dans une fonction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Autorisé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Gestion des erreurs dans les </a:t>
                      </a:r>
                      <a:r>
                        <a:rPr lang="fr-FR" sz="1400" dirty="0" smtClean="0"/>
                        <a:t>fonctions</a:t>
                      </a:r>
                      <a:r>
                        <a:rPr lang="fr-FR" sz="1400" baseline="0" dirty="0" smtClean="0"/>
                        <a:t> utilisateur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Non autorisé</a:t>
                      </a:r>
                      <a:r>
                        <a:rPr lang="fr-FR" sz="1400" dirty="0" smtClean="0"/>
                        <a:t> (TRY...CATCH interdit dans UDF)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Autorisé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Gestion des erreurs utilisateur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Oui </a:t>
                      </a:r>
                      <a:r>
                        <a:rPr lang="fr-FR" sz="1400" dirty="0" smtClean="0"/>
                        <a:t>(THROW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Oui (RAISE_APPLICATION_ERROR)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7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BASES DE DONNEES RELATIONNELLES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SQL SERVER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T-SQL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602693" y="1556792"/>
            <a:ext cx="5938613" cy="304698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9600" b="1" dirty="0" smtClean="0"/>
              <a:t>TRAVUX </a:t>
            </a:r>
          </a:p>
          <a:p>
            <a:pPr algn="ctr"/>
            <a:r>
              <a:rPr lang="fr-FR" sz="9600" b="1" dirty="0" smtClean="0"/>
              <a:t>PRATIQUES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9665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BASES DE DONNEES RELATIONNELLES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SQL SERVER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T-SQL</a:t>
            </a:r>
            <a:endParaRPr lang="fr-FR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0" y="1052736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+mj-lt"/>
              </a:rPr>
              <a:t>Ecrire </a:t>
            </a:r>
            <a:r>
              <a:rPr lang="fr-FR" dirty="0">
                <a:latin typeface="+mj-lt"/>
              </a:rPr>
              <a:t>une </a:t>
            </a:r>
            <a:r>
              <a:rPr lang="fr-FR" dirty="0" smtClean="0">
                <a:latin typeface="+mj-lt"/>
              </a:rPr>
              <a:t>procédure </a:t>
            </a:r>
            <a:r>
              <a:rPr lang="fr-FR" dirty="0" err="1" smtClean="0">
                <a:latin typeface="+mj-lt"/>
              </a:rPr>
              <a:t>uspAddEmp</a:t>
            </a:r>
            <a:r>
              <a:rPr lang="fr-FR" dirty="0" smtClean="0">
                <a:latin typeface="+mj-lt"/>
              </a:rPr>
              <a:t> qui ajoute un employé dans la table employé sans gérer les erreurs possibles</a:t>
            </a:r>
          </a:p>
          <a:p>
            <a:pPr marL="342900" indent="-342900">
              <a:buFont typeface="+mj-lt"/>
              <a:buAutoNum type="arabicPeriod"/>
            </a:pPr>
            <a:r>
              <a:rPr lang="fr-MA" dirty="0" smtClean="0">
                <a:latin typeface="+mj-lt"/>
              </a:rPr>
              <a:t>Examiner, dans l’explorateur, les contraintes définies sur les différentes colonnes</a:t>
            </a:r>
            <a:endParaRPr lang="fr-FR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+mj-lt"/>
              </a:rPr>
              <a:t>Tester cette procédure en provoquant des erreurs et garder les numéros des erreurs</a:t>
            </a:r>
            <a:endParaRPr lang="fr-FR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fr-FR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+mj-lt"/>
              </a:rPr>
              <a:t>Modifier la procédure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uspAddEmp</a:t>
            </a:r>
            <a:r>
              <a:rPr lang="fr-FR" dirty="0" smtClean="0">
                <a:latin typeface="+mj-lt"/>
              </a:rPr>
              <a:t> pour capturer les erreurs. les erreurs doivent êtres retournées au bloc supérieur</a:t>
            </a:r>
            <a:endParaRPr lang="fr-FR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fr-MA" dirty="0" smtClean="0">
                <a:latin typeface="+mj-lt"/>
              </a:rPr>
              <a:t>Ecrire un bloc pour tester cette procédure en capturant les erreurs et en faisant les traitements nécessaires (annulation de la transaction par exemple)</a:t>
            </a:r>
            <a:endParaRPr lang="fr-FR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+mj-lt"/>
              </a:rPr>
              <a:t>Dans une fonction, dans T-SQL, on ne peut pas gérer les erreurs produites lors de l’exécution. En effet, il est interdit de mettre les bloc BEGIN TRY … END TRY et BEGIN CATCH … EN CATCH. Dans cette exemple nous allons voir comme contourner cette limitation.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MA" dirty="0" err="1" smtClean="0">
                <a:latin typeface="+mj-lt"/>
              </a:rPr>
              <a:t>Ecire</a:t>
            </a:r>
            <a:r>
              <a:rPr lang="fr-MA" dirty="0" smtClean="0">
                <a:latin typeface="+mj-lt"/>
              </a:rPr>
              <a:t> une fonction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uFpGetTotalCom</a:t>
            </a:r>
            <a:r>
              <a:rPr lang="fr-MA" dirty="0" smtClean="0">
                <a:latin typeface="+mj-lt"/>
              </a:rPr>
              <a:t> qui retourne le total d’une commande dont le numéro est passé en argument. Si la commande n’existe pas, la fonction doit retourner -1.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MA" dirty="0" smtClean="0">
                <a:latin typeface="+mj-lt"/>
              </a:rPr>
              <a:t>Ecrire maintenant un bloc pour tester cette fonction et selon le résultat retourné par la fonction, gérer l’erreur dans le bloc par des messages.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9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/>
              <a:t>TRAVAUX PRATIQUES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9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BASES DE DONNEES RELATIONNELLES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SQQL SERVER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T-SQL</a:t>
            </a:r>
            <a:endParaRPr lang="fr-FR" b="1" dirty="0"/>
          </a:p>
        </p:txBody>
      </p:sp>
      <p:pic>
        <p:nvPicPr>
          <p:cNvPr id="9" name="Image 8" descr="BD_EX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621766"/>
            <a:ext cx="7392251" cy="55441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71800" y="5949280"/>
            <a:ext cx="31956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b="1" dirty="0" smtClean="0"/>
              <a:t>Schéma logique la BD exemples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422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BASES DE DONNEES RELATIONNELLES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SQL SERVER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T-SQL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LES EXCEPTIONS</a:t>
            </a:r>
          </a:p>
        </p:txBody>
      </p:sp>
    </p:spTree>
    <p:extLst>
      <p:ext uri="{BB962C8B-B14F-4D97-AF65-F5344CB8AC3E}">
        <p14:creationId xmlns:p14="http://schemas.microsoft.com/office/powerpoint/2010/main" val="15401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BASES DE DONNEES RELATIONNELLES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SQL SERVER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T-SQL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34686" y="2132856"/>
            <a:ext cx="8474628" cy="156966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9600" b="1" dirty="0" smtClean="0"/>
              <a:t>FIN EXCEPTIONS</a:t>
            </a:r>
            <a:endParaRPr lang="fr-FR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1082" y="6373371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altLang="fr-FR" b="1" dirty="0">
                <a:solidFill>
                  <a:prstClr val="black"/>
                </a:solidFill>
                <a:latin typeface="Open Sans"/>
              </a:rPr>
              <a:t>CAPTURE DES ERREURS :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 1: SANS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CAPTURE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6071" y="921201"/>
            <a:ext cx="916007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exemple 1 sans capture de l'exception </a:t>
            </a:r>
            <a:endParaRPr lang="fr-F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varVal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varDiv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varRes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Tentative de division par zéro (génère une erreur)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varRes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varVal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varDiv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PRINT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varRes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kumimoji="0" lang="fr-FR" altLang="fr-FR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" y="4653136"/>
            <a:ext cx="9092918" cy="1190791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16200000" flipH="1">
            <a:off x="4031940" y="3032956"/>
            <a:ext cx="1296144" cy="792088"/>
          </a:xfrm>
          <a:prstGeom prst="bentConnector3">
            <a:avLst>
              <a:gd name="adj1" fmla="val -18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7544" y="498735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878206" y="4987358"/>
            <a:ext cx="139765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453109" y="4973082"/>
            <a:ext cx="974875" cy="230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690078" y="4994901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67544" y="5243884"/>
            <a:ext cx="5040560" cy="293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1079612" y="3966303"/>
            <a:ext cx="126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 smtClean="0"/>
              <a:t>numéro de </a:t>
            </a:r>
          </a:p>
          <a:p>
            <a:r>
              <a:rPr lang="fr-MA" dirty="0" smtClean="0"/>
              <a:t>l’erreur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2348998" y="3952241"/>
            <a:ext cx="115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 smtClean="0"/>
              <a:t>niveau de </a:t>
            </a:r>
          </a:p>
          <a:p>
            <a:r>
              <a:rPr lang="fr-MA" dirty="0" smtClean="0"/>
              <a:t>sévérité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3453109" y="3959272"/>
            <a:ext cx="86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 smtClean="0"/>
              <a:t>état de</a:t>
            </a:r>
          </a:p>
          <a:p>
            <a:r>
              <a:rPr lang="fr-MA" dirty="0" smtClean="0"/>
              <a:t>l’erreur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4403632" y="3944090"/>
            <a:ext cx="121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 smtClean="0"/>
              <a:t>numéro de</a:t>
            </a:r>
          </a:p>
          <a:p>
            <a:r>
              <a:rPr lang="fr-MA" dirty="0" smtClean="0"/>
              <a:t>ligne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1958657" y="5727040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 smtClean="0"/>
              <a:t>message de </a:t>
            </a:r>
          </a:p>
          <a:p>
            <a:r>
              <a:rPr lang="fr-MA" dirty="0" smtClean="0"/>
              <a:t>l’erreur</a:t>
            </a:r>
            <a:endParaRPr lang="fr-FR" dirty="0"/>
          </a:p>
        </p:txBody>
      </p:sp>
      <p:cxnSp>
        <p:nvCxnSpPr>
          <p:cNvPr id="24" name="Straight Arrow Connector 23"/>
          <p:cNvCxnSpPr>
            <a:stCxn id="18" idx="2"/>
          </p:cNvCxnSpPr>
          <p:nvPr/>
        </p:nvCxnSpPr>
        <p:spPr>
          <a:xfrm flipH="1">
            <a:off x="1259633" y="4590422"/>
            <a:ext cx="454672" cy="382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39008" y="4558821"/>
            <a:ext cx="379408" cy="436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0"/>
          </p:cNvCxnSpPr>
          <p:nvPr/>
        </p:nvCxnSpPr>
        <p:spPr>
          <a:xfrm>
            <a:off x="3932588" y="4506747"/>
            <a:ext cx="7959" cy="466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85507" y="4461806"/>
            <a:ext cx="107299" cy="521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439008" y="5520682"/>
            <a:ext cx="327241" cy="343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CAPTURE DES ERREURS: SYNTAXE</a:t>
            </a:r>
            <a:r>
              <a:rPr kumimoji="0" lang="fr-FR" alt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GENERALE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6071" y="971435"/>
            <a:ext cx="916007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M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syntaxe générale pour capturer une exception</a:t>
            </a:r>
          </a:p>
          <a:p>
            <a:pPr lvl="0"/>
            <a:endParaRPr lang="fr-F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pPr lvl="0"/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   -- Instructions SQL à exécuter</a:t>
            </a:r>
          </a:p>
          <a:p>
            <a:pPr lvl="0"/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   -- Toute erreur ici sera capturée par le bloc CATCH</a:t>
            </a:r>
          </a:p>
          <a:p>
            <a:pPr lvl="0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pPr lvl="0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</a:p>
          <a:p>
            <a:pPr lvl="0"/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   -- Gestion de l'erreur</a:t>
            </a:r>
          </a:p>
          <a:p>
            <a:pPr lvl="0"/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   -- Vous pouvez afficher des informations sur l'erreur ou exécuter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une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autre action</a:t>
            </a:r>
          </a:p>
          <a:p>
            <a:pPr lvl="0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CATCH;</a:t>
            </a:r>
            <a:endParaRPr lang="fr-FR" altLang="fr-FR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altLang="fr-FR" b="1" dirty="0">
                <a:solidFill>
                  <a:prstClr val="black"/>
                </a:solidFill>
                <a:latin typeface="Open Sans"/>
              </a:rPr>
              <a:t>CAPTURE DES ERREURS :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FONCTIONS SYSTÈME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ASSOCIEES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10" y="971435"/>
            <a:ext cx="91162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À l'intérieur du bloc CATCH, SQL Server fournit plusieurs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fonctions système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permettant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d'obtenir des détails sur l'erreur :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47263"/>
              </p:ext>
            </p:extLst>
          </p:nvPr>
        </p:nvGraphicFramePr>
        <p:xfrm>
          <a:off x="7215" y="1843028"/>
          <a:ext cx="9108504" cy="269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439">
                  <a:extLst>
                    <a:ext uri="{9D8B030D-6E8A-4147-A177-3AD203B41FA5}">
                      <a16:colId xmlns:a16="http://schemas.microsoft.com/office/drawing/2014/main" val="1238060621"/>
                    </a:ext>
                  </a:extLst>
                </a:gridCol>
                <a:gridCol w="6694065">
                  <a:extLst>
                    <a:ext uri="{9D8B030D-6E8A-4147-A177-3AD203B41FA5}">
                      <a16:colId xmlns:a16="http://schemas.microsoft.com/office/drawing/2014/main" val="220102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Fonction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Description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ERROR_NUMBER()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Renvoie le numéro de l'erreur SQL.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0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ERROR_SEVERITY()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Renvoie la gravité de l'erreur.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4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ERROR_STATE()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Renvoie l'état spécifique de l'erreur.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8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ERROR_PROCEDURE()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Renvoie le nom de la procédure ou fonction où l'erreur s'est produite.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0275"/>
                  </a:ext>
                </a:extLst>
              </a:tr>
              <a:tr h="470644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ERROR_LINE()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Renvoie le numéro de ligne de l'erreur.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ERROR_MESSAGE()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Renvoie le message détaillé de l'erreur.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altLang="fr-FR" b="1" dirty="0" smtClean="0">
                <a:solidFill>
                  <a:prstClr val="black"/>
                </a:solidFill>
                <a:latin typeface="Open Sans"/>
              </a:rPr>
              <a:t>CAPTURE </a:t>
            </a:r>
            <a:r>
              <a:rPr lang="fr-FR" altLang="fr-FR" b="1" dirty="0">
                <a:solidFill>
                  <a:prstClr val="black"/>
                </a:solidFill>
                <a:latin typeface="Open Sans"/>
              </a:rPr>
              <a:t>DES ERREURS </a:t>
            </a:r>
            <a:r>
              <a:rPr kumimoji="0" lang="fr-FR" alt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2: CAPTURE D’ERREUR DANS UN BLOC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37306"/>
            <a:ext cx="916007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-- exemple 2 capture de l'exception 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varVal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varDiv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varRes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-- </a:t>
            </a:r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Tentative de division par zéro (génère une erreur)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varRes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varVal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varDiv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varRes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-- </a:t>
            </a:r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Capture et affichage des détails de l'erreur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'Une erreur est survenue : 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'Numéro de l'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'erreur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Gravité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: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ERROR_SEVERITY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'État : 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ERROR_STATE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PRINT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'Ligne d''erreur : 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ERROR_LINE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kumimoji="0" lang="fr-FR" altLang="fr-F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195034"/>
            <a:ext cx="6323022" cy="11758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9592" y="2276872"/>
            <a:ext cx="655272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99592" y="3404127"/>
            <a:ext cx="800730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9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altLang="fr-FR" b="1" dirty="0">
                <a:solidFill>
                  <a:prstClr val="black"/>
                </a:solidFill>
                <a:latin typeface="Open Sans"/>
              </a:rPr>
              <a:t>CAPTURE DES ERREURS </a:t>
            </a:r>
            <a:r>
              <a:rPr kumimoji="0" lang="fr-FR" alt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EXEMPLE 3: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AVEC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TRANSACTION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53069"/>
            <a:ext cx="916007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 exemple 3: avec transaction </a:t>
            </a: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Début de la transaction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Insérer une ligne valide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Employes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nom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999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'Toto'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'Titi'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Tentative d'insertion d'une valeur NULL dans une colonne NON NULL 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INSERT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Employes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nom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888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'Tata'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Si tout s'est bien passé, valider la transaction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En cas d'erreur, annuler la transaction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Afficher les détails de l'erreur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'Erreur détectée : '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kumimoji="0" lang="fr-FR" altLang="fr-F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09" y="5312439"/>
            <a:ext cx="9154136" cy="10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10" y="908720"/>
            <a:ext cx="900878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capture d'erreur par son numéro: exemple 4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uspAddEmp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argNoEmp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argNomEMp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argPreEmp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ArgStEntr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insert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nom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DT_ENTREE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values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argNoEmp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argNomEMp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argPreEmp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ArgStEntr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600" dirty="0"/>
          </a:p>
        </p:txBody>
      </p:sp>
      <p:sp>
        <p:nvSpPr>
          <p:cNvPr id="9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altLang="fr-FR" b="1" dirty="0">
                <a:solidFill>
                  <a:prstClr val="black"/>
                </a:solidFill>
                <a:latin typeface="Open Sans"/>
              </a:rPr>
              <a:t>CAPTURE DES ERREURS </a:t>
            </a:r>
            <a:r>
              <a:rPr kumimoji="0" lang="fr-FR" alt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EXEMPLE 4: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AVEC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UNE PROCEDURE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7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0088"/>
            <a:ext cx="9008786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capture d'erreur par son numéro: exemple 4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BEGIN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BEGIN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EXEC</a:t>
            </a:r>
            <a:r>
              <a:rPr lang="pt-B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uspAddEmp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@argNoEmp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@argNomEMp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'Zaatar'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@argPreEmp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'Toto'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@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ArgStEntr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'19/3:2025'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END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BEGIN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8114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violation PK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 PRINT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'ERREUR: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))+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 l''employé  </a:t>
            </a:r>
            <a:r>
              <a:rPr lang="fr-F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existe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déjà!!'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515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violation de NOT NULL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 PRINT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'ERREUR: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))+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 la date </a:t>
            </a:r>
            <a:r>
              <a:rPr lang="fr-F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d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''entrée est obligatoire!'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8114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515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 PRINT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'Erreur détectée non prévue: 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fr-F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6598" y="4005064"/>
            <a:ext cx="798029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26598" y="3219145"/>
            <a:ext cx="7980298" cy="747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5817223"/>
            <a:ext cx="7821116" cy="5715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6598" y="4762853"/>
            <a:ext cx="798029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2"/>
          <p:cNvSpPr txBox="1"/>
          <p:nvPr/>
        </p:nvSpPr>
        <p:spPr>
          <a:xfrm>
            <a:off x="-9900" y="491798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altLang="fr-FR" b="1" dirty="0">
                <a:solidFill>
                  <a:prstClr val="black"/>
                </a:solidFill>
                <a:latin typeface="Open Sans"/>
              </a:rPr>
              <a:t>CAPTURE DES ERREURS </a:t>
            </a:r>
            <a:r>
              <a:rPr kumimoji="0" lang="fr-FR" alt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 EXEMPLE </a:t>
            </a:r>
            <a:r>
              <a:rPr kumimoji="0" lang="fr-FR" alt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4: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AVEC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PROCEDURE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32790</TotalTime>
  <Words>1227</Words>
  <Application>Microsoft Office PowerPoint</Application>
  <PresentationFormat>On-screen Show (4:3)</PresentationFormat>
  <Paragraphs>352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Open Sans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ouladlhaj</dc:creator>
  <cp:lastModifiedBy>OULAD HAJ THAMI Rachid</cp:lastModifiedBy>
  <cp:revision>410</cp:revision>
  <cp:lastPrinted>2019-05-09T15:43:05Z</cp:lastPrinted>
  <dcterms:created xsi:type="dcterms:W3CDTF">2012-12-17T08:37:23Z</dcterms:created>
  <dcterms:modified xsi:type="dcterms:W3CDTF">2025-03-23T01:05:29Z</dcterms:modified>
</cp:coreProperties>
</file>