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27" r:id="rId3"/>
    <p:sldId id="728" r:id="rId4"/>
    <p:sldId id="744" r:id="rId5"/>
    <p:sldId id="743" r:id="rId6"/>
    <p:sldId id="745" r:id="rId7"/>
    <p:sldId id="729" r:id="rId8"/>
    <p:sldId id="730" r:id="rId9"/>
    <p:sldId id="742" r:id="rId10"/>
    <p:sldId id="746" r:id="rId11"/>
    <p:sldId id="747" r:id="rId12"/>
    <p:sldId id="748" r:id="rId13"/>
    <p:sldId id="749" r:id="rId14"/>
    <p:sldId id="750" r:id="rId15"/>
    <p:sldId id="751" r:id="rId16"/>
    <p:sldId id="716" r:id="rId17"/>
    <p:sldId id="752" r:id="rId18"/>
    <p:sldId id="717" r:id="rId19"/>
    <p:sldId id="755" r:id="rId20"/>
    <p:sldId id="756" r:id="rId21"/>
    <p:sldId id="754" r:id="rId22"/>
    <p:sldId id="740" r:id="rId23"/>
    <p:sldId id="741" r:id="rId24"/>
    <p:sldId id="668" r:id="rId25"/>
    <p:sldId id="615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4" autoAdjust="0"/>
    <p:restoredTop sz="94103" autoAdjust="0"/>
  </p:normalViewPr>
  <p:slideViewPr>
    <p:cSldViewPr>
      <p:cViewPr>
        <p:scale>
          <a:sx n="67" d="100"/>
          <a:sy n="67" d="100"/>
        </p:scale>
        <p:origin x="1400" y="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0327-4F2B-454B-B2AB-AA41D4F1BE3B}" type="datetimeFigureOut">
              <a:rPr lang="fr-FR" smtClean="0"/>
              <a:pPr/>
              <a:t>21/03/2025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2661-CAA3-432A-B5E6-F3F6E2FC682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971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D824E-82A2-4307-9D11-587A921CC95F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4B50-3CEA-4D50-8351-0574DEAFA81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8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74B50-3CEA-4D50-8351-0574DEAFA8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38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38F2F-EF7C-4881-B520-6043D1BA5520}" type="datetimeFigureOut">
              <a:rPr lang="fr-FR" smtClean="0"/>
              <a:pPr/>
              <a:t>19/03/2025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267F9-9A4B-4CB0-AF65-A9D238ACF9E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78206" y="1184407"/>
            <a:ext cx="5213543" cy="193899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6000" b="1" dirty="0"/>
              <a:t>TRANSACT-SQL </a:t>
            </a:r>
          </a:p>
          <a:p>
            <a:r>
              <a:rPr lang="fr-FR" sz="6000" b="1" dirty="0"/>
              <a:t>MS SQL SERVER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03848" y="3549936"/>
            <a:ext cx="225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R. OULAD HAJ THAMI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SYNTAXE FONCTION TABLE EN LIGNE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6071" y="1079157"/>
            <a:ext cx="9160071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--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Transact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-SQL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Inline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Table-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Valued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Syntax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sz="1400" b="1" i="0" u="none" strike="noStrike" kern="1200" cap="none" spc="0" normalizeH="0" baseline="0" noProof="0" dirty="0">
              <a:ln>
                <a:noFill/>
              </a:ln>
              <a:solidFill>
                <a:srgbClr val="2A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CREATE OR ALTER FUNCTION [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Nom_Schéma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].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Nom_Fonction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	 @Paramètre1 	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Type_Données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	@Paramètre2 	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Type_Données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	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RETURNS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-- Requête SELECT qui définit le jeu de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SELECT colonne1, colonne2,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FROM </a:t>
            </a:r>
            <a:r>
              <a:rPr kumimoji="0" lang="fr-FR" alt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NomTable</a:t>
            </a:r>
            <a:endParaRPr kumimoji="0" lang="fr-FR" altLang="fr-F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WHERE condition = @Paramètre1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804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01921"/>
            <a:ext cx="9133056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usfDETAILSCOMPARCLIENT_FTL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	SELECT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	C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CLIENT_NO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C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NO	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NoCom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C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DATE_COMMANDE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DtCom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PRODUIT_NO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QUANTITE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QteCom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PRIX		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PVProd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		L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PRIX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QUANTITE		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TotalLigCom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	FROM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COMMANDES C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LIGNES L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	WHERE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CLIENT_NO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COMMANDE_NO</a:t>
            </a:r>
          </a:p>
          <a:p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);	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FONCTION</a:t>
            </a:r>
            <a:r>
              <a:rPr kumimoji="0" lang="fr-FR" altLang="fr-F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TABLE EN LIGNE:</a:t>
            </a: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124" y="5764614"/>
            <a:ext cx="909593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MA" b="1" dirty="0">
                <a:solidFill>
                  <a:schemeClr val="bg1"/>
                </a:solidFill>
              </a:rPr>
              <a:t>BEGIN … END EST INTERDIT. UNE REQUÊTE SIMPLE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673600"/>
            <a:ext cx="7137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1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FONCTION</a:t>
            </a:r>
            <a:r>
              <a:rPr kumimoji="0" lang="fr-FR" altLang="fr-FR" sz="1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TABLE EN LIGNE:</a:t>
            </a: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52736"/>
            <a:ext cx="9144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exemple 5: utilisation d'une fonction table en ligne dans une requête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usfDETAILSCOMPARCLIENT_FTL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" y="2636912"/>
            <a:ext cx="9116290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5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FONCTION TABLE EN LIGNE: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51136"/>
            <a:ext cx="9144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exemple 6: utilisation d'une fonction table en ligne dans une requête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NoCom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DtCom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NoProd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QteCom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PVProd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fr-FR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TotalLigCom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NOM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NomProd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fr-FR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usfDETAILSCOMPARCLIENT_FTL</a:t>
            </a:r>
            <a:r>
              <a:rPr lang="fr-FR" b="1" dirty="0">
                <a:solidFill>
                  <a:srgbClr val="FF0000"/>
                </a:solidFill>
                <a:latin typeface="Consolas" panose="020B0609020204030204" pitchFamily="49" charset="0"/>
              </a:rPr>
              <a:t>(1) F 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JOIN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PRODUITS P </a:t>
            </a:r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F.NoProd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0" y="3068960"/>
            <a:ext cx="909025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0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FONCTIONS TABLE </a:t>
            </a:r>
          </a:p>
          <a:p>
            <a:pPr lvl="0" algn="ctr"/>
            <a:r>
              <a:rPr lang="fr-FR" sz="4800" b="1" dirty="0">
                <a:solidFill>
                  <a:prstClr val="black"/>
                </a:solidFill>
                <a:latin typeface="Calibri"/>
              </a:rPr>
              <a:t>MULTI-INSTRUCTIONS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23722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</a:t>
            </a:r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SYNTAXE FONCTION TABLE MULTI-INSTRUCTIONS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763" y="894762"/>
            <a:ext cx="9160071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OR ALTER FUNCTION </a:t>
            </a:r>
            <a:r>
              <a:rPr lang="fr-FR" alt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fr-FR" alt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Nom_Schéma</a:t>
            </a:r>
            <a:r>
              <a:rPr lang="fr-FR" alt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r>
              <a:rPr lang="fr-FR" altLang="fr-F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Nom_Fonction</a:t>
            </a:r>
            <a:r>
              <a:rPr lang="fr-FR" alt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@Paramètre1 	</a:t>
            </a:r>
            <a:r>
              <a:rPr lang="fr-FR" altLang="fr-FR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Type_Données</a:t>
            </a: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 @Paramètre2 	</a:t>
            </a:r>
            <a:r>
              <a:rPr lang="fr-FR" altLang="fr-FR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Type_Données</a:t>
            </a: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</a:t>
            </a: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fr-FR" alt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NomTableRetour</a:t>
            </a: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(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	Colonne1 	</a:t>
            </a:r>
            <a:r>
              <a:rPr lang="fr-FR" alt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Type_Données</a:t>
            </a: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	Colonne2 	</a:t>
            </a:r>
            <a:r>
              <a:rPr lang="fr-FR" altLang="fr-FR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Type_Données</a:t>
            </a: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		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        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-- Instructions multiples possibles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-- Exemple : insertion de données dans la table de retour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INSERT INTO @</a:t>
            </a:r>
            <a:r>
              <a:rPr lang="fr-FR" altLang="fr-FR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NomTableRetour</a:t>
            </a: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(Colonne1, Colonne2, ...)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 SELECT Colonne1, Colonne2, ...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FROM </a:t>
            </a:r>
            <a:r>
              <a:rPr lang="fr-FR" altLang="fr-FR" sz="1400" b="1" dirty="0" err="1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NomTable</a:t>
            </a:r>
            <a:endParaRPr lang="fr-FR" altLang="fr-FR" sz="1400" b="1" dirty="0">
              <a:solidFill>
                <a:srgbClr val="2A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WHERE condition = @Paramètre1;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b="1" dirty="0">
              <a:solidFill>
                <a:srgbClr val="2A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-- D'autres instructions peuvent être ajoutées ici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1400" b="1" dirty="0">
              <a:solidFill>
                <a:srgbClr val="2A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RETURN;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1916832"/>
            <a:ext cx="5760640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591363" y="5969468"/>
            <a:ext cx="641547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MA" b="1" dirty="0"/>
              <a:t>Déclaration de LA </a:t>
            </a:r>
            <a:r>
              <a:rPr lang="fr-MA" b="1" dirty="0">
                <a:solidFill>
                  <a:srgbClr val="FF0000"/>
                </a:solidFill>
              </a:rPr>
              <a:t>VARIABLE</a:t>
            </a:r>
            <a:r>
              <a:rPr lang="fr-MA" b="1" dirty="0"/>
              <a:t> </a:t>
            </a:r>
            <a:r>
              <a:rPr lang="fr-MA" b="1" dirty="0">
                <a:solidFill>
                  <a:srgbClr val="FF0000"/>
                </a:solidFill>
              </a:rPr>
              <a:t>TABLE</a:t>
            </a:r>
            <a:r>
              <a:rPr lang="fr-MA" b="1" dirty="0"/>
              <a:t> de retour==&gt; NE PERSISTE PAS</a:t>
            </a:r>
            <a:endParaRPr lang="fr-FR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732240" y="3356992"/>
            <a:ext cx="1584176" cy="25853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49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195878"/>
            <a:ext cx="9036496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usfDETAILSCOMPARCLIENT_FTMI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@DETAILCOMPARCLIETCOM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TABLE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NumCLI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 	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NumCOM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DtCOM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	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NumPROD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QtePROD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	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PrixPROD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ToTalLig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)NOT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8000"/>
                </a:solidFill>
                <a:latin typeface="Consolas" panose="020B0609020204030204" pitchFamily="49" charset="0"/>
              </a:rPr>
              <a:t>-- chargement de données dans la table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@DETAILCOMPARCLIETCOM</a:t>
            </a: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CLIENT_NO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DATE_COMMANDE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PRODUIT_NO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QUANTITE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PRIX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		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PRIX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QUANTITE</a:t>
            </a: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COMMANDES C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LIGNES 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CLIENT_NO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NoCL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COMMANDE_NO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508554"/>
            <a:ext cx="9144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FONCTIONS STOCKÉES SQL SERVER : </a:t>
            </a:r>
            <a:r>
              <a:rPr lang="fr-FR" b="1" dirty="0">
                <a:solidFill>
                  <a:prstClr val="black"/>
                </a:solidFill>
              </a:rPr>
              <a:t>FONCTION TABLE MULTI-INSTRUCTIONS</a:t>
            </a:r>
          </a:p>
          <a:p>
            <a:r>
              <a:rPr lang="fr-FR" b="1" dirty="0"/>
              <a:t>EXEMPLE 7</a:t>
            </a:r>
          </a:p>
        </p:txBody>
      </p:sp>
    </p:spTree>
    <p:extLst>
      <p:ext uri="{BB962C8B-B14F-4D97-AF65-F5344CB8AC3E}">
        <p14:creationId xmlns:p14="http://schemas.microsoft.com/office/powerpoint/2010/main" val="68753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0" y="528744"/>
            <a:ext cx="91440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</a:t>
            </a:r>
            <a:r>
              <a:rPr lang="fr-FR" b="1" dirty="0">
                <a:solidFill>
                  <a:prstClr val="black"/>
                </a:solidFill>
              </a:rPr>
              <a:t>FONCTION TABLE MULTI-INSTRUCTIONS: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EXEMPLE 8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262659"/>
            <a:ext cx="9142328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-- EXEMPLE 8: UTILISATION D'UNE FONCTION TABLE DANS UNE REQUÊTE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usfDETAILSCOMPARCLIENT_FTMI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" y="2060848"/>
            <a:ext cx="9116290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91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268760"/>
            <a:ext cx="90937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Segoe UI" panose="020B0502040204020203" pitchFamily="34" charset="0"/>
              </a:rPr>
              <a:t>Les fonctions définies par l'utilisateur ne permettent pas d'exécuter des actions qui modifient l'état des bases de données.</a:t>
            </a:r>
          </a:p>
          <a:p>
            <a:endParaRPr lang="fr-FR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fr-FR" dirty="0"/>
              <a:t>Les fonctions scalaires peuvent être appelées là où des expressions scalaires sont utilisées. C'est notamment le cas dans les colonnes calculées et les définitions de contraintes CHECK</a:t>
            </a:r>
          </a:p>
          <a:p>
            <a:endParaRPr lang="fr-FR" dirty="0"/>
          </a:p>
          <a:p>
            <a:r>
              <a:rPr lang="fr-FR" altLang="fr-FR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fonctions table peuvent être appelées là où des expressions de table sont autorisées dans la clause FROM des instructions </a:t>
            </a:r>
            <a:r>
              <a:rPr lang="fr-FR" alt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SELECT,</a:t>
            </a:r>
            <a:r>
              <a:rPr lang="fr-FR" altLang="fr-FR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fr-FR" alt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  <a:r>
              <a:rPr lang="fr-FR" altLang="fr-FR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 </a:t>
            </a:r>
            <a:r>
              <a:rPr lang="fr-FR" alt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UPDATE</a:t>
            </a:r>
            <a:r>
              <a:rPr lang="fr-FR" altLang="fr-FR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ou </a:t>
            </a:r>
            <a:r>
              <a:rPr lang="fr-FR" altLang="fr-F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DELETE</a:t>
            </a:r>
            <a:r>
              <a:rPr lang="fr-FR" altLang="fr-FR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581502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FONCTIONS STOCKÉES SQL SERVER : </a:t>
            </a:r>
            <a:r>
              <a:rPr lang="fr-FR" altLang="fr-FR" b="1" dirty="0"/>
              <a:t>DANS LA PRATIQUE</a:t>
            </a:r>
            <a:endParaRPr lang="fr-FR" b="1" dirty="0"/>
          </a:p>
        </p:txBody>
      </p:sp>
      <p:sp>
        <p:nvSpPr>
          <p:cNvPr id="3" name="&quot;No&quot; Symbol 2"/>
          <p:cNvSpPr/>
          <p:nvPr/>
        </p:nvSpPr>
        <p:spPr>
          <a:xfrm>
            <a:off x="5220072" y="3799496"/>
            <a:ext cx="3168352" cy="1872208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5" name="Rectangle 4"/>
          <p:cNvSpPr/>
          <p:nvPr/>
        </p:nvSpPr>
        <p:spPr>
          <a:xfrm>
            <a:off x="-1880" y="515504"/>
            <a:ext cx="911629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prstClr val="black"/>
                </a:solidFill>
                <a:latin typeface="Open Sans"/>
              </a:rPr>
              <a:t>Tableau de Synthèse des Restrictions des Fonctions Table en T-SQL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40024"/>
              </p:ext>
            </p:extLst>
          </p:nvPr>
        </p:nvGraphicFramePr>
        <p:xfrm>
          <a:off x="12915" y="884836"/>
          <a:ext cx="9086700" cy="52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904">
                  <a:extLst>
                    <a:ext uri="{9D8B030D-6E8A-4147-A177-3AD203B41FA5}">
                      <a16:colId xmlns:a16="http://schemas.microsoft.com/office/drawing/2014/main" val="72006273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712652463"/>
                    </a:ext>
                  </a:extLst>
                </a:gridCol>
                <a:gridCol w="2280572">
                  <a:extLst>
                    <a:ext uri="{9D8B030D-6E8A-4147-A177-3AD203B41FA5}">
                      <a16:colId xmlns:a16="http://schemas.microsoft.com/office/drawing/2014/main" val="3666196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Fonctions Table en Ligne (ITVF)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Fonctions Table Multi-Instructions (MSTVF)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32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Modification des données (INSERT, UPDATE, 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fr-FR" sz="1600" dirty="0"/>
                        <a:t> </a:t>
                      </a:r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8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commandes EXEC pour exécuter des procédures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5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TRY...CATCH pour gérer les erreurs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5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des transactions (BEGIN TRANSACTION, COMMIT)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16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commandes DDL (CREATE, ALTER, DROP)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623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Appel de procédures stockées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variables de table (DECLARE @Table)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 Autorisé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5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structure WHILE, IF,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 Autorisé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73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 BEGIN...END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 Obligatoire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40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Retour d'un seul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 Obligatoire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 </a:t>
                      </a:r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Peut inclure plusieurs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3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Utilisation des transactions explicites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FR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55492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710" y="1484784"/>
            <a:ext cx="911629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94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FONCTIONS STOCKEES</a:t>
            </a:r>
          </a:p>
        </p:txBody>
      </p:sp>
    </p:spTree>
    <p:extLst>
      <p:ext uri="{BB962C8B-B14F-4D97-AF65-F5344CB8AC3E}">
        <p14:creationId xmlns:p14="http://schemas.microsoft.com/office/powerpoint/2010/main" val="394321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62112" y="177281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FONCTIONS DANS T-SQL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SYNTHESE!!!</a:t>
            </a:r>
          </a:p>
        </p:txBody>
      </p:sp>
    </p:spTree>
    <p:extLst>
      <p:ext uri="{BB962C8B-B14F-4D97-AF65-F5344CB8AC3E}">
        <p14:creationId xmlns:p14="http://schemas.microsoft.com/office/powerpoint/2010/main" val="591381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9799" y="51550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TYPE DE FONCTIONS STOCKÉES 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9799" y="895480"/>
          <a:ext cx="91342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64">
                  <a:extLst>
                    <a:ext uri="{9D8B030D-6E8A-4147-A177-3AD203B41FA5}">
                      <a16:colId xmlns:a16="http://schemas.microsoft.com/office/drawing/2014/main" val="16891139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9823913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46316039"/>
                    </a:ext>
                  </a:extLst>
                </a:gridCol>
                <a:gridCol w="2411760">
                  <a:extLst>
                    <a:ext uri="{9D8B030D-6E8A-4147-A177-3AD203B41FA5}">
                      <a16:colId xmlns:a16="http://schemas.microsoft.com/office/drawing/2014/main" val="251406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Scalaire (</a:t>
                      </a:r>
                      <a:r>
                        <a:rPr lang="fr-FR" sz="1400" dirty="0" err="1"/>
                        <a:t>Scalar-Valued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Table en Ligne (</a:t>
                      </a:r>
                      <a:r>
                        <a:rPr lang="fr-FR" sz="1400" dirty="0" err="1"/>
                        <a:t>Inline</a:t>
                      </a:r>
                      <a:r>
                        <a:rPr lang="fr-FR" sz="1400" dirty="0"/>
                        <a:t> Table-</a:t>
                      </a:r>
                      <a:r>
                        <a:rPr lang="fr-FR" sz="1400" dirty="0" err="1"/>
                        <a:t>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 - ITVF)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Table Multi-Instructions (Multi-</a:t>
                      </a:r>
                      <a:r>
                        <a:rPr lang="fr-FR" sz="1400" dirty="0" err="1"/>
                        <a:t>Statement</a:t>
                      </a:r>
                      <a:r>
                        <a:rPr lang="fr-FR" sz="1400" dirty="0"/>
                        <a:t> Table-</a:t>
                      </a:r>
                      <a:r>
                        <a:rPr lang="fr-FR" sz="1400" dirty="0" err="1"/>
                        <a:t>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 - MSTVF)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Type de 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seule valeur scalaire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table résultat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table résultat définie par l'utilisateur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3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Syntaxe de Retour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</a:t>
                      </a:r>
                      <a:r>
                        <a:rPr lang="fr-FR" sz="1400" dirty="0" err="1"/>
                        <a:t>DataType</a:t>
                      </a:r>
                      <a:r>
                        <a:rPr lang="fr-FR" sz="1400" dirty="0"/>
                        <a:t> + RETURN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TABLE + RETURN (SELECT...)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@</a:t>
                      </a:r>
                      <a:r>
                        <a:rPr lang="fr-FR" sz="1400" dirty="0" err="1"/>
                        <a:t>TableVariable</a:t>
                      </a:r>
                      <a:r>
                        <a:rPr lang="fr-FR" sz="1400" dirty="0"/>
                        <a:t> +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Bloc BEGIN...END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Obligatoire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Non requis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Obligatoire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Complexité de la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Simple (requête 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Complexe (plusieurs instructions possibles)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1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Moins performante dans les grandes requêtes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Très performante et optimisée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Moins performante en raison de la gestion de la table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9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Utilisation dans des Requêtes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dans les clauses SELECT, WHERE,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comme une table dans des requêtes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comme une table dans des requêtes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Exemple d'Utilisation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</a:t>
                      </a:r>
                      <a:r>
                        <a:rPr lang="fr-FR" sz="1400" dirty="0" err="1"/>
                        <a:t>dbo.GetFullName</a:t>
                      </a:r>
                      <a:r>
                        <a:rPr lang="fr-FR" sz="1400" dirty="0"/>
                        <a:t>('John', '</a:t>
                      </a:r>
                      <a:r>
                        <a:rPr lang="fr-FR" sz="1400" dirty="0" err="1"/>
                        <a:t>Doe</a:t>
                      </a:r>
                      <a:r>
                        <a:rPr lang="fr-FR" sz="1400" dirty="0"/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* FROM </a:t>
                      </a:r>
                      <a:r>
                        <a:rPr lang="fr-FR" sz="1400" dirty="0" err="1"/>
                        <a:t>dbo.GetEmployeesByDepartment</a:t>
                      </a:r>
                      <a:r>
                        <a:rPr lang="fr-FR" sz="1400" dirty="0"/>
                        <a:t>(1);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* FROM </a:t>
                      </a:r>
                      <a:r>
                        <a:rPr lang="fr-FR" sz="1400" dirty="0" err="1"/>
                        <a:t>dbo.GetHighSalaryEmployees</a:t>
                      </a:r>
                      <a:r>
                        <a:rPr lang="fr-FR" sz="1400" dirty="0"/>
                        <a:t>(5000);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7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Limites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Ne peut pas retourner des ensembles complexes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Limité à une seule requête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Plus lent, nécessite la déclaration explicite de la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160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602693" y="1556792"/>
            <a:ext cx="5938613" cy="3046988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9600" b="1" dirty="0"/>
              <a:t>TRAVUX </a:t>
            </a:r>
          </a:p>
          <a:p>
            <a:pPr algn="ctr"/>
            <a:r>
              <a:rPr lang="fr-FR" sz="9600" b="1" dirty="0"/>
              <a:t>PRATIQUES</a:t>
            </a:r>
          </a:p>
        </p:txBody>
      </p:sp>
    </p:spTree>
    <p:extLst>
      <p:ext uri="{BB962C8B-B14F-4D97-AF65-F5344CB8AC3E}">
        <p14:creationId xmlns:p14="http://schemas.microsoft.com/office/powerpoint/2010/main" val="3966515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0" y="621387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1600" dirty="0"/>
              <a:t>TESTER LES FONCIONS DONNEES EN EXEMPLE DANS LE COURS. LES SCRIPTS SONT FOURNIS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ECRIRE UNE FONCTION QUI RETOURNE LE PRIX D’UN PRODUIT TTC (PRIX DE VENTE*TVA). LE PRIX DE VENTE ET LA TVA DOIVENT ËTRE DEUX ARGUMENTS DE LA FONCTION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APPLIQUER CETE FONCTION POUR RETOURNER LE PRIX TTC DE TOUS LES PRODUITS DANS LA BD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ON REPREND LA FONCTION PRECEDENTE ET ON CONSIDERE UNE TVA VARIABLE SELON LES REGLES SUIVANTE: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/>
              <a:t>LES ONDULEURS, TVA 10%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/>
              <a:t>LES Hub, Retour, Switch et Carte réseau, TVA 5%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/>
              <a:t>LES PC P4, Macintosh, Station Sun et Station HP, TVA 30%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fr-FR" sz="1600" dirty="0"/>
              <a:t>ECRIRE UNE FONCTION QUI RETOURNE LE PRIX TTC D’UN PRODUIT SELON SA CATEGORIE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ON REPREND LA QUESTION 4. CETTE FOIS, LE RESULTAT DOIT ETRE RETOURNE DANS UNE TABLE POUR TOUS LES PRODUITS DANS LA BD.</a:t>
            </a:r>
          </a:p>
          <a:p>
            <a:pPr marL="342900" indent="-342900">
              <a:buFont typeface="+mj-lt"/>
              <a:buAutoNum type="arabicPeriod"/>
            </a:pPr>
            <a:endParaRPr lang="fr-FR" sz="1600" dirty="0"/>
          </a:p>
          <a:p>
            <a:pPr marL="342900" indent="-342900">
              <a:buFont typeface="+mj-lt"/>
              <a:buAutoNum type="arabicPeriod"/>
            </a:pPr>
            <a:r>
              <a:rPr lang="fr-FR" sz="1600" dirty="0"/>
              <a:t>MANIPULER LA TABLE RETOURNEE PAR LA FOCNTION ECRITE DANS 5 EN FAISANT DES INSERTIONS, DES MODIFICATIONS ET DES SUPPRESSIONS ET EXAMINER, A CHAQUE FOIS, LE RESULTAT SUR LA TABLE E_PRODUIT. CONCLUSION ET INTERPRETATION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47937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pic>
        <p:nvPicPr>
          <p:cNvPr id="9" name="Image 8" descr="BD_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621766"/>
            <a:ext cx="7392251" cy="55441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771800" y="5949280"/>
            <a:ext cx="319561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b="1" dirty="0"/>
              <a:t>Schéma logique la BD exemples</a:t>
            </a:r>
          </a:p>
        </p:txBody>
      </p:sp>
    </p:spTree>
    <p:extLst>
      <p:ext uri="{BB962C8B-B14F-4D97-AF65-F5344CB8AC3E}">
        <p14:creationId xmlns:p14="http://schemas.microsoft.com/office/powerpoint/2010/main" val="354221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53839" y="2348880"/>
            <a:ext cx="7588552" cy="156966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sz="9600" b="1" dirty="0"/>
              <a:t>FIN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707" y="957240"/>
            <a:ext cx="9104502" cy="9335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Arial" panose="020B0604020202020204" pitchFamily="34" charset="0"/>
              </a:rPr>
              <a:t>Une fonction stockée SQL Server regroupe une ou plusieurs instructions </a:t>
            </a:r>
            <a:r>
              <a:rPr lang="fr-FR" altLang="fr-FR" dirty="0" err="1">
                <a:latin typeface="Arial" panose="020B0604020202020204" pitchFamily="34" charset="0"/>
              </a:rPr>
              <a:t>Transact</a:t>
            </a:r>
            <a:r>
              <a:rPr lang="fr-FR" altLang="fr-FR" dirty="0">
                <a:latin typeface="Arial" panose="020B0604020202020204" pitchFamily="34" charset="0"/>
              </a:rPr>
              <a:t>-SQL dans une unité logique et est stockée en tant qu'objet dans le serveur de base de données.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FONCTIONS STOCKÉES SQL SERVER : </a:t>
            </a:r>
            <a:r>
              <a:rPr lang="fr-FR" b="1" dirty="0"/>
              <a:t>DEFINITION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684864"/>
            <a:ext cx="9104502" cy="1487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</a:t>
            </a:r>
            <a:r>
              <a:rPr lang="fr-FR" altLang="fr-FR" dirty="0"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qu'une fonction stockée est appelée pour la première fois, SQL Server crée un plan d'exécution et le stocke dans le cache du plan.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Lors des exécutions ultérieures de la </a:t>
            </a:r>
            <a:r>
              <a:rPr lang="fr-FR" altLang="fr-FR" dirty="0">
                <a:latin typeface="Arial" panose="020B0604020202020204" pitchFamily="34" charset="0"/>
              </a:rPr>
              <a:t>fonction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stockée, SQL Server réutilise le plan afin que la fonction stockée puisse s'exécuter très rapidement avec des performances fiables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-24791" y="2042309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FONCTIONS STOCKÉES SQL SERVER : </a:t>
            </a:r>
            <a:r>
              <a:rPr lang="fr-FR" b="1" dirty="0"/>
              <a:t>INETRET</a:t>
            </a:r>
          </a:p>
        </p:txBody>
      </p:sp>
    </p:spTree>
    <p:extLst>
      <p:ext uri="{BB962C8B-B14F-4D97-AF65-F5344CB8AC3E}">
        <p14:creationId xmlns:p14="http://schemas.microsoft.com/office/powerpoint/2010/main" val="2291964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-9799" y="51550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TYPE DE FONCTIONS STOCKÉES SQL SERVER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56593"/>
              </p:ext>
            </p:extLst>
          </p:nvPr>
        </p:nvGraphicFramePr>
        <p:xfrm>
          <a:off x="-9799" y="895480"/>
          <a:ext cx="91342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64">
                  <a:extLst>
                    <a:ext uri="{9D8B030D-6E8A-4147-A177-3AD203B41FA5}">
                      <a16:colId xmlns:a16="http://schemas.microsoft.com/office/drawing/2014/main" val="16891139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419823913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46316039"/>
                    </a:ext>
                  </a:extLst>
                </a:gridCol>
                <a:gridCol w="2411760">
                  <a:extLst>
                    <a:ext uri="{9D8B030D-6E8A-4147-A177-3AD203B41FA5}">
                      <a16:colId xmlns:a16="http://schemas.microsoft.com/office/drawing/2014/main" val="2514063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Scalaire (</a:t>
                      </a:r>
                      <a:r>
                        <a:rPr lang="fr-FR" sz="1400" dirty="0" err="1"/>
                        <a:t>Scalar-Valued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Table en Ligne (</a:t>
                      </a:r>
                      <a:r>
                        <a:rPr lang="fr-FR" sz="1400" dirty="0" err="1"/>
                        <a:t>Inline</a:t>
                      </a:r>
                      <a:r>
                        <a:rPr lang="fr-FR" sz="1400" dirty="0"/>
                        <a:t> Table-</a:t>
                      </a:r>
                      <a:r>
                        <a:rPr lang="fr-FR" sz="1400" dirty="0" err="1"/>
                        <a:t>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 - ITVF)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Fonction Table Multi-Instructions (Multi-</a:t>
                      </a:r>
                      <a:r>
                        <a:rPr lang="fr-FR" sz="1400" dirty="0" err="1"/>
                        <a:t>Statement</a:t>
                      </a:r>
                      <a:r>
                        <a:rPr lang="fr-FR" sz="1400" dirty="0"/>
                        <a:t> Table-</a:t>
                      </a:r>
                      <a:r>
                        <a:rPr lang="fr-FR" sz="1400" dirty="0" err="1"/>
                        <a:t>Valued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Function</a:t>
                      </a:r>
                      <a:r>
                        <a:rPr lang="fr-FR" sz="1400" dirty="0"/>
                        <a:t> - MSTVF)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5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Type de Résultat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seule valeur scalaire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table résultat 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Une table résultat définie par l'utilisateur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131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Syntaxe de Retour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</a:t>
                      </a:r>
                      <a:r>
                        <a:rPr lang="fr-FR" sz="1400" dirty="0" err="1"/>
                        <a:t>DataType</a:t>
                      </a:r>
                      <a:r>
                        <a:rPr lang="fr-FR" sz="1400" dirty="0"/>
                        <a:t> + RETURN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TABLE + RETURN (SELECT...)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RETURNS @</a:t>
                      </a:r>
                      <a:r>
                        <a:rPr lang="fr-FR" sz="1400" dirty="0" err="1"/>
                        <a:t>TableVariable</a:t>
                      </a:r>
                      <a:r>
                        <a:rPr lang="fr-FR" sz="1400" dirty="0"/>
                        <a:t> +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5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Bloc BEGIN...END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Obligatoire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Non requis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Obligatoire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Complexité de la Logique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Simple (requête 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Complexe (plusieurs instructions possibles)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21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Moins performante dans les grandes requêtes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Très performante et optimisée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Moins performante en raison de la gestion de la table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9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Utilisation dans des Requêtes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dans les clauses SELECT, WHERE,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comme une table dans des requêtes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Peut être utilisée comme une table dans des requêtes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95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Exemple d'Utilisation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</a:t>
                      </a:r>
                      <a:r>
                        <a:rPr lang="fr-FR" sz="1400" dirty="0" err="1"/>
                        <a:t>dbo.GetFullName</a:t>
                      </a:r>
                      <a:r>
                        <a:rPr lang="fr-FR" sz="1400" dirty="0"/>
                        <a:t>('John', '</a:t>
                      </a:r>
                      <a:r>
                        <a:rPr lang="fr-FR" sz="1400" dirty="0" err="1"/>
                        <a:t>Doe</a:t>
                      </a:r>
                      <a:r>
                        <a:rPr lang="fr-FR" sz="1400" dirty="0"/>
                        <a:t>');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* FROM </a:t>
                      </a:r>
                      <a:r>
                        <a:rPr lang="fr-FR" sz="1400" dirty="0" err="1"/>
                        <a:t>dbo.GetEmployeesByDepartment</a:t>
                      </a:r>
                      <a:r>
                        <a:rPr lang="fr-FR" sz="1400" dirty="0"/>
                        <a:t>(1);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SELECT * FROM </a:t>
                      </a:r>
                      <a:r>
                        <a:rPr lang="fr-FR" sz="1400" dirty="0" err="1"/>
                        <a:t>dbo.GetHighSalaryEmployees</a:t>
                      </a:r>
                      <a:r>
                        <a:rPr lang="fr-FR" sz="1400" dirty="0"/>
                        <a:t>(5000);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97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Limites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Ne peut pas retourner des ensembles complexes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Limité à une seule requête 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Plus lent, nécessite la déclaration explicite de la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6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08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FONCTIONS SCALAIRE</a:t>
            </a:r>
          </a:p>
        </p:txBody>
      </p:sp>
    </p:spTree>
    <p:extLst>
      <p:ext uri="{BB962C8B-B14F-4D97-AF65-F5344CB8AC3E}">
        <p14:creationId xmlns:p14="http://schemas.microsoft.com/office/powerpoint/2010/main" val="154013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FONCTIONS STOCKÉES SQL SERVER :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SYNTAXE FONCTION SCALAIRE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6071" y="1196147"/>
            <a:ext cx="9160071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ALTER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nom_fonction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@Arg1 </a:t>
            </a:r>
            <a:r>
              <a:rPr kumimoji="0" lang="fr-FR" altLang="fr-FR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type [ = </a:t>
            </a:r>
            <a:r>
              <a:rPr kumimoji="0" lang="fr-FR" altLang="fr-FR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valeur_défaut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] 	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				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altLang="fr-F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@Arg2 	type [ = </a:t>
            </a:r>
            <a:r>
              <a:rPr lang="fr-FR" altLang="fr-FR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valeur_défaut</a:t>
            </a:r>
            <a:r>
              <a:rPr lang="fr-FR" altLang="fr-F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] </a:t>
            </a:r>
            <a:endParaRPr kumimoji="0" lang="fr-FR" altLang="fr-F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type_résultant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endParaRPr kumimoji="0" lang="fr-FR" altLang="fr-F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fr-FR" alt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Corps_de_Fonction</a:t>
            </a:r>
            <a:endParaRPr kumimoji="0" lang="fr-FR" altLang="fr-F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altLang="fr-FR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fr-FR" altLang="fr-FR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valeur_résultante_scalaire</a:t>
            </a:r>
            <a:endParaRPr kumimoji="0" lang="fr-FR" alt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srgbClr val="2A00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kumimoji="0" lang="fr-FR" altLang="fr-F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95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FONCTIONS STOCKÉES SQL SERVER : </a:t>
            </a:r>
            <a:r>
              <a:rPr lang="fr-FR" b="1" dirty="0"/>
              <a:t>SYNTAXE FONCTION SCALAIRE: EXEMPLE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1" y="929040"/>
            <a:ext cx="9144000" cy="273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FUNCTION </a:t>
            </a:r>
            <a:r>
              <a:rPr lang="en-US" dirty="0" err="1"/>
              <a:t>uFnPrixNet</a:t>
            </a:r>
            <a:r>
              <a:rPr lang="en-US" dirty="0"/>
              <a:t>(</a:t>
            </a:r>
          </a:p>
          <a:p>
            <a:r>
              <a:rPr lang="en-US" dirty="0"/>
              <a:t>    @</a:t>
            </a:r>
            <a:r>
              <a:rPr lang="en-US" dirty="0" err="1"/>
              <a:t>quantite</a:t>
            </a:r>
            <a:r>
              <a:rPr lang="en-US" dirty="0"/>
              <a:t>	</a:t>
            </a:r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@</a:t>
            </a:r>
            <a:r>
              <a:rPr lang="en-US" dirty="0" err="1"/>
              <a:t>prix_unit</a:t>
            </a:r>
            <a:r>
              <a:rPr lang="en-US" dirty="0"/>
              <a:t>	</a:t>
            </a:r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DEC(</a:t>
            </a:r>
            <a:r>
              <a:rPr lang="en-US" dirty="0"/>
              <a:t>10,2),</a:t>
            </a:r>
          </a:p>
          <a:p>
            <a:r>
              <a:rPr lang="en-US" dirty="0"/>
              <a:t>    @reduction 	</a:t>
            </a:r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  <a:r>
              <a:rPr lang="en-US" dirty="0"/>
              <a:t>(4,2)</a:t>
            </a:r>
          </a:p>
          <a:p>
            <a:r>
              <a:rPr lang="en-US" dirty="0"/>
              <a:t>)</a:t>
            </a:r>
          </a:p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r>
              <a:rPr lang="en-US" dirty="0"/>
              <a:t> DEC(10,2)</a:t>
            </a:r>
          </a:p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</a:p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</a:t>
            </a:r>
            <a:r>
              <a:rPr lang="en-US" dirty="0"/>
              <a:t>@</a:t>
            </a:r>
            <a:r>
              <a:rPr lang="en-US" dirty="0" err="1"/>
              <a:t>quantite</a:t>
            </a:r>
            <a:r>
              <a:rPr lang="en-US" dirty="0"/>
              <a:t> </a:t>
            </a:r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dirty="0"/>
              <a:t>@</a:t>
            </a:r>
            <a:r>
              <a:rPr lang="en-US" dirty="0" err="1"/>
              <a:t>prix_unit</a:t>
            </a:r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dirty="0"/>
              <a:t>(1 - @reduction);</a:t>
            </a:r>
          </a:p>
          <a:p>
            <a:r>
              <a:rPr lang="en-US" sz="1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  <a:endParaRPr lang="fr-FR" sz="1400" b="1" dirty="0">
              <a:solidFill>
                <a:srgbClr val="2A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4157982"/>
            <a:ext cx="9144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fr-FR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uFnPrixNet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0.1</a:t>
            </a:r>
            <a:r>
              <a:rPr lang="fr-FR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Prix_Total_Net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0" y="3735616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APPEL&amp;EXECUTION : UNIQUEMENT DANS SELECT OU UNE EXPRESSION. </a:t>
            </a:r>
            <a:r>
              <a:rPr lang="fr-FR" b="1" dirty="0">
                <a:solidFill>
                  <a:srgbClr val="FF0000"/>
                </a:solidFill>
              </a:rPr>
              <a:t>PAS DE EXEC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742"/>
            <a:ext cx="914400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528744"/>
            <a:ext cx="9144000" cy="37997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RECUPERER LE RESULTAT D’UNE FCT DANS UN CODE: EXEMPLE 2</a:t>
            </a:r>
            <a:endParaRPr lang="fr-FR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16071" y="839829"/>
            <a:ext cx="9160071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DEC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fr-FR" sz="16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uFnPrixNet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0.1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fr-F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fr-F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fr-FR" sz="1600" b="1" dirty="0">
                <a:solidFill>
                  <a:srgbClr val="FF00FF"/>
                </a:solidFill>
                <a:latin typeface="Consolas" panose="020B0609020204030204" pitchFamily="49" charset="0"/>
              </a:rPr>
              <a:t>MAX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));;</a:t>
            </a:r>
            <a:endParaRPr lang="fr-FR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fr-F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95159" y="1311221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900.00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641678" y="980836"/>
            <a:ext cx="109966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Messages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-8036" y="2772929"/>
            <a:ext cx="91440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fr-FR" altLang="fr-FR" b="1" dirty="0">
                <a:latin typeface="Open Sans"/>
              </a:rPr>
              <a:t>APPEL D’UNE FCT DANS UNE REQUETE : EXEMPLE 3</a:t>
            </a:r>
            <a:endParaRPr lang="fr-FR" b="1" dirty="0"/>
          </a:p>
        </p:txBody>
      </p:sp>
      <p:sp>
        <p:nvSpPr>
          <p:cNvPr id="12" name="Rectangle 11"/>
          <p:cNvSpPr/>
          <p:nvPr/>
        </p:nvSpPr>
        <p:spPr>
          <a:xfrm>
            <a:off x="27710" y="3135622"/>
            <a:ext cx="91082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lignes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-16071" y="3540570"/>
            <a:ext cx="9152035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produit_no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commande_no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dbo.uFnPrixNet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(prix,quantite,0.1) </a:t>
            </a:r>
            <a:r>
              <a:rPr lang="fr-F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PrixNet</a:t>
            </a:r>
            <a:endParaRPr lang="fr-F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lignes</a:t>
            </a:r>
          </a:p>
          <a:p>
            <a:r>
              <a:rPr lang="fr-F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dbo.uFnPrixNet</a:t>
            </a:r>
            <a:r>
              <a:rPr lang="fr-F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(prix,quantite,0.1)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60000</a:t>
            </a:r>
            <a:r>
              <a:rPr lang="fr-FR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fr-FR" sz="16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" y="4899625"/>
            <a:ext cx="8984522" cy="133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8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0" y="476672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0" y="35332"/>
            <a:ext cx="375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BASES DE DONNEES RELATIONNELLES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710" y="6420160"/>
            <a:ext cx="1329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SQL SERVER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172400" y="644404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T-SQL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99592" y="2492896"/>
            <a:ext cx="7704856" cy="156966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800" b="1" dirty="0"/>
              <a:t>FONCTIONS </a:t>
            </a:r>
            <a:r>
              <a:rPr lang="fr-FR" sz="4800" b="1"/>
              <a:t>TABLE </a:t>
            </a:r>
          </a:p>
          <a:p>
            <a:pPr algn="ctr"/>
            <a:r>
              <a:rPr lang="fr-FR" sz="4800" b="1"/>
              <a:t>EN </a:t>
            </a:r>
            <a:r>
              <a:rPr lang="fr-FR" sz="4800" b="1" dirty="0"/>
              <a:t>LIGNE!!!</a:t>
            </a:r>
          </a:p>
        </p:txBody>
      </p:sp>
    </p:spTree>
    <p:extLst>
      <p:ext uri="{BB962C8B-B14F-4D97-AF65-F5344CB8AC3E}">
        <p14:creationId xmlns:p14="http://schemas.microsoft.com/office/powerpoint/2010/main" val="1271119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32922</TotalTime>
  <Words>2181</Words>
  <Application>Microsoft Office PowerPoint</Application>
  <PresentationFormat>On-screen Show (4:3)</PresentationFormat>
  <Paragraphs>372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Open Sans</vt:lpstr>
      <vt:lpstr>Segoe UI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ouladlhaj</dc:creator>
  <cp:lastModifiedBy>zouheir banou</cp:lastModifiedBy>
  <cp:revision>375</cp:revision>
  <cp:lastPrinted>2019-05-09T15:43:05Z</cp:lastPrinted>
  <dcterms:created xsi:type="dcterms:W3CDTF">2012-12-17T08:37:23Z</dcterms:created>
  <dcterms:modified xsi:type="dcterms:W3CDTF">2025-03-21T16:17:26Z</dcterms:modified>
</cp:coreProperties>
</file>