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695" r:id="rId3"/>
    <p:sldId id="696" r:id="rId4"/>
    <p:sldId id="755" r:id="rId5"/>
    <p:sldId id="642" r:id="rId6"/>
    <p:sldId id="756" r:id="rId7"/>
    <p:sldId id="734" r:id="rId8"/>
    <p:sldId id="735" r:id="rId9"/>
    <p:sldId id="757" r:id="rId10"/>
    <p:sldId id="762" r:id="rId11"/>
    <p:sldId id="759" r:id="rId12"/>
    <p:sldId id="761" r:id="rId13"/>
    <p:sldId id="764" r:id="rId14"/>
    <p:sldId id="765" r:id="rId15"/>
    <p:sldId id="758" r:id="rId16"/>
    <p:sldId id="763" r:id="rId17"/>
    <p:sldId id="760" r:id="rId18"/>
    <p:sldId id="766" r:id="rId19"/>
    <p:sldId id="767" r:id="rId20"/>
    <p:sldId id="768" r:id="rId21"/>
    <p:sldId id="769" r:id="rId22"/>
    <p:sldId id="770" r:id="rId23"/>
    <p:sldId id="771" r:id="rId24"/>
    <p:sldId id="772" r:id="rId25"/>
    <p:sldId id="773" r:id="rId26"/>
    <p:sldId id="751" r:id="rId27"/>
    <p:sldId id="750" r:id="rId28"/>
    <p:sldId id="753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103" autoAdjust="0"/>
  </p:normalViewPr>
  <p:slideViewPr>
    <p:cSldViewPr>
      <p:cViewPr varScale="1">
        <p:scale>
          <a:sx n="72" d="100"/>
          <a:sy n="72" d="100"/>
        </p:scale>
        <p:origin x="11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uheir banou" userId="9b366ec1102c5f21" providerId="LiveId" clId="{01745630-E66B-4053-A44E-78AD47E114FA}"/>
    <pc:docChg chg="modSld">
      <pc:chgData name="zouheir banou" userId="9b366ec1102c5f21" providerId="LiveId" clId="{01745630-E66B-4053-A44E-78AD47E114FA}" dt="2025-03-07T09:02:20.828" v="5" actId="5793"/>
      <pc:docMkLst>
        <pc:docMk/>
      </pc:docMkLst>
      <pc:sldChg chg="modSp mod">
        <pc:chgData name="zouheir banou" userId="9b366ec1102c5f21" providerId="LiveId" clId="{01745630-E66B-4053-A44E-78AD47E114FA}" dt="2025-03-07T09:02:20.828" v="5" actId="5793"/>
        <pc:sldMkLst>
          <pc:docMk/>
          <pc:sldMk cId="4260736997" sldId="753"/>
        </pc:sldMkLst>
        <pc:spChg chg="mod">
          <ac:chgData name="zouheir banou" userId="9b366ec1102c5f21" providerId="LiveId" clId="{01745630-E66B-4053-A44E-78AD47E114FA}" dt="2025-03-07T09:02:20.828" v="5" actId="5793"/>
          <ac:spMkLst>
            <pc:docMk/>
            <pc:sldMk cId="4260736997" sldId="753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0327-4F2B-454B-B2AB-AA41D4F1BE3B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2661-CAA3-432A-B5E6-F3F6E2FC682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7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824E-82A2-4307-9D11-587A921CC95F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4B50-3CEA-4D50-8351-0574DEAFA81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74B50-3CEA-4D50-8351-0574DEAFA81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63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F2F-EF7C-4881-B520-6043D1BA5520}" type="datetimeFigureOut">
              <a:rPr lang="fr-FR" smtClean="0"/>
              <a:pPr/>
              <a:t>07/03/2025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8206" y="1184407"/>
            <a:ext cx="5213543" cy="193899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6000" b="1" dirty="0"/>
              <a:t>TRANSACT-SQL </a:t>
            </a:r>
          </a:p>
          <a:p>
            <a:r>
              <a:rPr lang="fr-FR" sz="6000" b="1" dirty="0"/>
              <a:t>MS SQL SERVER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6250" y="3692205"/>
            <a:ext cx="407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R. OULAD HAJ THAMI/ M. EL HAMLAOUI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08315"/>
            <a:ext cx="910983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pt-BR" dirty="0">
                <a:solidFill>
                  <a:srgbClr val="0101FD"/>
                </a:solidFill>
                <a:latin typeface="inherit"/>
              </a:rPr>
              <a:t>A l’intilisation</a:t>
            </a:r>
          </a:p>
          <a:p>
            <a:pPr latinLnBrk="1"/>
            <a:r>
              <a:rPr lang="pt-BR" dirty="0">
                <a:solidFill>
                  <a:srgbClr val="0101FD"/>
                </a:solidFill>
                <a:latin typeface="inherit"/>
              </a:rPr>
              <a:t>SET : pour affecter une seule valeur </a:t>
            </a:r>
          </a:p>
          <a:p>
            <a:pPr latinLnBrk="1"/>
            <a:r>
              <a:rPr lang="pt-BR" dirty="0">
                <a:solidFill>
                  <a:srgbClr val="0101FD"/>
                </a:solidFill>
                <a:latin typeface="inherit"/>
              </a:rPr>
              <a:t>SELECT: pour affecter à plusieurs valeurs une valeur 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INTIALISATION D’UNE VARIABLE LOCALES (UTILISATEUR)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7844" y="1916883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INITIALISATION DE VARIABLES LOCALES A LA DECLARATION</a:t>
            </a:r>
            <a:endParaRPr lang="fr-FR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9241" y="2304792"/>
            <a:ext cx="91098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-- Initialisation d’une variable à la déclaration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IsActive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fr-MA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@varString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'Toto'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@varBool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@varNum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111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varDec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fr-MA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)=(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&quot;No&quot; Symbol 13"/>
          <p:cNvSpPr/>
          <p:nvPr/>
        </p:nvSpPr>
        <p:spPr>
          <a:xfrm>
            <a:off x="7740352" y="4689191"/>
            <a:ext cx="576064" cy="52727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6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7085" y="6312339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869375"/>
            <a:ext cx="910983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pt-BR" dirty="0">
                <a:solidFill>
                  <a:srgbClr val="0101FD"/>
                </a:solidFill>
                <a:latin typeface="inherit"/>
              </a:rPr>
              <a:t>SET : pour affecter une seule valeur</a:t>
            </a:r>
          </a:p>
          <a:p>
            <a:pPr latinLnBrk="1"/>
            <a:r>
              <a:rPr lang="fr-MA" b="1" dirty="0">
                <a:solidFill>
                  <a:srgbClr val="0000FF"/>
                </a:solidFill>
                <a:latin typeface="Consolas" panose="020B0609020204030204" pitchFamily="49" charset="0"/>
              </a:rPr>
              <a:t>SET @</a:t>
            </a:r>
            <a:r>
              <a:rPr lang="fr-MA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MyVar</a:t>
            </a:r>
            <a:r>
              <a:rPr lang="fr-MA" b="1" dirty="0">
                <a:solidFill>
                  <a:srgbClr val="0000FF"/>
                </a:solidFill>
                <a:latin typeface="Consolas" panose="020B0609020204030204" pitchFamily="49" charset="0"/>
              </a:rPr>
              <a:t> OPER expression;</a:t>
            </a:r>
            <a:r>
              <a:rPr lang="pt-BR" dirty="0">
                <a:solidFill>
                  <a:srgbClr val="0101FD"/>
                </a:solidFill>
                <a:latin typeface="inherit"/>
              </a:rPr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INTIALISATION D’UNE VARIABLE LOCALES (UTILISATEUR)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70" y="1824344"/>
            <a:ext cx="910983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-- Initialisation après déclaration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MaVariable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MaVariable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NomPers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NomPers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Zaatar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M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@var33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@var44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@var33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'toto'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@var44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'    tata'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@var33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@var44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fr-MA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@var99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@var99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5796136" y="5351542"/>
            <a:ext cx="648072" cy="61372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43708"/>
              </p:ext>
            </p:extLst>
          </p:nvPr>
        </p:nvGraphicFramePr>
        <p:xfrm>
          <a:off x="6230836" y="1659040"/>
          <a:ext cx="28789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69">
                  <a:extLst>
                    <a:ext uri="{9D8B030D-6E8A-4147-A177-3AD203B41FA5}">
                      <a16:colId xmlns:a16="http://schemas.microsoft.com/office/drawing/2014/main" val="227224949"/>
                    </a:ext>
                  </a:extLst>
                </a:gridCol>
                <a:gridCol w="2315525">
                  <a:extLst>
                    <a:ext uri="{9D8B030D-6E8A-4147-A177-3AD203B41FA5}">
                      <a16:colId xmlns:a16="http://schemas.microsoft.com/office/drawing/2014/main" val="2239298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OPER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SEMANTIQUE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Ajouter et affecter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2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Soustraire et affecter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6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*=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Multiplier et affecter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70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Diviser et affecter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6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Modulo et assigner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3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7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908315"/>
            <a:ext cx="91098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pt-BR" dirty="0">
                <a:solidFill>
                  <a:srgbClr val="0101FD"/>
                </a:solidFill>
                <a:latin typeface="inherit"/>
              </a:rPr>
              <a:t>SELECT: pour affecter à plusieurs valeurs une valeur 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INTIALISATION D’UNE VARIABLE LOCALES (UTILISATEUR)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776" y="1419639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VARIABLES LOCALES : </a:t>
            </a:r>
            <a:r>
              <a:rPr lang="fr-FR" sz="1600" b="1" dirty="0"/>
              <a:t>EXEMPLES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86" y="1936661"/>
            <a:ext cx="9109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-- SELECT pour initialiser plusieurs valeurs à la fois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@varString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@varBool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@varNum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varString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'Toto'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varBool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varNum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111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@var9999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@var99999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@var9999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nom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@var99999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Zaatar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&quot;No&quot; Symbol 4"/>
          <p:cNvSpPr/>
          <p:nvPr/>
        </p:nvSpPr>
        <p:spPr>
          <a:xfrm>
            <a:off x="7092280" y="4818912"/>
            <a:ext cx="1152128" cy="105455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934023"/>
            <a:ext cx="5380704" cy="83099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MA" sz="2400" b="1" dirty="0">
                <a:solidFill>
                  <a:schemeClr val="bg1"/>
                </a:solidFill>
              </a:rPr>
              <a:t>GARDER SELECT UNIQUEMENT POUR </a:t>
            </a:r>
          </a:p>
          <a:p>
            <a:r>
              <a:rPr lang="fr-MA" sz="2400" b="1" dirty="0">
                <a:solidFill>
                  <a:schemeClr val="bg1"/>
                </a:solidFill>
              </a:rPr>
              <a:t>RECUPERER DES DONNEES DEPUIS LA BD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3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12040" y="495699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MA" sz="1600" b="1" dirty="0">
                <a:latin typeface="Open Sans"/>
              </a:rPr>
              <a:t>DIFFERENCES PRINCIPALES ENTRE SET et SELECT </a:t>
            </a:r>
            <a:endParaRPr lang="fr-FR" sz="1600" b="1" dirty="0"/>
          </a:p>
        </p:txBody>
      </p:sp>
      <p:sp>
        <p:nvSpPr>
          <p:cNvPr id="12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18554"/>
              </p:ext>
            </p:extLst>
          </p:nvPr>
        </p:nvGraphicFramePr>
        <p:xfrm>
          <a:off x="346362" y="935984"/>
          <a:ext cx="8193286" cy="3845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31095">
                  <a:extLst>
                    <a:ext uri="{9D8B030D-6E8A-4147-A177-3AD203B41FA5}">
                      <a16:colId xmlns:a16="http://schemas.microsoft.com/office/drawing/2014/main" val="2783730795"/>
                    </a:ext>
                  </a:extLst>
                </a:gridCol>
                <a:gridCol w="2423439">
                  <a:extLst>
                    <a:ext uri="{9D8B030D-6E8A-4147-A177-3AD203B41FA5}">
                      <a16:colId xmlns:a16="http://schemas.microsoft.com/office/drawing/2014/main" val="3814938580"/>
                    </a:ext>
                  </a:extLst>
                </a:gridCol>
                <a:gridCol w="3038752">
                  <a:extLst>
                    <a:ext uri="{9D8B030D-6E8A-4147-A177-3AD203B41FA5}">
                      <a16:colId xmlns:a16="http://schemas.microsoft.com/office/drawing/2014/main" val="1679502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Critère</a:t>
                      </a:r>
                      <a:endParaRPr lang="fr-FR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SET @variable = valeur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SELECT @variable = valeur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84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Norme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Standard SQL</a:t>
                      </a:r>
                      <a:r>
                        <a:rPr lang="fr-FR" dirty="0"/>
                        <a:t> (meilleure portabilité)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Spécifique à SQL Server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1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de variables affectées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Une seule variable à la fois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Plusieurs variables en une seule ligne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42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Comportement avec plusieurs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Erreur si la requête retourne plus d’une ligne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Prend la dernière valeur de plusieurs résultats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20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Performances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Légèrement plus rapide sur une seule valeur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Peut être plus rapide pour plusieurs valeurs simultanées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5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Lisibilité et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Meilleure clarté et maintenabilité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lisible si utilisé avec des requêtes complexes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22335"/>
                  </a:ext>
                </a:extLst>
              </a:tr>
            </a:tbl>
          </a:graphicData>
        </a:graphic>
      </p:graphicFrame>
      <p:sp>
        <p:nvSpPr>
          <p:cNvPr id="13" name="&quot;No&quot; Symbol 12"/>
          <p:cNvSpPr/>
          <p:nvPr/>
        </p:nvSpPr>
        <p:spPr>
          <a:xfrm>
            <a:off x="6588224" y="4927359"/>
            <a:ext cx="1152128" cy="105455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042470"/>
            <a:ext cx="5380704" cy="83099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MA" sz="2400" b="1" dirty="0">
                <a:solidFill>
                  <a:schemeClr val="bg1"/>
                </a:solidFill>
              </a:rPr>
              <a:t>GARDER SELECT UNIQUEMENT POUR </a:t>
            </a:r>
          </a:p>
          <a:p>
            <a:r>
              <a:rPr lang="fr-MA" sz="2400" b="1" dirty="0">
                <a:solidFill>
                  <a:schemeClr val="bg1"/>
                </a:solidFill>
              </a:rPr>
              <a:t>RECUPERER DES DONNEES DEPUIS LA BD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7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12040" y="495699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MA" sz="1600" b="1" dirty="0">
                <a:latin typeface="Open Sans"/>
              </a:rPr>
              <a:t>COMPARAISON ENTRE SET, SELECT DANS T-SQL ET := DANS PL/SQL </a:t>
            </a:r>
            <a:endParaRPr lang="fr-FR" sz="1600" b="1" dirty="0"/>
          </a:p>
        </p:txBody>
      </p:sp>
      <p:sp>
        <p:nvSpPr>
          <p:cNvPr id="12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3" name="&quot;No&quot; Symbol 12"/>
          <p:cNvSpPr/>
          <p:nvPr/>
        </p:nvSpPr>
        <p:spPr>
          <a:xfrm>
            <a:off x="7164288" y="3370840"/>
            <a:ext cx="1152128" cy="105455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3453787"/>
            <a:ext cx="5380704" cy="83099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MA" sz="2400" b="1" dirty="0">
                <a:solidFill>
                  <a:schemeClr val="bg1"/>
                </a:solidFill>
              </a:rPr>
              <a:t>GARDER SELECT UNIQUEMENT POUR </a:t>
            </a:r>
          </a:p>
          <a:p>
            <a:r>
              <a:rPr lang="fr-MA" sz="2400" b="1" dirty="0">
                <a:solidFill>
                  <a:schemeClr val="bg1"/>
                </a:solidFill>
              </a:rPr>
              <a:t>RECUPERER DES DONNEES DEPUIS LA BD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83923"/>
              </p:ext>
            </p:extLst>
          </p:nvPr>
        </p:nvGraphicFramePr>
        <p:xfrm>
          <a:off x="107504" y="1316745"/>
          <a:ext cx="902445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993612320"/>
                    </a:ext>
                  </a:extLst>
                </a:gridCol>
                <a:gridCol w="1991948">
                  <a:extLst>
                    <a:ext uri="{9D8B030D-6E8A-4147-A177-3AD203B41FA5}">
                      <a16:colId xmlns:a16="http://schemas.microsoft.com/office/drawing/2014/main" val="538489403"/>
                    </a:ext>
                  </a:extLst>
                </a:gridCol>
                <a:gridCol w="2256114">
                  <a:extLst>
                    <a:ext uri="{9D8B030D-6E8A-4147-A177-3AD203B41FA5}">
                      <a16:colId xmlns:a16="http://schemas.microsoft.com/office/drawing/2014/main" val="2575835290"/>
                    </a:ext>
                  </a:extLst>
                </a:gridCol>
                <a:gridCol w="2256114">
                  <a:extLst>
                    <a:ext uri="{9D8B030D-6E8A-4147-A177-3AD203B41FA5}">
                      <a16:colId xmlns:a16="http://schemas.microsoft.com/office/drawing/2014/main" val="2025619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Fonctionnalité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T-SQL (SET)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T-SQL (SELECT)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PL/SQL (:=)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1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Standard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Non</a:t>
                      </a:r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Oui</a:t>
                      </a:r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Affectation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Oui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9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Affectation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Non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2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4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10" y="990060"/>
            <a:ext cx="910983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dirty="0"/>
              <a:t> </a:t>
            </a:r>
            <a:r>
              <a:rPr lang="fr-FR" dirty="0" err="1"/>
              <a:t>msg_str</a:t>
            </a:r>
            <a:r>
              <a:rPr lang="fr-FR" dirty="0"/>
              <a:t> | @</a:t>
            </a:r>
            <a:r>
              <a:rPr lang="fr-FR" dirty="0" err="1"/>
              <a:t>local_variable</a:t>
            </a:r>
            <a:r>
              <a:rPr lang="fr-FR" dirty="0"/>
              <a:t> | </a:t>
            </a:r>
            <a:r>
              <a:rPr lang="fr-FR" dirty="0" err="1"/>
              <a:t>string_expr</a:t>
            </a:r>
            <a:endParaRPr lang="fr-MA" b="1" dirty="0"/>
          </a:p>
          <a:p>
            <a:pPr latinLnBrk="1"/>
            <a:r>
              <a:rPr lang="fr-MA" sz="1600" b="1" dirty="0" err="1"/>
              <a:t>msg_str</a:t>
            </a:r>
            <a:r>
              <a:rPr lang="fr-MA" sz="1600" b="1" dirty="0"/>
              <a:t> : </a:t>
            </a:r>
            <a:r>
              <a:rPr lang="fr-MA" sz="1600" dirty="0"/>
              <a:t>chaine de caractère</a:t>
            </a:r>
          </a:p>
          <a:p>
            <a:pPr latinLnBrk="1"/>
            <a:r>
              <a:rPr lang="fr-MA" sz="1600" b="1" dirty="0"/>
              <a:t>@</a:t>
            </a:r>
            <a:r>
              <a:rPr lang="fr-MA" sz="1600" b="1" dirty="0" err="1"/>
              <a:t>local_variable</a:t>
            </a:r>
            <a:r>
              <a:rPr lang="fr-MA" sz="1600" b="1" dirty="0"/>
              <a:t> : </a:t>
            </a:r>
            <a:r>
              <a:rPr lang="fr-MA" sz="1600" dirty="0"/>
              <a:t>contenu d’une variable de type chaine de caractère ou converti en chaine de caractères</a:t>
            </a:r>
          </a:p>
          <a:p>
            <a:pPr latinLnBrk="1"/>
            <a:r>
              <a:rPr lang="fr-MA" sz="1600" b="1" dirty="0" err="1"/>
              <a:t>string_expr</a:t>
            </a:r>
            <a:r>
              <a:rPr lang="fr-MA" sz="1600" b="1" dirty="0"/>
              <a:t>: </a:t>
            </a:r>
            <a:r>
              <a:rPr lang="fr-FR" sz="1600" dirty="0"/>
              <a:t>Expression qui retourne une chaîne</a:t>
            </a:r>
            <a:endParaRPr lang="fr-MA" sz="1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AFFICHAGE DU CONTENU D’UNE VARIABLE UTILISATEUR: </a:t>
            </a:r>
            <a:r>
              <a:rPr lang="fr-FR" sz="1600" b="1" dirty="0"/>
              <a:t>SYNTAXE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11303" y="21753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303" y="2576586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affichage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@MaChaine1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'Mabrouk Ramadan'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@MaChaine1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Mabrouk Ramadan</a:t>
            </a: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@MaChaine2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 Mabrouk AID'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@MaChaine1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@MaChaine2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Mabrouk Ramadan Mabrouk AID</a:t>
            </a: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111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/>
              <a:t> @MaChaine1+@MaChaine2+’  ‘+CAST(@</a:t>
            </a:r>
            <a:r>
              <a:rPr lang="fr-FR" sz="1600" dirty="0" err="1"/>
              <a:t>MonInt</a:t>
            </a:r>
            <a:r>
              <a:rPr lang="fr-FR" sz="1600" dirty="0"/>
              <a:t> AS VARCHAR(20));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 Mabrouk Ramadan Mabrouk AID  111</a:t>
            </a:r>
          </a:p>
        </p:txBody>
      </p:sp>
    </p:spTree>
    <p:extLst>
      <p:ext uri="{BB962C8B-B14F-4D97-AF65-F5344CB8AC3E}">
        <p14:creationId xmlns:p14="http://schemas.microsoft.com/office/powerpoint/2010/main" val="367449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MA" sz="1600" b="1" dirty="0">
                <a:latin typeface="Open Sans"/>
              </a:rPr>
              <a:t>AFFICHAGE DANS T-SQL ET PL/SQL</a:t>
            </a:r>
            <a:endParaRPr lang="fr-FR" sz="16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4490"/>
              </p:ext>
            </p:extLst>
          </p:nvPr>
        </p:nvGraphicFramePr>
        <p:xfrm>
          <a:off x="10625" y="980324"/>
          <a:ext cx="910983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85">
                  <a:extLst>
                    <a:ext uri="{9D8B030D-6E8A-4147-A177-3AD203B41FA5}">
                      <a16:colId xmlns:a16="http://schemas.microsoft.com/office/drawing/2014/main" val="2339023071"/>
                    </a:ext>
                  </a:extLst>
                </a:gridCol>
                <a:gridCol w="2043582">
                  <a:extLst>
                    <a:ext uri="{9D8B030D-6E8A-4147-A177-3AD203B41FA5}">
                      <a16:colId xmlns:a16="http://schemas.microsoft.com/office/drawing/2014/main" val="1135633242"/>
                    </a:ext>
                  </a:extLst>
                </a:gridCol>
                <a:gridCol w="4815763">
                  <a:extLst>
                    <a:ext uri="{9D8B030D-6E8A-4147-A177-3AD203B41FA5}">
                      <a16:colId xmlns:a16="http://schemas.microsoft.com/office/drawing/2014/main" val="218806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CRITERE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T-SQL</a:t>
                      </a:r>
                      <a:r>
                        <a:rPr lang="fr-MA" baseline="0" dirty="0"/>
                        <a:t> (</a:t>
                      </a:r>
                      <a:r>
                        <a:rPr lang="fr-MA" dirty="0"/>
                        <a:t>PRINT)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PL/SQL (DBMS_OUTPUT.PUT_LINE)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7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Facile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PRINT 'Texte'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 err="1"/>
                        <a:t>dbms_output.put_line</a:t>
                      </a:r>
                      <a:r>
                        <a:rPr lang="fr-MA" dirty="0"/>
                        <a:t>(‘Texte‘)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0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Support des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Oui </a:t>
                      </a:r>
                    </a:p>
                    <a:p>
                      <a:r>
                        <a:rPr lang="fr-MA" dirty="0"/>
                        <a:t>PRINT @var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Oui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dirty="0" err="1"/>
                        <a:t>dbms_output.put_line</a:t>
                      </a:r>
                      <a:r>
                        <a:rPr lang="fr-MA" dirty="0"/>
                        <a:t>(@var)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0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Affichage immédiat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Oui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SET SERVEROUTPUT</a:t>
                      </a:r>
                      <a:r>
                        <a:rPr lang="fr-MA" baseline="0" dirty="0"/>
                        <a:t> 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2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Affichage de nombreuses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Lent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Meilleur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4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Limite de caractères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4000 max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Aucune limite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6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Opérateur de concaténation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||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20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39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10" y="990060"/>
            <a:ext cx="91098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pt-BR" sz="1400" b="1" dirty="0">
                <a:solidFill>
                  <a:srgbClr val="0101FD"/>
                </a:solidFill>
                <a:latin typeface="inherit"/>
              </a:rPr>
              <a:t>SELECT @var1=Colonne1, @var2=colonne1, ... </a:t>
            </a:r>
          </a:p>
          <a:p>
            <a:pPr latinLnBrk="1"/>
            <a:r>
              <a:rPr lang="pt-BR" sz="1400" b="1" dirty="0">
                <a:solidFill>
                  <a:srgbClr val="0101FD"/>
                </a:solidFill>
                <a:latin typeface="inherit"/>
              </a:rPr>
              <a:t>FROM Table ....</a:t>
            </a:r>
          </a:p>
          <a:p>
            <a:pPr latinLnBrk="1"/>
            <a:r>
              <a:rPr lang="pt-BR" sz="1400" b="1" dirty="0">
                <a:solidFill>
                  <a:srgbClr val="0101FD"/>
                </a:solidFill>
                <a:latin typeface="inherit"/>
              </a:rPr>
              <a:t>WHERE ...</a:t>
            </a:r>
            <a:endParaRPr lang="fr-FR" sz="1400" b="1" dirty="0">
              <a:solidFill>
                <a:srgbClr val="0101FD"/>
              </a:solidFill>
              <a:latin typeface="inheri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RECUPERATION DE DONNEES DEPUIS LA BD</a:t>
            </a:r>
            <a:endParaRPr lang="fr-FR" sz="1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625" y="1797265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625" y="2174650"/>
            <a:ext cx="910983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fr-FR" sz="1400" dirty="0">
                <a:solidFill>
                  <a:srgbClr val="0101FD"/>
                </a:solidFill>
                <a:latin typeface="inherit"/>
              </a:rPr>
              <a:t>DECLARE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inherit"/>
              </a:rPr>
              <a:t>@</a:t>
            </a:r>
            <a:r>
              <a:rPr lang="fr-FR" sz="1400" dirty="0" err="1">
                <a:solidFill>
                  <a:srgbClr val="445870"/>
                </a:solidFill>
                <a:latin typeface="inherit"/>
              </a:rPr>
              <a:t>PrixProd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 		</a:t>
            </a:r>
            <a:r>
              <a:rPr lang="fr-FR" sz="1400" dirty="0">
                <a:solidFill>
                  <a:srgbClr val="0101FD"/>
                </a:solidFill>
                <a:latin typeface="inherit"/>
              </a:rPr>
              <a:t>DECIMAL</a:t>
            </a:r>
            <a:r>
              <a:rPr lang="fr-FR" sz="1400" dirty="0">
                <a:solidFill>
                  <a:prstClr val="black"/>
                </a:solidFill>
              </a:rPr>
              <a:t>(</a:t>
            </a:r>
            <a:r>
              <a:rPr lang="fr-FR" sz="1400" dirty="0">
                <a:solidFill>
                  <a:srgbClr val="C00000"/>
                </a:solidFill>
              </a:rPr>
              <a:t>10,2</a:t>
            </a:r>
            <a:r>
              <a:rPr lang="fr-FR" sz="1400" dirty="0">
                <a:solidFill>
                  <a:prstClr val="black"/>
                </a:solidFill>
              </a:rPr>
              <a:t>)</a:t>
            </a:r>
            <a:r>
              <a:rPr lang="fr-FR" sz="1400" dirty="0">
                <a:solidFill>
                  <a:srgbClr val="333333"/>
                </a:solidFill>
                <a:latin typeface="inherit"/>
              </a:rPr>
              <a:t>;</a:t>
            </a:r>
            <a:r>
              <a:rPr lang="fr-FR" sz="1400" b="1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fr-FR" sz="1400" dirty="0">
                <a:solidFill>
                  <a:srgbClr val="0101FD"/>
                </a:solidFill>
                <a:latin typeface="inherit"/>
              </a:rPr>
              <a:t>DECLARE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inherit"/>
              </a:rPr>
              <a:t>@</a:t>
            </a:r>
            <a:r>
              <a:rPr lang="fr-FR" sz="1400" dirty="0" err="1">
                <a:solidFill>
                  <a:srgbClr val="445870"/>
                </a:solidFill>
                <a:latin typeface="inherit"/>
              </a:rPr>
              <a:t>NomProd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 	</a:t>
            </a:r>
            <a:r>
              <a:rPr lang="fr-FR" sz="1400" dirty="0">
                <a:solidFill>
                  <a:srgbClr val="0101FD"/>
                </a:solidFill>
                <a:latin typeface="inherit"/>
              </a:rPr>
              <a:t>VARCHAR(</a:t>
            </a:r>
            <a:r>
              <a:rPr lang="fr-FR" sz="1400" dirty="0">
                <a:solidFill>
                  <a:srgbClr val="C00000"/>
                </a:solidFill>
                <a:latin typeface="inherit"/>
              </a:rPr>
              <a:t>30</a:t>
            </a:r>
            <a:r>
              <a:rPr lang="fr-FR" sz="1400" dirty="0">
                <a:solidFill>
                  <a:srgbClr val="0101FD"/>
                </a:solidFill>
                <a:latin typeface="inherit"/>
              </a:rPr>
              <a:t>)</a:t>
            </a:r>
            <a:r>
              <a:rPr lang="fr-FR" sz="1400" dirty="0">
                <a:solidFill>
                  <a:srgbClr val="333333"/>
                </a:solidFill>
                <a:latin typeface="inherit"/>
              </a:rPr>
              <a:t>;</a:t>
            </a:r>
            <a:r>
              <a:rPr lang="fr-FR" sz="1400" b="1" dirty="0">
                <a:solidFill>
                  <a:prstClr val="black"/>
                </a:solidFill>
              </a:rPr>
              <a:t> </a:t>
            </a:r>
          </a:p>
          <a:p>
            <a:pPr lvl="0"/>
            <a:endParaRPr lang="fr-FR" sz="1400" b="1" dirty="0">
              <a:solidFill>
                <a:prstClr val="black"/>
              </a:solidFill>
            </a:endParaRPr>
          </a:p>
          <a:p>
            <a:pPr lvl="0"/>
            <a:r>
              <a:rPr lang="fr-FR" sz="1400" dirty="0">
                <a:solidFill>
                  <a:srgbClr val="0101FD"/>
                </a:solidFill>
                <a:latin typeface="inherit"/>
              </a:rPr>
              <a:t>SELECT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 	</a:t>
            </a:r>
            <a:r>
              <a:rPr lang="fr-FR" sz="1400" b="1" dirty="0">
                <a:solidFill>
                  <a:srgbClr val="FF0000"/>
                </a:solidFill>
                <a:latin typeface="inherit"/>
              </a:rPr>
              <a:t>@</a:t>
            </a:r>
            <a:r>
              <a:rPr lang="fr-FR" sz="1400" b="1" dirty="0" err="1">
                <a:solidFill>
                  <a:srgbClr val="FF0000"/>
                </a:solidFill>
                <a:latin typeface="inherit"/>
              </a:rPr>
              <a:t>NomProd</a:t>
            </a:r>
            <a:r>
              <a:rPr lang="fr-FR" sz="1400" b="1" dirty="0">
                <a:solidFill>
                  <a:srgbClr val="FF0000"/>
                </a:solidFill>
                <a:latin typeface="inherit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inherit"/>
              </a:rPr>
              <a:t>=NOM	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, </a:t>
            </a:r>
          </a:p>
          <a:p>
            <a:pPr lvl="0"/>
            <a:r>
              <a:rPr lang="fr-FR" sz="1400" b="1" dirty="0">
                <a:solidFill>
                  <a:srgbClr val="006FE0"/>
                </a:solidFill>
                <a:latin typeface="inherit"/>
              </a:rPr>
              <a:t>	</a:t>
            </a:r>
            <a:r>
              <a:rPr lang="fr-FR" sz="1400" b="1" dirty="0">
                <a:solidFill>
                  <a:srgbClr val="FF0000"/>
                </a:solidFill>
                <a:latin typeface="inherit"/>
              </a:rPr>
              <a:t>@</a:t>
            </a:r>
            <a:r>
              <a:rPr lang="fr-FR" sz="1400" b="1" dirty="0" err="1">
                <a:solidFill>
                  <a:srgbClr val="FF0000"/>
                </a:solidFill>
                <a:latin typeface="inherit"/>
              </a:rPr>
              <a:t>PrixProd</a:t>
            </a:r>
            <a:r>
              <a:rPr lang="fr-FR" sz="1400" b="1" dirty="0">
                <a:solidFill>
                  <a:srgbClr val="FF0000"/>
                </a:solidFill>
                <a:latin typeface="inherit"/>
              </a:rPr>
              <a:t> </a:t>
            </a:r>
            <a:r>
              <a:rPr lang="fr-FR" sz="1400" dirty="0">
                <a:solidFill>
                  <a:prstClr val="black"/>
                </a:solidFill>
                <a:latin typeface="inherit"/>
              </a:rPr>
              <a:t>= PRIX_CONSEILLE 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		</a:t>
            </a:r>
          </a:p>
          <a:p>
            <a:pPr lvl="0"/>
            <a:r>
              <a:rPr lang="fr-FR" sz="1400" dirty="0">
                <a:solidFill>
                  <a:srgbClr val="0101FD"/>
                </a:solidFill>
                <a:latin typeface="inherit"/>
              </a:rPr>
              <a:t>FROM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 	</a:t>
            </a:r>
            <a:r>
              <a:rPr lang="fr-FR" sz="1400" dirty="0">
                <a:solidFill>
                  <a:prstClr val="black"/>
                </a:solidFill>
                <a:latin typeface="inherit"/>
              </a:rPr>
              <a:t>PRODUITS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 </a:t>
            </a:r>
          </a:p>
          <a:p>
            <a:pPr lvl="0"/>
            <a:r>
              <a:rPr lang="fr-FR" sz="1400" dirty="0">
                <a:solidFill>
                  <a:srgbClr val="0101FD"/>
                </a:solidFill>
                <a:latin typeface="inherit"/>
              </a:rPr>
              <a:t>WHERE</a:t>
            </a:r>
            <a:r>
              <a:rPr lang="fr-FR" sz="1400" dirty="0">
                <a:solidFill>
                  <a:srgbClr val="006FE0"/>
                </a:solidFill>
                <a:latin typeface="inherit"/>
              </a:rPr>
              <a:t>   </a:t>
            </a:r>
            <a:r>
              <a:rPr lang="fr-FR" sz="1400" dirty="0">
                <a:solidFill>
                  <a:prstClr val="black"/>
                </a:solidFill>
                <a:latin typeface="inherit"/>
              </a:rPr>
              <a:t>NO=1;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10" y="4024511"/>
            <a:ext cx="904795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101FD"/>
                </a:solidFill>
                <a:latin typeface="inherit"/>
              </a:rPr>
              <a:t>DECLARE @</a:t>
            </a:r>
            <a:r>
              <a:rPr lang="fr-FR" sz="1400" dirty="0" err="1">
                <a:solidFill>
                  <a:srgbClr val="0101FD"/>
                </a:solidFill>
                <a:latin typeface="inherit"/>
              </a:rPr>
              <a:t>NbrProd</a:t>
            </a:r>
            <a:r>
              <a:rPr lang="fr-FR" sz="1400" dirty="0">
                <a:solidFill>
                  <a:srgbClr val="0101FD"/>
                </a:solidFill>
                <a:latin typeface="inherit"/>
              </a:rPr>
              <a:t> INT; </a:t>
            </a:r>
          </a:p>
          <a:p>
            <a:r>
              <a:rPr lang="fr-FR" sz="1400" dirty="0">
                <a:solidFill>
                  <a:srgbClr val="0101FD"/>
                </a:solidFill>
                <a:latin typeface="inherit"/>
              </a:rPr>
              <a:t> </a:t>
            </a:r>
          </a:p>
          <a:p>
            <a:r>
              <a:rPr lang="fr-FR" sz="1400" dirty="0">
                <a:solidFill>
                  <a:srgbClr val="0101FD"/>
                </a:solidFill>
                <a:latin typeface="inherit"/>
              </a:rPr>
              <a:t>SET @</a:t>
            </a:r>
            <a:r>
              <a:rPr lang="fr-FR" sz="1400" dirty="0" err="1">
                <a:solidFill>
                  <a:srgbClr val="0101FD"/>
                </a:solidFill>
                <a:latin typeface="inherit"/>
              </a:rPr>
              <a:t>NbrProd</a:t>
            </a:r>
            <a:r>
              <a:rPr lang="fr-FR" sz="1400" dirty="0">
                <a:solidFill>
                  <a:srgbClr val="0101FD"/>
                </a:solidFill>
                <a:latin typeface="inherit"/>
              </a:rPr>
              <a:t> = (</a:t>
            </a:r>
          </a:p>
          <a:p>
            <a:r>
              <a:rPr lang="fr-FR" sz="1400" dirty="0">
                <a:solidFill>
                  <a:srgbClr val="0101FD"/>
                </a:solidFill>
                <a:latin typeface="inherit"/>
              </a:rPr>
              <a:t>		SELECT COUNT(*)</a:t>
            </a:r>
          </a:p>
          <a:p>
            <a:r>
              <a:rPr lang="fr-FR" sz="1400" dirty="0">
                <a:solidFill>
                  <a:srgbClr val="0101FD"/>
                </a:solidFill>
                <a:latin typeface="inherit"/>
              </a:rPr>
              <a:t>		FROM PRODUITS</a:t>
            </a:r>
          </a:p>
          <a:p>
            <a:r>
              <a:rPr lang="fr-FR" sz="1400" dirty="0">
                <a:solidFill>
                  <a:srgbClr val="0101FD"/>
                </a:solidFill>
                <a:latin typeface="inherit"/>
              </a:rPr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272555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12040" y="495699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MA" sz="1600" b="1" dirty="0">
                <a:latin typeface="Open Sans"/>
              </a:rPr>
              <a:t>COMPARAISON ENTRE SET, SELECT DANS T-SQL ET SELECT INTO DANS PL/SQL </a:t>
            </a:r>
            <a:endParaRPr lang="fr-FR" sz="1600" b="1" dirty="0"/>
          </a:p>
        </p:txBody>
      </p:sp>
      <p:sp>
        <p:nvSpPr>
          <p:cNvPr id="12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3" name="&quot;No&quot; Symbol 12"/>
          <p:cNvSpPr/>
          <p:nvPr/>
        </p:nvSpPr>
        <p:spPr>
          <a:xfrm>
            <a:off x="7164288" y="3370840"/>
            <a:ext cx="1152128" cy="105455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3453787"/>
            <a:ext cx="5380704" cy="83099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MA" sz="2400" b="1" dirty="0">
                <a:solidFill>
                  <a:schemeClr val="bg1"/>
                </a:solidFill>
              </a:rPr>
              <a:t>GARDER SELECT UNIQUEMENT POUR </a:t>
            </a:r>
          </a:p>
          <a:p>
            <a:r>
              <a:rPr lang="fr-MA" sz="2400" b="1" dirty="0">
                <a:solidFill>
                  <a:schemeClr val="bg1"/>
                </a:solidFill>
              </a:rPr>
              <a:t>RECUPERER DES DONNEES DEPUIS LA BD</a:t>
            </a:r>
            <a:endParaRPr lang="fr-F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4091"/>
              </p:ext>
            </p:extLst>
          </p:nvPr>
        </p:nvGraphicFramePr>
        <p:xfrm>
          <a:off x="107504" y="1316745"/>
          <a:ext cx="8928992" cy="449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993612320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538489403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25619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T-SQL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PL/SQL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1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Affectation à une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Var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= Col </a:t>
                      </a:r>
                      <a:r>
                        <a:rPr lang="en-US" dirty="0"/>
                        <a:t>FROM Table … 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@Var1 = Col1, @Var2=Col2,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FROM Table …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SET @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 (SELECT Col FROM Table)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Col INTO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v_Var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FROM Table …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SELECT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       Col1, Col2,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    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        INTO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        v_Var1, vVar2,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         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FROM Table …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Gestion des erreurs SELECT 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Si plusieurs lignes → Prend la dernière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TOO_MANY_ROWS si plusieurs lignes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Affectation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Non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Non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2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71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47664" y="2348880"/>
            <a:ext cx="6216510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STRUCTURES DE CONTRÔLE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03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T-SQL</a:t>
            </a:r>
          </a:p>
          <a:p>
            <a:pPr algn="ctr"/>
            <a:r>
              <a:rPr lang="fr-FR" sz="4800" b="1" dirty="0"/>
              <a:t>TRANSACT-SQL</a:t>
            </a:r>
          </a:p>
        </p:txBody>
      </p:sp>
    </p:spTree>
    <p:extLst>
      <p:ext uri="{BB962C8B-B14F-4D97-AF65-F5344CB8AC3E}">
        <p14:creationId xmlns:p14="http://schemas.microsoft.com/office/powerpoint/2010/main" val="399478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2" name="ZoneTexte 1"/>
          <p:cNvSpPr txBox="1"/>
          <p:nvPr/>
        </p:nvSpPr>
        <p:spPr>
          <a:xfrm flipH="1">
            <a:off x="8602" y="985129"/>
            <a:ext cx="375287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IF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&lt;instruction&gt;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78588"/>
            <a:ext cx="375641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&lt;instruction&gt;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&lt;instruction&gt;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948060"/>
            <a:ext cx="3756413" cy="3385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&lt;instruction1&gt;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&lt;instruction1&gt;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…….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&lt;instruction1&gt;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&lt;instruction1&gt;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093458" y="1008381"/>
            <a:ext cx="49320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Remarqrue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 flipH="1">
            <a:off x="4093457" y="1589479"/>
            <a:ext cx="4932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 de clause THEN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 seule instruction sinon, si plusieurs instruction les délimiter par BEGIN et END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 de ; après le END d’avant le ELSE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 de END IF ni de ELSIF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IF … ELSE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1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2" name="ZoneTexte 1"/>
          <p:cNvSpPr txBox="1"/>
          <p:nvPr/>
        </p:nvSpPr>
        <p:spPr>
          <a:xfrm flipH="1">
            <a:off x="8602" y="985129"/>
            <a:ext cx="375287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WHILE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&lt;instruction&gt;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78588"/>
            <a:ext cx="3756413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WHILE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&lt;instruction1&gt;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&lt;instruction2&gt;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…….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END;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093458" y="1008381"/>
            <a:ext cx="49320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Remarqrue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 flipH="1">
            <a:off x="4093457" y="1589479"/>
            <a:ext cx="4932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 de clause LOOP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 seule instruction sinon, si plusieurs instruction les délimiter par BEGIN et END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 de END LOOP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WHILE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6460" y="3471078"/>
            <a:ext cx="37628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WHILE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 code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exécuté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IF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CONTINUE;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 le code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ignoré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 condition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--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vérifiée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</a:t>
            </a:r>
          </a:p>
        </p:txBody>
      </p:sp>
      <p:sp>
        <p:nvSpPr>
          <p:cNvPr id="14" name="Organigramme : Extraire 13"/>
          <p:cNvSpPr/>
          <p:nvPr/>
        </p:nvSpPr>
        <p:spPr>
          <a:xfrm>
            <a:off x="3059832" y="3790997"/>
            <a:ext cx="2736304" cy="2232248"/>
          </a:xfrm>
          <a:prstGeom prst="flowChartExtra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67944" y="4210271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29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28" y="908720"/>
            <a:ext cx="4477464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DECLARE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WHILE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SET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IF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CONTINUE;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PRINT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101FD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WHILE : exemples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10191" y="3748318"/>
            <a:ext cx="4510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Résultat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63826" y="892549"/>
            <a:ext cx="4477464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DECLARE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WHILE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SET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IF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&lt;&gt;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CONTINUE;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PRINT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@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101FD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531107" y="3709487"/>
            <a:ext cx="451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Résultat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3</a:t>
            </a:r>
          </a:p>
        </p:txBody>
      </p:sp>
    </p:spTree>
    <p:extLst>
      <p:ext uri="{BB962C8B-B14F-4D97-AF65-F5344CB8AC3E}">
        <p14:creationId xmlns:p14="http://schemas.microsoft.com/office/powerpoint/2010/main" val="172839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093458" y="1008381"/>
            <a:ext cx="49320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EXEMPLE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WHILE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10" y="1023990"/>
            <a:ext cx="376287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WHILE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 code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exécuté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IF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    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BREAK;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 la boucle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abondonnée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!!!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END</a:t>
            </a:r>
          </a:p>
        </p:txBody>
      </p:sp>
      <p:sp>
        <p:nvSpPr>
          <p:cNvPr id="14" name="Organigramme : Extraire 13"/>
          <p:cNvSpPr/>
          <p:nvPr/>
        </p:nvSpPr>
        <p:spPr>
          <a:xfrm>
            <a:off x="395536" y="2636912"/>
            <a:ext cx="2736304" cy="2232248"/>
          </a:xfrm>
          <a:prstGeom prst="flowChartExtra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403648" y="3056186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3458" y="1408820"/>
            <a:ext cx="493204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DECLARE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BEGIN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SET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IF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Break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PRINT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06465" y="4548141"/>
            <a:ext cx="451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Résultat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2</a:t>
            </a:r>
          </a:p>
        </p:txBody>
      </p:sp>
    </p:spTree>
    <p:extLst>
      <p:ext uri="{BB962C8B-B14F-4D97-AF65-F5344CB8AC3E}">
        <p14:creationId xmlns:p14="http://schemas.microsoft.com/office/powerpoint/2010/main" val="17707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914529"/>
            <a:ext cx="375641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PAS DE CASE DANS T-SQL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-6460" y="4293096"/>
            <a:ext cx="49320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Remarque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CASE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50" y="1349170"/>
            <a:ext cx="3737163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IF 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condtion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	&lt;instruction1&gt;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ELSE IF 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condtion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2&gt;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	&lt;instruction2&gt;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ELSE IF 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condtion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3&gt;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	&lt;instruction3&gt;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ELSE IF 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condtion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	&lt;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instructionN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0101FD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0101FD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0" y="4715852"/>
            <a:ext cx="91375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 de FOR … LOOP mais WHILE</a:t>
            </a:r>
          </a:p>
        </p:txBody>
      </p:sp>
    </p:spTree>
    <p:extLst>
      <p:ext uri="{BB962C8B-B14F-4D97-AF65-F5344CB8AC3E}">
        <p14:creationId xmlns:p14="http://schemas.microsoft.com/office/powerpoint/2010/main" val="445409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A VOS MACHINES</a:t>
            </a:r>
          </a:p>
        </p:txBody>
      </p:sp>
    </p:spTree>
    <p:extLst>
      <p:ext uri="{BB962C8B-B14F-4D97-AF65-F5344CB8AC3E}">
        <p14:creationId xmlns:p14="http://schemas.microsoft.com/office/powerpoint/2010/main" val="83022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SCHEMA BD</a:t>
            </a:r>
          </a:p>
        </p:txBody>
      </p:sp>
    </p:spTree>
    <p:extLst>
      <p:ext uri="{BB962C8B-B14F-4D97-AF65-F5344CB8AC3E}">
        <p14:creationId xmlns:p14="http://schemas.microsoft.com/office/powerpoint/2010/main" val="381141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9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ORACLE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PL/SQL</a:t>
            </a:r>
          </a:p>
        </p:txBody>
      </p:sp>
      <p:pic>
        <p:nvPicPr>
          <p:cNvPr id="9" name="Image 8" descr="BD_EX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908720"/>
            <a:ext cx="7392251" cy="55441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71800" y="5949280"/>
            <a:ext cx="31956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Schéma logique la BD exemples</a:t>
            </a:r>
          </a:p>
        </p:txBody>
      </p:sp>
    </p:spTree>
    <p:extLst>
      <p:ext uri="{BB962C8B-B14F-4D97-AF65-F5344CB8AC3E}">
        <p14:creationId xmlns:p14="http://schemas.microsoft.com/office/powerpoint/2010/main" val="2874592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13" name="ZoneTexte 1"/>
          <p:cNvSpPr txBox="1"/>
          <p:nvPr/>
        </p:nvSpPr>
        <p:spPr>
          <a:xfrm>
            <a:off x="0" y="679739"/>
            <a:ext cx="9080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/>
              <a:t>Créer la BD </a:t>
            </a:r>
            <a:r>
              <a:rPr lang="fr-FR" sz="1600" dirty="0" err="1"/>
              <a:t>GestionCom</a:t>
            </a:r>
            <a:r>
              <a:rPr lang="fr-FR" sz="1600" dirty="0"/>
              <a:t> (le script est fourni avec l’alimentation de la BD en données)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Ecrire un bloc qui affiche le total des commandes gérées par l’employé numéro 1 et affiche le résultat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Tester et exécuter votre bloc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Modifier votre bloc pour que: si l’employé donné ne gère aucune commande, la procédure doit afficher 0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Tester et exécuter votre procédure pour l’ensemble des employés sachant que les employés sont numérotés de 1 à …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Ecrire un bloc qui: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	supprime l’ensemble des employés qui ne gèrent aucune commande et les archive dans une 	table </a:t>
            </a:r>
            <a:r>
              <a:rPr lang="fr-FR" sz="1600" dirty="0" err="1"/>
              <a:t>emps_a_surveiller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	Augmente la commission des employés actifs selon le modèle suivant: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fr-FR" sz="1600" dirty="0"/>
              <a:t>	chiffre d’affaire &lt;= 200.000 DH, 5%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fr-FR" sz="1600" dirty="0"/>
              <a:t>	chiffre d’affaire &gt; 200.000 DH, 10%</a:t>
            </a:r>
          </a:p>
          <a:p>
            <a:pPr lvl="4"/>
            <a:r>
              <a:rPr lang="fr-FR" sz="1600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Tester et valider</a:t>
            </a:r>
          </a:p>
        </p:txBody>
      </p:sp>
    </p:spTree>
    <p:extLst>
      <p:ext uri="{BB962C8B-B14F-4D97-AF65-F5344CB8AC3E}">
        <p14:creationId xmlns:p14="http://schemas.microsoft.com/office/powerpoint/2010/main" val="42607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12" name="Espace réservé du contenu 5"/>
          <p:cNvSpPr txBox="1">
            <a:spLocks/>
          </p:cNvSpPr>
          <p:nvPr/>
        </p:nvSpPr>
        <p:spPr>
          <a:xfrm>
            <a:off x="13855" y="764704"/>
            <a:ext cx="9116290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600" dirty="0">
                <a:solidFill>
                  <a:schemeClr val="tx1"/>
                </a:solidFill>
              </a:rPr>
              <a:t>T-SQL (</a:t>
            </a:r>
            <a:r>
              <a:rPr lang="fr-FR" sz="1600" dirty="0" err="1">
                <a:solidFill>
                  <a:schemeClr val="tx1"/>
                </a:solidFill>
              </a:rPr>
              <a:t>Transact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Structured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Query</a:t>
            </a:r>
            <a:r>
              <a:rPr lang="fr-FR" sz="1600" dirty="0">
                <a:solidFill>
                  <a:schemeClr val="tx1"/>
                </a:solidFill>
              </a:rPr>
              <a:t> Langage) est un langage de communication avec une  base de données relationnelle SQL Server. </a:t>
            </a:r>
          </a:p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algn="just"/>
            <a:r>
              <a:rPr lang="fr-FR" sz="1600" dirty="0">
                <a:solidFill>
                  <a:schemeClr val="tx1"/>
                </a:solidFill>
              </a:rPr>
              <a:t>Il définit une batterie « simple » mais complète de toutes les  opérations  exécutables  sur  une  base  de  données.</a:t>
            </a:r>
          </a:p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algn="just"/>
            <a:r>
              <a:rPr lang="fr-FR" sz="1600" dirty="0">
                <a:solidFill>
                  <a:schemeClr val="tx1"/>
                </a:solidFill>
              </a:rPr>
              <a:t> T-SQL est composé d’instructions, réparties dans de 3 catégories distinctes.</a:t>
            </a:r>
          </a:p>
          <a:p>
            <a:pPr marL="0" lvl="1" algn="just"/>
            <a:r>
              <a:rPr lang="fr-FR" sz="1600" dirty="0">
                <a:solidFill>
                  <a:schemeClr val="tx1"/>
                </a:solidFill>
              </a:rPr>
              <a:t>LMD </a:t>
            </a:r>
          </a:p>
          <a:p>
            <a:pPr marL="0" lvl="1" algn="just"/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Data Manipulation </a:t>
            </a:r>
            <a:r>
              <a:rPr lang="fr-FR" sz="1600" i="1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Language</a:t>
            </a:r>
            <a:r>
              <a:rPr lang="fr-FR" sz="1600" i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 SELECT, INSERT, DELETE, UPADTE</a:t>
            </a:r>
          </a:p>
          <a:p>
            <a:pPr marL="0" lvl="1" algn="just"/>
            <a:endParaRPr lang="fr-FR" sz="1600" i="1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0" lvl="1" algn="just"/>
            <a:r>
              <a:rPr lang="fr-FR" sz="1600" dirty="0">
                <a:solidFill>
                  <a:schemeClr val="tx1"/>
                </a:solidFill>
              </a:rPr>
              <a:t>LDD </a:t>
            </a:r>
          </a:p>
          <a:p>
            <a:pPr marL="0" lvl="1" algn="just"/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Data </a:t>
            </a:r>
            <a:r>
              <a:rPr lang="fr-FR" sz="1600" i="1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Definition</a:t>
            </a:r>
            <a:r>
              <a:rPr lang="fr-FR" sz="1600" i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fr-FR" sz="1600" i="1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Language</a:t>
            </a:r>
            <a:r>
              <a:rPr lang="fr-FR" sz="1600" i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 CREATE, ALTER, DROP</a:t>
            </a:r>
          </a:p>
          <a:p>
            <a:pPr marL="0" lvl="1" algn="just"/>
            <a:endParaRPr lang="fr-FR" sz="1600" dirty="0">
              <a:solidFill>
                <a:schemeClr val="tx1"/>
              </a:solidFill>
            </a:endParaRPr>
          </a:p>
          <a:p>
            <a:pPr marL="0" lvl="1" algn="just"/>
            <a:r>
              <a:rPr lang="fr-FR" sz="1600" dirty="0">
                <a:solidFill>
                  <a:schemeClr val="tx1"/>
                </a:solidFill>
              </a:rPr>
              <a:t>LCD </a:t>
            </a:r>
          </a:p>
          <a:p>
            <a:pPr marL="0" lvl="1" algn="just"/>
            <a:r>
              <a:rPr lang="fr-FR" sz="1600" dirty="0">
                <a:solidFill>
                  <a:schemeClr val="tx1"/>
                </a:solidFill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Data Control </a:t>
            </a:r>
            <a:r>
              <a:rPr lang="fr-FR" sz="1600" i="1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Language</a:t>
            </a:r>
            <a:r>
              <a:rPr lang="fr-FR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 </a:t>
            </a:r>
            <a:endParaRPr lang="fr-FR" sz="1600" i="1" dirty="0">
              <a:solidFill>
                <a:srgbClr val="000000"/>
              </a:solidFill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lvl="1" algn="just"/>
            <a:r>
              <a:rPr lang="fr-FR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pour gérer les droits sur les objets de la base (création des utilisateurs et , affectation de leurs droits)</a:t>
            </a:r>
            <a:r>
              <a:rPr lang="fr-FR" sz="1600" i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 GRANT, REVOKE, DENY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9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6" y="3911207"/>
            <a:ext cx="64624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fr-FR" b="1" dirty="0"/>
              <a:t>Comparaison entre T-SQL et PL/SQL en termes de langage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6" y="1047646"/>
          <a:ext cx="879939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7">
                  <a:extLst>
                    <a:ext uri="{9D8B030D-6E8A-4147-A177-3AD203B41FA5}">
                      <a16:colId xmlns:a16="http://schemas.microsoft.com/office/drawing/2014/main" val="2471293299"/>
                    </a:ext>
                  </a:extLst>
                </a:gridCol>
                <a:gridCol w="3634013">
                  <a:extLst>
                    <a:ext uri="{9D8B030D-6E8A-4147-A177-3AD203B41FA5}">
                      <a16:colId xmlns:a16="http://schemas.microsoft.com/office/drawing/2014/main" val="3050917513"/>
                    </a:ext>
                  </a:extLst>
                </a:gridCol>
                <a:gridCol w="2933130">
                  <a:extLst>
                    <a:ext uri="{9D8B030D-6E8A-4147-A177-3AD203B41FA5}">
                      <a16:colId xmlns:a16="http://schemas.microsoft.com/office/drawing/2014/main" val="3510372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Caractéristique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PL/SQL (Oracle)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T-SQL (SQL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langage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Langage procédural complet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Extension de SQL avec des structures procédurales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Blocs anonymes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Supportés (BEGIN ... END;)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 supportés (peut être simulé)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8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Modularité (Packages)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Supporte les packages (CREATE PACKAGE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 supporté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Stockage du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solidFill>
                            <a:srgbClr val="00B050"/>
                          </a:solidFill>
                        </a:rPr>
                        <a:t>Bytecode</a:t>
                      </a:r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 compilé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Interprété à l'exécution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61988"/>
              </p:ext>
            </p:extLst>
          </p:nvPr>
        </p:nvGraphicFramePr>
        <p:xfrm>
          <a:off x="67607" y="620688"/>
          <a:ext cx="90087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29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T-SQL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PL/SQL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Propriétaire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Microsoft &amp; 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Sybase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Contrôle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T-SQL offre un haut niveau de contrôle aux programmeurs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C’est un langage de programmation naturel qui se marie facilement avec le SQL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de donnée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T-SQL fonctionne mieux avec Microsoft SQL Server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PL-SQL fonctionne mieux avec le serveur de base de données Oracle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C’est facile et simple à comprendre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PL-SQL est complexe à comprendre mais plus complet et plus puissant que T-SQL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fournie et plus riche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Peu documenté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syntaxes plus simples et plus faciles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Syntaxes complexes et plus efficaces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297">
                <a:tc>
                  <a:txBody>
                    <a:bodyPr/>
                    <a:lstStyle/>
                    <a:p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de la plateforme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Uniquement Windows (ouverture Linux…timide (VM))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Exécuter sur une grande variété de plates-formes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59632" y="5554836"/>
            <a:ext cx="64624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fr-FR" b="1" dirty="0"/>
              <a:t>Comparaison entre T-SQL et PL/SQL en termes de langage</a:t>
            </a:r>
          </a:p>
        </p:txBody>
      </p:sp>
    </p:spTree>
    <p:extLst>
      <p:ext uri="{BB962C8B-B14F-4D97-AF65-F5344CB8AC3E}">
        <p14:creationId xmlns:p14="http://schemas.microsoft.com/office/powerpoint/2010/main" val="35381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BLOC ANONYME</a:t>
            </a:r>
          </a:p>
        </p:txBody>
      </p:sp>
    </p:spTree>
    <p:extLst>
      <p:ext uri="{BB962C8B-B14F-4D97-AF65-F5344CB8AC3E}">
        <p14:creationId xmlns:p14="http://schemas.microsoft.com/office/powerpoint/2010/main" val="8949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710" y="539388"/>
            <a:ext cx="90807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T-SQL (SQL Server)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Ne supporte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pas directement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les blocs anonymes comme PL/SQL.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Il faut utiliser BEGIN...END avec DECLARE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pour simuler un bloc anonyme.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913600" y="1772816"/>
            <a:ext cx="4176464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MA" sz="1600" dirty="0">
                <a:solidFill>
                  <a:srgbClr val="0000FF"/>
                </a:solidFill>
                <a:latin typeface="+mj-lt"/>
              </a:rPr>
              <a:t>-- PL/SQL</a:t>
            </a:r>
          </a:p>
          <a:p>
            <a:r>
              <a:rPr lang="fr-MA" sz="1600" dirty="0">
                <a:solidFill>
                  <a:srgbClr val="0000FF"/>
                </a:solidFill>
                <a:latin typeface="+mj-lt"/>
              </a:rPr>
              <a:t>-- Bloc </a:t>
            </a:r>
            <a:r>
              <a:rPr lang="fr-MA" sz="1600" dirty="0" err="1">
                <a:solidFill>
                  <a:srgbClr val="0000FF"/>
                </a:solidFill>
                <a:latin typeface="+mj-lt"/>
              </a:rPr>
              <a:t>annonyme</a:t>
            </a:r>
            <a:endParaRPr lang="fr-MA" sz="1600" dirty="0">
              <a:solidFill>
                <a:srgbClr val="0000FF"/>
              </a:solidFill>
              <a:latin typeface="+mj-lt"/>
            </a:endParaRPr>
          </a:p>
          <a:p>
            <a:endParaRPr lang="fr-FR" sz="1600" dirty="0">
              <a:latin typeface="+mj-lt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</a:p>
          <a:p>
            <a:r>
              <a:rPr lang="fr-FR" sz="1600" dirty="0">
                <a:latin typeface="+mj-lt"/>
              </a:rPr>
              <a:t>    </a:t>
            </a:r>
            <a:r>
              <a:rPr lang="fr-FR" sz="1600" dirty="0" err="1">
                <a:latin typeface="+mj-lt"/>
              </a:rPr>
              <a:t>vMessage</a:t>
            </a:r>
            <a:r>
              <a:rPr lang="fr-FR" sz="1600" dirty="0">
                <a:latin typeface="+mj-lt"/>
              </a:rPr>
              <a:t> 	VARCHAR2(50);</a:t>
            </a:r>
          </a:p>
          <a:p>
            <a:r>
              <a:rPr lang="fr-MA" sz="1600" dirty="0">
                <a:latin typeface="+mj-lt"/>
              </a:rPr>
              <a:t>    </a:t>
            </a:r>
            <a:r>
              <a:rPr lang="fr-MA" sz="1600" dirty="0" err="1">
                <a:latin typeface="+mj-lt"/>
              </a:rPr>
              <a:t>vResultat</a:t>
            </a:r>
            <a:r>
              <a:rPr lang="fr-MA" sz="1600" dirty="0">
                <a:latin typeface="+mj-lt"/>
              </a:rPr>
              <a:t> 	VARCHAR2(20)</a:t>
            </a:r>
            <a:endParaRPr lang="fr-FR" sz="1600" dirty="0">
              <a:latin typeface="+mj-lt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fr-FR" sz="1600" dirty="0">
                <a:latin typeface="+mj-lt"/>
              </a:rPr>
              <a:t>    </a:t>
            </a:r>
            <a:r>
              <a:rPr lang="fr-FR" sz="1600" dirty="0" err="1">
                <a:latin typeface="+mj-lt"/>
              </a:rPr>
              <a:t>vMessage</a:t>
            </a:r>
            <a:r>
              <a:rPr lang="fr-FR" sz="1600" dirty="0">
                <a:latin typeface="+mj-lt"/>
              </a:rPr>
              <a:t> := </a:t>
            </a:r>
            <a:r>
              <a:rPr lang="fr-FR" sz="1600" dirty="0">
                <a:solidFill>
                  <a:srgbClr val="FF0000"/>
                </a:solidFill>
                <a:latin typeface="+mj-lt"/>
              </a:rPr>
              <a:t>'Hello, PL/SQL!';</a:t>
            </a:r>
          </a:p>
          <a:p>
            <a:r>
              <a:rPr lang="fr-FR" sz="1600" dirty="0">
                <a:latin typeface="+mj-lt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DBMS_OUTPUT.PUT_LINE(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vMessage</a:t>
            </a:r>
            <a:r>
              <a:rPr lang="fr-FR" sz="1600" dirty="0">
                <a:latin typeface="+mj-lt"/>
              </a:rPr>
              <a:t>);</a:t>
            </a:r>
          </a:p>
          <a:p>
            <a:r>
              <a:rPr lang="fr-MA" sz="1600" dirty="0">
                <a:latin typeface="+mj-lt"/>
              </a:rPr>
              <a:t>    </a:t>
            </a:r>
            <a:r>
              <a:rPr lang="fr-MA" sz="1600" dirty="0" err="1">
                <a:latin typeface="+mj-lt"/>
              </a:rPr>
              <a:t>vResultat</a:t>
            </a:r>
            <a:r>
              <a:rPr lang="fr-MA" sz="1600" dirty="0">
                <a:latin typeface="+mj-lt"/>
              </a:rPr>
              <a:t>:=</a:t>
            </a:r>
            <a:r>
              <a:rPr lang="fr-FR" sz="1600" dirty="0">
                <a:solidFill>
                  <a:srgbClr val="FF0000"/>
                </a:solidFill>
                <a:latin typeface="+mj-lt"/>
              </a:rPr>
              <a:t> 'Ca marche!!'</a:t>
            </a:r>
            <a:r>
              <a:rPr lang="fr-FR" sz="1600" dirty="0">
                <a:solidFill>
                  <a:srgbClr val="808080"/>
                </a:solidFill>
                <a:latin typeface="+mj-lt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fr-MA" sz="16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DBMS_OUTPUT.PUT_LINE(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vResultat</a:t>
            </a:r>
            <a:r>
              <a:rPr lang="fr-FR" sz="1600" dirty="0">
                <a:latin typeface="+mj-lt"/>
              </a:rPr>
              <a:t>);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latin typeface="+mj-lt"/>
              </a:rPr>
              <a:t>;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62" y="1772816"/>
            <a:ext cx="4735162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MA" sz="1600" dirty="0">
                <a:solidFill>
                  <a:srgbClr val="0000FF"/>
                </a:solidFill>
                <a:latin typeface="Consolas" panose="020B0609020204030204" pitchFamily="49" charset="0"/>
              </a:rPr>
              <a:t>-- T_SQL</a:t>
            </a:r>
          </a:p>
          <a:p>
            <a:r>
              <a:rPr lang="fr-MA" sz="1600" dirty="0">
                <a:solidFill>
                  <a:srgbClr val="0000FF"/>
                </a:solidFill>
                <a:latin typeface="Consolas" panose="020B0609020204030204" pitchFamily="49" charset="0"/>
              </a:rPr>
              <a:t>-- simulation de bloc anonyme</a:t>
            </a:r>
            <a:endParaRPr lang="fr-F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@message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@message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'Hello, T-SQL!'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@message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'Ca marche2!!'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MA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5576" y="2564904"/>
            <a:ext cx="3816424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7544" y="3212976"/>
            <a:ext cx="288032" cy="2592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6198" y="5805264"/>
            <a:ext cx="246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MA" dirty="0"/>
              <a:t>Variables locales au bloc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5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9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ORACLE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PL/SQL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DECLARATIONS DES VARIABLES</a:t>
            </a:r>
          </a:p>
        </p:txBody>
      </p:sp>
    </p:spTree>
    <p:extLst>
      <p:ext uri="{BB962C8B-B14F-4D97-AF65-F5344CB8AC3E}">
        <p14:creationId xmlns:p14="http://schemas.microsoft.com/office/powerpoint/2010/main" val="43072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10" y="990060"/>
            <a:ext cx="91098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pt-BR" sz="1400" dirty="0">
                <a:solidFill>
                  <a:srgbClr val="0101FD"/>
                </a:solidFill>
                <a:latin typeface="inherit"/>
              </a:rPr>
              <a:t>DECLARE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@</a:t>
            </a:r>
            <a:r>
              <a:rPr lang="pt-BR" dirty="0"/>
              <a:t>local_variable [</a:t>
            </a:r>
            <a:r>
              <a:rPr lang="pt-BR" sz="1400" dirty="0">
                <a:solidFill>
                  <a:srgbClr val="0101FD"/>
                </a:solidFill>
                <a:latin typeface="inherit"/>
              </a:rPr>
              <a:t>AS</a:t>
            </a:r>
            <a:r>
              <a:rPr lang="pt-BR" dirty="0"/>
              <a:t>] data_type [ = value ]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DECLARATION DE VARIABLES UTILISATEURS: </a:t>
            </a:r>
            <a:r>
              <a:rPr lang="fr-FR" sz="1600" b="1" dirty="0"/>
              <a:t>SYNTAXE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0959" y="1484784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VARIABLES LOCALES : </a:t>
            </a:r>
            <a:r>
              <a:rPr lang="fr-FR" sz="1600" b="1" dirty="0"/>
              <a:t>EXEMPLES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098" y="1889957"/>
            <a:ext cx="910983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Déclaration de variables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Une seule variable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MonNumero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Plusieurs variables dans le même DECLARE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NVARCHAR ==&gt; chaine en UNICODE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Nom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Adresse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Déclaration d'une variable avec initialisation à la déclaration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IsActive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73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25548</TotalTime>
  <Words>2222</Words>
  <Application>Microsoft Office PowerPoint</Application>
  <PresentationFormat>On-screen Show (4:3)</PresentationFormat>
  <Paragraphs>504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inherit</vt:lpstr>
      <vt:lpstr>Open Sans</vt:lpstr>
      <vt:lpstr>Tahoma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ouladlhaj</dc:creator>
  <cp:lastModifiedBy>zouheir banou</cp:lastModifiedBy>
  <cp:revision>373</cp:revision>
  <cp:lastPrinted>2018-10-21T20:05:46Z</cp:lastPrinted>
  <dcterms:created xsi:type="dcterms:W3CDTF">2012-12-17T08:37:23Z</dcterms:created>
  <dcterms:modified xsi:type="dcterms:W3CDTF">2025-03-07T09:02:24Z</dcterms:modified>
</cp:coreProperties>
</file>