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695" r:id="rId3"/>
    <p:sldId id="697" r:id="rId4"/>
    <p:sldId id="641" r:id="rId5"/>
    <p:sldId id="732" r:id="rId6"/>
    <p:sldId id="733" r:id="rId7"/>
    <p:sldId id="756" r:id="rId8"/>
    <p:sldId id="757" r:id="rId9"/>
    <p:sldId id="758" r:id="rId10"/>
    <p:sldId id="759" r:id="rId11"/>
    <p:sldId id="762" r:id="rId12"/>
    <p:sldId id="763" r:id="rId13"/>
    <p:sldId id="765" r:id="rId14"/>
    <p:sldId id="752" r:id="rId15"/>
    <p:sldId id="698" r:id="rId16"/>
    <p:sldId id="754" r:id="rId17"/>
    <p:sldId id="753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103" autoAdjust="0"/>
  </p:normalViewPr>
  <p:slideViewPr>
    <p:cSldViewPr>
      <p:cViewPr>
        <p:scale>
          <a:sx n="72" d="100"/>
          <a:sy n="72" d="100"/>
        </p:scale>
        <p:origin x="116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uheir banou" userId="9b366ec1102c5f21" providerId="LiveId" clId="{9F6335AC-4AFE-4E24-95A4-1826938DDC87}"/>
    <pc:docChg chg="modSld">
      <pc:chgData name="zouheir banou" userId="9b366ec1102c5f21" providerId="LiveId" clId="{9F6335AC-4AFE-4E24-95A4-1826938DDC87}" dt="2025-03-14T08:59:49.587" v="0" actId="20577"/>
      <pc:docMkLst>
        <pc:docMk/>
      </pc:docMkLst>
      <pc:sldChg chg="modSp mod">
        <pc:chgData name="zouheir banou" userId="9b366ec1102c5f21" providerId="LiveId" clId="{9F6335AC-4AFE-4E24-95A4-1826938DDC87}" dt="2025-03-14T08:59:49.587" v="0" actId="20577"/>
        <pc:sldMkLst>
          <pc:docMk/>
          <pc:sldMk cId="1801446381" sldId="698"/>
        </pc:sldMkLst>
        <pc:spChg chg="mod">
          <ac:chgData name="zouheir banou" userId="9b366ec1102c5f21" providerId="LiveId" clId="{9F6335AC-4AFE-4E24-95A4-1826938DDC87}" dt="2025-03-14T08:59:49.587" v="0" actId="20577"/>
          <ac:spMkLst>
            <pc:docMk/>
            <pc:sldMk cId="1801446381" sldId="698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0327-4F2B-454B-B2AB-AA41D4F1BE3B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2661-CAA3-432A-B5E6-F3F6E2FC682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7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D824E-82A2-4307-9D11-587A921CC95F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4B50-3CEA-4D50-8351-0574DEAFA81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87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74B50-3CEA-4D50-8351-0574DEAFA81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63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74B50-3CEA-4D50-8351-0574DEAFA816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76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8F2F-EF7C-4881-B520-6043D1BA5520}" type="datetimeFigureOut">
              <a:rPr lang="fr-FR" smtClean="0"/>
              <a:pPr/>
              <a:t>14/03/2025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8206" y="1184407"/>
            <a:ext cx="5213543" cy="193899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6000" b="1" dirty="0"/>
              <a:t>TRANSACT-SQL </a:t>
            </a:r>
          </a:p>
          <a:p>
            <a:r>
              <a:rPr lang="fr-FR" sz="6000" b="1" dirty="0"/>
              <a:t>MS SQL SERVER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059832" y="3662593"/>
            <a:ext cx="225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R. OULAD HAJ THAMI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PROCÉDURES STOCKÉES : AVEC PLUSIEURS PARAMETRES : </a:t>
            </a:r>
            <a:r>
              <a:rPr lang="fr-FR" b="1" dirty="0"/>
              <a:t>EXEMPLE 2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-10641" y="93763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EXECUTION AVEC PARAMETRES EFFECTIFS</a:t>
            </a:r>
            <a:endParaRPr lang="fr-FR" b="1" dirty="0"/>
          </a:p>
        </p:txBody>
      </p:sp>
      <p:sp>
        <p:nvSpPr>
          <p:cNvPr id="2" name="Rectangle 1"/>
          <p:cNvSpPr/>
          <p:nvPr/>
        </p:nvSpPr>
        <p:spPr>
          <a:xfrm>
            <a:off x="-10642" y="1403686"/>
            <a:ext cx="914400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varNomProd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varPCProd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EXEC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uspListeProdsSeuil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varNoProd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varPCProd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	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varNomProd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'le </a:t>
            </a:r>
            <a:r>
              <a:rPr lang="fr-F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numero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 du produit est : 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'le nom du produit est : 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varNomProd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'le prix du produit est : 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varPCProd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/>
          </a:p>
        </p:txBody>
      </p:sp>
      <p:sp>
        <p:nvSpPr>
          <p:cNvPr id="14" name="Rectangle 13"/>
          <p:cNvSpPr/>
          <p:nvPr/>
        </p:nvSpPr>
        <p:spPr>
          <a:xfrm>
            <a:off x="-10642" y="4729941"/>
            <a:ext cx="9144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le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du produit est : 14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le nom du produit est : Carte graphique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le prix du produit est : 400.00</a:t>
            </a:r>
            <a:endParaRPr lang="fr-FR" sz="1600" dirty="0"/>
          </a:p>
        </p:txBody>
      </p:sp>
      <p:sp>
        <p:nvSpPr>
          <p:cNvPr id="17" name="Rectangle 16"/>
          <p:cNvSpPr/>
          <p:nvPr/>
        </p:nvSpPr>
        <p:spPr>
          <a:xfrm>
            <a:off x="899592" y="2563023"/>
            <a:ext cx="8007304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89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PROCÉDURES STOCKÉES :VALEUR PAR DEFAUT DES PARAMETRES : </a:t>
            </a:r>
            <a:r>
              <a:rPr lang="fr-FR" b="1" dirty="0"/>
              <a:t>EXEMPLE 3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10" y="921906"/>
            <a:ext cx="9105648" cy="4278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uspListeProduitsVD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seuil_min_prix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10000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seuil_max_prix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12000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nom_prod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			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OUTPUT	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NomProd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OUTPUT	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PCProd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NoProd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 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NomProd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PCProd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prix_conseille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 produits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prix_conseille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seuil_min_prix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prix_conseille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seuil_max_prix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nom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nom_prod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'%'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prix_conseille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3060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PROCÉDURES STOCKÉES :VALEUR PAR DEFAUT DES PARAMETRES : </a:t>
            </a:r>
            <a:r>
              <a:rPr lang="fr-FR" b="1" dirty="0"/>
              <a:t>EXEMPLE 3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44" y="939093"/>
            <a:ext cx="9087155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varNomProd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varPCProd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EXEC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uspListeProduitsVD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nom_prod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Onduleur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PCProd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varPCProd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	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NoProd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varNoProd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NomProd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varNomProd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'le </a:t>
            </a:r>
            <a:r>
              <a:rPr lang="fr-F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numero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 du produit est : 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'le nom du produit est : 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varNomProd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'le </a:t>
            </a:r>
            <a:r>
              <a:rPr lang="fr-F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prixdu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 produit est : 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varPCProd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/>
          </a:p>
        </p:txBody>
      </p:sp>
      <p:sp>
        <p:nvSpPr>
          <p:cNvPr id="4" name="Rectangle 3"/>
          <p:cNvSpPr/>
          <p:nvPr/>
        </p:nvSpPr>
        <p:spPr>
          <a:xfrm>
            <a:off x="-6460" y="4046809"/>
            <a:ext cx="915969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le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du produit est : 5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le nom du produit est : Onduleur X400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le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prixdu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produit est : 11050.00</a:t>
            </a:r>
            <a:endParaRPr lang="fr-FR" sz="1600" dirty="0"/>
          </a:p>
        </p:txBody>
      </p:sp>
      <p:graphicFrame>
        <p:nvGraphicFramePr>
          <p:cNvPr id="12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336057"/>
              </p:ext>
            </p:extLst>
          </p:nvPr>
        </p:nvGraphicFramePr>
        <p:xfrm>
          <a:off x="1493519" y="5114318"/>
          <a:ext cx="3510531" cy="762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31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no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nom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 err="1">
                          <a:effectLst/>
                        </a:rPr>
                        <a:t>prix_conseille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1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Onduleur X400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11000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31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>
                          <a:effectLst/>
                        </a:rPr>
                        <a:t>Onduleur X400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u="none" strike="noStrike" dirty="0">
                          <a:effectLst/>
                        </a:rPr>
                        <a:t>11050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&quot;No&quot; Symbol 4"/>
          <p:cNvSpPr/>
          <p:nvPr/>
        </p:nvSpPr>
        <p:spPr>
          <a:xfrm>
            <a:off x="27710" y="4938534"/>
            <a:ext cx="1440160" cy="1204295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4050" y="4564287"/>
            <a:ext cx="4123537" cy="175432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PAS D’ERREUR COMME EN PL/SQL FOR 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COPIE ET ECRASE ET LE RESULTAT EST LE NOM DU DERNIER 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MA" b="1" dirty="0">
                <a:solidFill>
                  <a:schemeClr val="bg1"/>
                </a:solidFill>
              </a:rPr>
              <a:t>UTILISEZ UN CURSEUR SI PLUSIEURS TUPLES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99592" y="2060848"/>
            <a:ext cx="8007304" cy="72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12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-6460" y="949032"/>
            <a:ext cx="914400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sz="1600" dirty="0">
                <a:solidFill>
                  <a:srgbClr val="0101FD"/>
                </a:solidFill>
                <a:latin typeface="inherit"/>
              </a:rPr>
              <a:t>CREATE OR ALTER </a:t>
            </a:r>
            <a:r>
              <a:rPr lang="en-US" sz="1600" dirty="0" err="1">
                <a:solidFill>
                  <a:srgbClr val="0101FD"/>
                </a:solidFill>
                <a:latin typeface="inherit"/>
              </a:rPr>
              <a:t>ALTER</a:t>
            </a:r>
            <a:r>
              <a:rPr lang="en-US" sz="1600" dirty="0">
                <a:solidFill>
                  <a:srgbClr val="0101FD"/>
                </a:solidFill>
                <a:latin typeface="inherit"/>
              </a:rPr>
              <a:t> </a:t>
            </a:r>
            <a:r>
              <a:rPr lang="en-US" sz="16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600" dirty="0">
                <a:solidFill>
                  <a:srgbClr val="0101FD"/>
                </a:solidFill>
                <a:latin typeface="inherit"/>
              </a:rPr>
              <a:t>PROCEDURE</a:t>
            </a:r>
            <a:r>
              <a:rPr lang="en-US" sz="16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600" dirty="0" err="1">
                <a:solidFill>
                  <a:srgbClr val="445870"/>
                </a:solidFill>
                <a:latin typeface="inherit"/>
              </a:rPr>
              <a:t>uspListeProduitsVDNull</a:t>
            </a:r>
            <a:r>
              <a:rPr lang="en-US" sz="1600" dirty="0">
                <a:solidFill>
                  <a:srgbClr val="445870"/>
                </a:solidFill>
                <a:latin typeface="inherit"/>
              </a:rPr>
              <a:t>	</a:t>
            </a:r>
            <a:r>
              <a:rPr lang="fr-FR" sz="1600" dirty="0"/>
              <a:t>(</a:t>
            </a:r>
          </a:p>
          <a:p>
            <a:pPr latinLnBrk="1"/>
            <a:r>
              <a:rPr lang="fr-FR" sz="1600" b="1" dirty="0">
                <a:solidFill>
                  <a:srgbClr val="FF0000"/>
                </a:solidFill>
              </a:rPr>
              <a:t>	@</a:t>
            </a:r>
            <a:r>
              <a:rPr lang="fr-FR" sz="1600" dirty="0" err="1"/>
              <a:t>seuil_min_prix</a:t>
            </a:r>
            <a:r>
              <a:rPr lang="fr-FR" sz="1600" dirty="0"/>
              <a:t>  	</a:t>
            </a:r>
            <a:r>
              <a:rPr lang="fr-FR" sz="1600" dirty="0">
                <a:solidFill>
                  <a:srgbClr val="0101FD"/>
                </a:solidFill>
                <a:latin typeface="inherit"/>
              </a:rPr>
              <a:t>AS DECIMAL</a:t>
            </a:r>
            <a:r>
              <a:rPr lang="fr-FR" sz="1600" b="1" dirty="0">
                <a:solidFill>
                  <a:srgbClr val="FF0000"/>
                </a:solidFill>
              </a:rPr>
              <a:t>=10000</a:t>
            </a:r>
            <a:r>
              <a:rPr lang="fr-FR" sz="1600" dirty="0">
                <a:solidFill>
                  <a:srgbClr val="0101FD"/>
                </a:solidFill>
                <a:latin typeface="inherit"/>
              </a:rPr>
              <a:t>,</a:t>
            </a:r>
          </a:p>
          <a:p>
            <a:pPr latinLnBrk="1"/>
            <a:r>
              <a:rPr lang="fr-FR" sz="1600" dirty="0">
                <a:solidFill>
                  <a:srgbClr val="0101FD"/>
                </a:solidFill>
                <a:latin typeface="inherit"/>
              </a:rPr>
              <a:t>	</a:t>
            </a:r>
            <a:r>
              <a:rPr lang="fr-FR" sz="1600" b="1" dirty="0">
                <a:solidFill>
                  <a:srgbClr val="FF0000"/>
                </a:solidFill>
              </a:rPr>
              <a:t>@</a:t>
            </a:r>
            <a:r>
              <a:rPr lang="fr-FR" sz="1600" dirty="0" err="1"/>
              <a:t>seuil_max_prix</a:t>
            </a:r>
            <a:r>
              <a:rPr lang="fr-FR" sz="1600" dirty="0"/>
              <a:t>  	</a:t>
            </a:r>
            <a:r>
              <a:rPr lang="fr-FR" sz="1600" dirty="0">
                <a:solidFill>
                  <a:srgbClr val="0101FD"/>
                </a:solidFill>
                <a:latin typeface="inherit"/>
              </a:rPr>
              <a:t>AS DECIMAL</a:t>
            </a:r>
            <a:r>
              <a:rPr lang="fr-FR" sz="1600" b="1" dirty="0">
                <a:solidFill>
                  <a:srgbClr val="FF0000"/>
                </a:solidFill>
              </a:rPr>
              <a:t>=NULL</a:t>
            </a:r>
            <a:r>
              <a:rPr lang="fr-FR" sz="1600" dirty="0">
                <a:solidFill>
                  <a:srgbClr val="0101FD"/>
                </a:solidFill>
                <a:latin typeface="inherit"/>
              </a:rPr>
              <a:t>,</a:t>
            </a:r>
          </a:p>
          <a:p>
            <a:pPr latinLnBrk="1"/>
            <a:r>
              <a:rPr lang="fr-FR" sz="1600" dirty="0">
                <a:solidFill>
                  <a:srgbClr val="0101FD"/>
                </a:solidFill>
                <a:latin typeface="inherit"/>
              </a:rPr>
              <a:t>	</a:t>
            </a:r>
            <a:r>
              <a:rPr lang="fr-FR" sz="1600" b="1" dirty="0">
                <a:solidFill>
                  <a:srgbClr val="FF0000"/>
                </a:solidFill>
              </a:rPr>
              <a:t>@</a:t>
            </a:r>
            <a:r>
              <a:rPr lang="fr-FR" sz="1600" dirty="0" err="1"/>
              <a:t>nom_prod</a:t>
            </a:r>
            <a:r>
              <a:rPr lang="fr-FR" sz="1600" dirty="0"/>
              <a:t>	</a:t>
            </a:r>
            <a:r>
              <a:rPr lang="fr-FR" sz="1600" dirty="0">
                <a:solidFill>
                  <a:srgbClr val="0101FD"/>
                </a:solidFill>
                <a:latin typeface="inherit"/>
              </a:rPr>
              <a:t>AS VARCHAR(max)</a:t>
            </a:r>
          </a:p>
          <a:p>
            <a:pPr latinLnBrk="1"/>
            <a:r>
              <a:rPr lang="fr-FR" sz="1600" dirty="0">
                <a:solidFill>
                  <a:srgbClr val="0101FD"/>
                </a:solidFill>
                <a:latin typeface="inherit"/>
              </a:rPr>
              <a:t>)	 </a:t>
            </a:r>
          </a:p>
          <a:p>
            <a:pPr latinLnBrk="1"/>
            <a:r>
              <a:rPr lang="en-US" sz="1600" dirty="0">
                <a:solidFill>
                  <a:srgbClr val="0101FD"/>
                </a:solidFill>
                <a:latin typeface="inherit"/>
              </a:rPr>
              <a:t>AS</a:t>
            </a:r>
            <a:endParaRPr lang="en-US" sz="1600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n-US" sz="1600" dirty="0">
                <a:solidFill>
                  <a:srgbClr val="0101FD"/>
                </a:solidFill>
                <a:latin typeface="inherit"/>
              </a:rPr>
              <a:t>BEGIN</a:t>
            </a:r>
            <a:endParaRPr lang="en-US" sz="1600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n-US" sz="16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1600" dirty="0">
                <a:solidFill>
                  <a:srgbClr val="0101FD"/>
                </a:solidFill>
                <a:latin typeface="inherit"/>
              </a:rPr>
              <a:t>SELECT</a:t>
            </a:r>
            <a:r>
              <a:rPr lang="en-US" sz="16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600" dirty="0">
                <a:solidFill>
                  <a:srgbClr val="445870"/>
                </a:solidFill>
                <a:latin typeface="inherit"/>
              </a:rPr>
              <a:t>no</a:t>
            </a:r>
            <a:r>
              <a:rPr lang="en-US" sz="1600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sz="1600" dirty="0">
                <a:solidFill>
                  <a:srgbClr val="006FE0"/>
                </a:solidFill>
                <a:latin typeface="inherit"/>
              </a:rPr>
              <a:t>  </a:t>
            </a:r>
            <a:r>
              <a:rPr lang="en-US" sz="1600" dirty="0">
                <a:solidFill>
                  <a:srgbClr val="445870"/>
                </a:solidFill>
                <a:latin typeface="inherit"/>
              </a:rPr>
              <a:t>nom, </a:t>
            </a:r>
            <a:r>
              <a:rPr lang="en-US" sz="1600" dirty="0" err="1">
                <a:solidFill>
                  <a:srgbClr val="445870"/>
                </a:solidFill>
                <a:latin typeface="inherit"/>
              </a:rPr>
              <a:t>prix_conseille</a:t>
            </a:r>
            <a:endParaRPr lang="en-US" sz="1600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n-US" sz="16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1600" dirty="0">
                <a:solidFill>
                  <a:srgbClr val="0101FD"/>
                </a:solidFill>
                <a:latin typeface="inherit"/>
              </a:rPr>
              <a:t>FROM</a:t>
            </a:r>
            <a:r>
              <a:rPr lang="en-US" sz="1600" dirty="0">
                <a:solidFill>
                  <a:srgbClr val="006FE0"/>
                </a:solidFill>
                <a:latin typeface="inherit"/>
              </a:rPr>
              <a:t>  </a:t>
            </a:r>
            <a:r>
              <a:rPr lang="en-US" sz="1600" dirty="0" err="1">
                <a:latin typeface="inherit"/>
              </a:rPr>
              <a:t>e_produit</a:t>
            </a:r>
            <a:endParaRPr lang="en-US" sz="1600" dirty="0">
              <a:latin typeface="inherit"/>
            </a:endParaRPr>
          </a:p>
          <a:p>
            <a:pPr latinLnBrk="1"/>
            <a:r>
              <a:rPr lang="en-US" sz="1600" dirty="0">
                <a:solidFill>
                  <a:srgbClr val="0101FD"/>
                </a:solidFill>
                <a:latin typeface="inherit"/>
              </a:rPr>
              <a:t>     WHERE 	</a:t>
            </a:r>
            <a:r>
              <a:rPr lang="en-US" sz="1600" dirty="0" err="1">
                <a:solidFill>
                  <a:srgbClr val="445870"/>
                </a:solidFill>
                <a:latin typeface="inherit"/>
              </a:rPr>
              <a:t>prix_conseille</a:t>
            </a:r>
            <a:r>
              <a:rPr lang="en-US" sz="1600" dirty="0">
                <a:solidFill>
                  <a:srgbClr val="445870"/>
                </a:solidFill>
                <a:latin typeface="inherit"/>
              </a:rPr>
              <a:t>&gt;</a:t>
            </a:r>
            <a:r>
              <a:rPr lang="fr-FR" sz="1600" dirty="0"/>
              <a:t>@</a:t>
            </a:r>
            <a:r>
              <a:rPr lang="fr-FR" sz="1600" dirty="0" err="1"/>
              <a:t>seuil_min_prix</a:t>
            </a:r>
            <a:r>
              <a:rPr lang="fr-FR" sz="1600" dirty="0"/>
              <a:t> </a:t>
            </a:r>
            <a:r>
              <a:rPr lang="fr-FR" sz="1600" dirty="0">
                <a:solidFill>
                  <a:srgbClr val="0101FD"/>
                </a:solidFill>
                <a:latin typeface="inherit"/>
              </a:rPr>
              <a:t>AND</a:t>
            </a:r>
            <a:r>
              <a:rPr lang="fr-FR" sz="1600" dirty="0"/>
              <a:t> </a:t>
            </a:r>
          </a:p>
          <a:p>
            <a:pPr latinLnBrk="1"/>
            <a:r>
              <a:rPr lang="fr-FR" sz="1600" dirty="0">
                <a:solidFill>
                  <a:srgbClr val="445870"/>
                </a:solidFill>
                <a:latin typeface="inherit"/>
              </a:rPr>
              <a:t>		(</a:t>
            </a:r>
            <a:r>
              <a:rPr lang="fr-FR" sz="1600" dirty="0"/>
              <a:t>@</a:t>
            </a:r>
            <a:r>
              <a:rPr lang="fr-FR" sz="1600" dirty="0" err="1"/>
              <a:t>seuil_max_prix</a:t>
            </a:r>
            <a:r>
              <a:rPr lang="fr-FR" sz="1600" dirty="0"/>
              <a:t>  </a:t>
            </a:r>
            <a:r>
              <a:rPr lang="fr-FR" sz="1600" b="1" dirty="0">
                <a:solidFill>
                  <a:srgbClr val="FF0000"/>
                </a:solidFill>
              </a:rPr>
              <a:t>IS NULL OR </a:t>
            </a:r>
            <a:r>
              <a:rPr lang="en-US" sz="1600" dirty="0" err="1">
                <a:solidFill>
                  <a:srgbClr val="445870"/>
                </a:solidFill>
                <a:latin typeface="inherit"/>
              </a:rPr>
              <a:t>prix_conseille</a:t>
            </a:r>
            <a:r>
              <a:rPr lang="en-US" sz="1600" dirty="0">
                <a:solidFill>
                  <a:srgbClr val="445870"/>
                </a:solidFill>
                <a:latin typeface="inherit"/>
              </a:rPr>
              <a:t>&lt;</a:t>
            </a:r>
            <a:r>
              <a:rPr lang="fr-FR" sz="1600" dirty="0"/>
              <a:t>@</a:t>
            </a:r>
            <a:r>
              <a:rPr lang="fr-FR" sz="1600" dirty="0" err="1"/>
              <a:t>seuil_max_prix</a:t>
            </a:r>
            <a:r>
              <a:rPr lang="fr-FR" sz="1600" dirty="0"/>
              <a:t>)  </a:t>
            </a:r>
            <a:r>
              <a:rPr lang="fr-FR" sz="1600" dirty="0">
                <a:solidFill>
                  <a:srgbClr val="0101FD"/>
                </a:solidFill>
                <a:latin typeface="inherit"/>
              </a:rPr>
              <a:t>AND</a:t>
            </a:r>
          </a:p>
          <a:p>
            <a:pPr latinLnBrk="1"/>
            <a:r>
              <a:rPr lang="fr-FR" sz="1600" dirty="0"/>
              <a:t>		nom </a:t>
            </a:r>
            <a:r>
              <a:rPr lang="fr-FR" sz="1600" dirty="0">
                <a:solidFill>
                  <a:srgbClr val="0070C0"/>
                </a:solidFill>
              </a:rPr>
              <a:t>LIKE</a:t>
            </a:r>
            <a:r>
              <a:rPr lang="fr-FR" sz="1600" dirty="0"/>
              <a:t> '</a:t>
            </a:r>
            <a:r>
              <a:rPr lang="fr-FR" sz="1600" dirty="0">
                <a:solidFill>
                  <a:srgbClr val="C00000"/>
                </a:solidFill>
              </a:rPr>
              <a:t>%</a:t>
            </a:r>
            <a:r>
              <a:rPr lang="fr-FR" sz="1600" dirty="0"/>
              <a:t>' + @</a:t>
            </a:r>
            <a:r>
              <a:rPr lang="fr-FR" sz="1600" dirty="0" err="1"/>
              <a:t>nom_prod</a:t>
            </a:r>
            <a:r>
              <a:rPr lang="fr-FR" sz="1600" dirty="0"/>
              <a:t> + '</a:t>
            </a:r>
            <a:r>
              <a:rPr lang="fr-FR" sz="1600" dirty="0">
                <a:solidFill>
                  <a:srgbClr val="C00000"/>
                </a:solidFill>
              </a:rPr>
              <a:t>%</a:t>
            </a:r>
            <a:r>
              <a:rPr lang="fr-FR" sz="1600" dirty="0"/>
              <a:t>'  </a:t>
            </a:r>
            <a:endParaRPr lang="en-US" sz="1600" dirty="0">
              <a:latin typeface="Consolas" panose="020B0609020204030204" pitchFamily="49" charset="0"/>
            </a:endParaRPr>
          </a:p>
          <a:p>
            <a:pPr latinLnBrk="1"/>
            <a:r>
              <a:rPr lang="en-US" sz="16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sz="1600" dirty="0">
                <a:solidFill>
                  <a:srgbClr val="0101FD"/>
                </a:solidFill>
                <a:latin typeface="inherit"/>
              </a:rPr>
              <a:t>ORDER</a:t>
            </a:r>
            <a:r>
              <a:rPr lang="en-US" sz="16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600" dirty="0">
                <a:solidFill>
                  <a:srgbClr val="0101FD"/>
                </a:solidFill>
                <a:latin typeface="inherit"/>
              </a:rPr>
              <a:t>BY</a:t>
            </a:r>
            <a:r>
              <a:rPr lang="en-US" sz="16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sz="1600" dirty="0" err="1">
                <a:solidFill>
                  <a:srgbClr val="445870"/>
                </a:solidFill>
                <a:latin typeface="inherit"/>
              </a:rPr>
              <a:t>prix_conseille</a:t>
            </a:r>
            <a:r>
              <a:rPr lang="en-US" sz="1600" dirty="0">
                <a:solidFill>
                  <a:srgbClr val="333333"/>
                </a:solidFill>
                <a:latin typeface="inherit"/>
              </a:rPr>
              <a:t>;</a:t>
            </a:r>
            <a:endParaRPr lang="en-US" sz="1600" dirty="0">
              <a:solidFill>
                <a:srgbClr val="44587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en-US" sz="1600" dirty="0">
                <a:solidFill>
                  <a:srgbClr val="0101FD"/>
                </a:solidFill>
                <a:latin typeface="inherit"/>
              </a:rPr>
              <a:t>END</a:t>
            </a:r>
            <a:r>
              <a:rPr lang="en-US" sz="1600" dirty="0">
                <a:solidFill>
                  <a:srgbClr val="333333"/>
                </a:solidFill>
                <a:latin typeface="inherit"/>
              </a:rPr>
              <a:t>;</a:t>
            </a:r>
            <a:endParaRPr lang="en-US" sz="1600" b="0" i="0" dirty="0">
              <a:solidFill>
                <a:srgbClr val="44587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sz="1600" b="1" dirty="0">
                <a:latin typeface="Open Sans"/>
              </a:rPr>
              <a:t>PROCÉDURES STOCKÉES :VALEUR NULL PAR DEFAUT DES PARAMETRES : </a:t>
            </a:r>
            <a:r>
              <a:rPr lang="fr-FR" sz="1600" b="1" dirty="0"/>
              <a:t>EXEMPLE 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-10641" y="4982307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EXECUTION AVEC DES PARAMETRES A VALEUR PAR DEFAUT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12186" y="5380778"/>
            <a:ext cx="915464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101FD"/>
                </a:solidFill>
                <a:latin typeface="inherit"/>
              </a:rPr>
              <a:t>EXEC</a:t>
            </a:r>
            <a:r>
              <a:rPr lang="fr-FR" sz="1600" dirty="0"/>
              <a:t> </a:t>
            </a:r>
            <a:r>
              <a:rPr lang="fr-FR" sz="1600" dirty="0" err="1"/>
              <a:t>uspListeProduitsVDNull</a:t>
            </a:r>
            <a:r>
              <a:rPr lang="fr-FR" sz="1600" dirty="0"/>
              <a:t> </a:t>
            </a:r>
            <a:r>
              <a:rPr lang="fr-FR" sz="1600" b="1" dirty="0">
                <a:solidFill>
                  <a:srgbClr val="FF0000"/>
                </a:solidFill>
              </a:rPr>
              <a:t>@</a:t>
            </a:r>
            <a:r>
              <a:rPr lang="fr-FR" sz="1600" b="1" dirty="0" err="1">
                <a:solidFill>
                  <a:srgbClr val="FF0000"/>
                </a:solidFill>
              </a:rPr>
              <a:t>nom_prod</a:t>
            </a:r>
            <a:r>
              <a:rPr lang="fr-FR" sz="1600" b="1" dirty="0">
                <a:solidFill>
                  <a:srgbClr val="FF0000"/>
                </a:solidFill>
              </a:rPr>
              <a:t>='onduleur‘ </a:t>
            </a:r>
            <a:r>
              <a:rPr lang="fr-FR" sz="1600" dirty="0"/>
              <a:t>;</a:t>
            </a:r>
            <a:endParaRPr lang="fr-FR" dirty="0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/>
        </p:nvGraphicFramePr>
        <p:xfrm>
          <a:off x="6656859" y="5371678"/>
          <a:ext cx="24765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euille de calcul" r:id="rId2" imgW="2476647" imgH="1009650" progId="Excel.Sheet.12">
                  <p:embed/>
                </p:oleObj>
              </mc:Choice>
              <mc:Fallback>
                <p:oleObj name="Feuille de calcul" r:id="rId2" imgW="2476647" imgH="1009650" progId="Excel.Sheet.12">
                  <p:embed/>
                  <p:pic>
                    <p:nvPicPr>
                      <p:cNvPr id="3" name="Obje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56859" y="5371678"/>
                        <a:ext cx="247650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 3"/>
          <p:cNvGraphicFramePr>
            <a:graphicFrameLocks noChangeAspect="1"/>
          </p:cNvGraphicFramePr>
          <p:nvPr/>
        </p:nvGraphicFramePr>
        <p:xfrm>
          <a:off x="6425262" y="1934942"/>
          <a:ext cx="2395210" cy="123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euille de calcul" r:id="rId4" imgW="2305065" imgH="1190625" progId="Excel.Sheet.12">
                  <p:embed/>
                </p:oleObj>
              </mc:Choice>
              <mc:Fallback>
                <p:oleObj name="Feuille de calcul" r:id="rId4" imgW="2305065" imgH="1190625" progId="Excel.Sheet.12">
                  <p:embed/>
                  <p:pic>
                    <p:nvPicPr>
                      <p:cNvPr id="4" name="Obje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5262" y="1934942"/>
                        <a:ext cx="2395210" cy="123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4410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PROCEDURES STOCKEES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547664" y="3645024"/>
            <a:ext cx="619268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TARVAUX PRATIQUES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547664" y="4869160"/>
            <a:ext cx="619268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A VOS MACHINES</a:t>
            </a:r>
          </a:p>
        </p:txBody>
      </p:sp>
    </p:spTree>
    <p:extLst>
      <p:ext uri="{BB962C8B-B14F-4D97-AF65-F5344CB8AC3E}">
        <p14:creationId xmlns:p14="http://schemas.microsoft.com/office/powerpoint/2010/main" val="415468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27710" y="533761"/>
            <a:ext cx="90807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600" dirty="0"/>
              <a:t>Créer la BD </a:t>
            </a:r>
            <a:r>
              <a:rPr lang="fr-FR" sz="1600" dirty="0" err="1"/>
              <a:t>GestionCom</a:t>
            </a:r>
            <a:r>
              <a:rPr lang="fr-FR" sz="1600" dirty="0"/>
              <a:t> (le script est fourni avec l’alimentation de la BD en données)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Ecrire une procédure qui affiche le total des commandes gérées par un employé dont le numéro est passé  en argument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Ecrire un bloc pour tester et exécuter votre procédure.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Modifier </a:t>
            </a:r>
            <a:r>
              <a:rPr lang="fr-FR" sz="1600"/>
              <a:t>la procédure </a:t>
            </a:r>
            <a:r>
              <a:rPr lang="fr-FR" sz="1600" dirty="0"/>
              <a:t>pour que: si l’employé donné ne gère aucune commande, la procédure doit afficher 0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Ecrire un bloc pour tester et exécuter votre procédure pour l’ensemble des employés sachant que les employés sont numérotés de 1 à …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On reprend la même procédure et cette fois, le total des commandes doit être retourné dans un argument de la procédure.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Ecrire un bloc pour tester et exécuter votre procédure.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Ecrire une procédure qui: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	supprime l’ensemble des employés qui ne gèrent aucune commande et les archive dans une 	table </a:t>
            </a:r>
            <a:r>
              <a:rPr lang="fr-FR" sz="1600" dirty="0" err="1"/>
              <a:t>emps_a_surveiller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	Augmente la commission des employés actifs selon le modèle suivant: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fr-FR" sz="1600" dirty="0"/>
              <a:t>	chiffre d’affaire &lt;= 200.000 DH, 5%</a:t>
            </a:r>
          </a:p>
          <a:p>
            <a:pPr marL="2114550" lvl="4" indent="-285750">
              <a:buFont typeface="Arial" pitchFamily="34" charset="0"/>
              <a:buChar char="•"/>
            </a:pPr>
            <a:r>
              <a:rPr lang="fr-FR" sz="1600" dirty="0"/>
              <a:t>	chiffre d’affaire &gt; 200.000 DH, 10%</a:t>
            </a:r>
          </a:p>
          <a:p>
            <a:r>
              <a:rPr lang="fr-FR" sz="1600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Tester et valider</a:t>
            </a:r>
          </a:p>
        </p:txBody>
      </p:sp>
    </p:spTree>
    <p:extLst>
      <p:ext uri="{BB962C8B-B14F-4D97-AF65-F5344CB8AC3E}">
        <p14:creationId xmlns:p14="http://schemas.microsoft.com/office/powerpoint/2010/main" val="180144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9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ORACLE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PL/SQL</a:t>
            </a:r>
          </a:p>
        </p:txBody>
      </p:sp>
      <p:pic>
        <p:nvPicPr>
          <p:cNvPr id="9" name="Image 8" descr="BD_EX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908720"/>
            <a:ext cx="7392251" cy="55441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771800" y="5949280"/>
            <a:ext cx="31956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b="1" dirty="0"/>
              <a:t>Schéma logique la BD exemples</a:t>
            </a:r>
          </a:p>
        </p:txBody>
      </p:sp>
    </p:spTree>
    <p:extLst>
      <p:ext uri="{BB962C8B-B14F-4D97-AF65-F5344CB8AC3E}">
        <p14:creationId xmlns:p14="http://schemas.microsoft.com/office/powerpoint/2010/main" val="391600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FONCTIONS STOCKEES</a:t>
            </a:r>
          </a:p>
          <a:p>
            <a:pPr algn="ctr"/>
            <a:r>
              <a:rPr lang="fr-FR" sz="4800" b="1" dirty="0"/>
              <a:t>+</a:t>
            </a:r>
          </a:p>
          <a:p>
            <a:pPr algn="ctr"/>
            <a:r>
              <a:rPr lang="fr-FR" sz="4800" b="1" dirty="0"/>
              <a:t>CURSEURS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475656" y="1196752"/>
            <a:ext cx="619268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SUITE</a:t>
            </a:r>
          </a:p>
        </p:txBody>
      </p:sp>
    </p:spTree>
    <p:extLst>
      <p:ext uri="{BB962C8B-B14F-4D97-AF65-F5344CB8AC3E}">
        <p14:creationId xmlns:p14="http://schemas.microsoft.com/office/powerpoint/2010/main" val="426073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T-SQL</a:t>
            </a:r>
          </a:p>
          <a:p>
            <a:pPr algn="ctr"/>
            <a:r>
              <a:rPr lang="fr-FR" sz="4800" b="1" dirty="0"/>
              <a:t>TRANSACT-SQL</a:t>
            </a:r>
          </a:p>
        </p:txBody>
      </p:sp>
    </p:spTree>
    <p:extLst>
      <p:ext uri="{BB962C8B-B14F-4D97-AF65-F5344CB8AC3E}">
        <p14:creationId xmlns:p14="http://schemas.microsoft.com/office/powerpoint/2010/main" val="399478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PROCEDURES STOCKEES</a:t>
            </a:r>
          </a:p>
        </p:txBody>
      </p:sp>
    </p:spTree>
    <p:extLst>
      <p:ext uri="{BB962C8B-B14F-4D97-AF65-F5344CB8AC3E}">
        <p14:creationId xmlns:p14="http://schemas.microsoft.com/office/powerpoint/2010/main" val="301762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707" y="957240"/>
            <a:ext cx="9104502" cy="9335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Arial" panose="020B0604020202020204" pitchFamily="34" charset="0"/>
              </a:rPr>
              <a:t>Une procédure stockée SQL Server regroupe une ou plusieurs instructions </a:t>
            </a:r>
            <a:r>
              <a:rPr lang="fr-FR" altLang="fr-FR" dirty="0" err="1">
                <a:latin typeface="Arial" panose="020B0604020202020204" pitchFamily="34" charset="0"/>
              </a:rPr>
              <a:t>Transact</a:t>
            </a:r>
            <a:r>
              <a:rPr lang="fr-FR" altLang="fr-FR" dirty="0">
                <a:latin typeface="Arial" panose="020B0604020202020204" pitchFamily="34" charset="0"/>
              </a:rPr>
              <a:t>-SQL dans une unité logique et est stockée en tant qu'objet dans le serveur de base de données.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PROCÉDURES STOCKÉES SQL SERVER : </a:t>
            </a:r>
            <a:r>
              <a:rPr lang="fr-FR" b="1" dirty="0"/>
              <a:t>DEFINITION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2546365"/>
            <a:ext cx="9104502" cy="1764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</a:t>
            </a:r>
            <a:r>
              <a:rPr lang="fr-FR" altLang="fr-FR" dirty="0"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qu'une procédure stockée est appelée pour la première fois, SQL Server crée un plan d'exécution et le stocke dans le cache du plan.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 des exécutions ultérieures de la </a:t>
            </a:r>
            <a:r>
              <a:rPr lang="fr-FR" altLang="fr-FR" dirty="0">
                <a:latin typeface="Arial" panose="020B0604020202020204" pitchFamily="34" charset="0"/>
              </a:rPr>
              <a:t>procédure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stockée, SQL Server réutilise le plan afin que la procédure stockée puisse s'exécuter très rapidement avec des performances fiables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-24791" y="2042309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PROCÉDURES STOCKÉES SQL SERVER : </a:t>
            </a:r>
            <a:r>
              <a:rPr lang="fr-FR" b="1" dirty="0"/>
              <a:t>INETERET</a:t>
            </a:r>
          </a:p>
        </p:txBody>
      </p:sp>
    </p:spTree>
    <p:extLst>
      <p:ext uri="{BB962C8B-B14F-4D97-AF65-F5344CB8AC3E}">
        <p14:creationId xmlns:p14="http://schemas.microsoft.com/office/powerpoint/2010/main" val="232665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PROCEDURES STOCKÉES SQL SERVER : </a:t>
            </a:r>
            <a:r>
              <a:rPr lang="fr-FR" b="1" dirty="0"/>
              <a:t>SYNTAXE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10" y="919520"/>
            <a:ext cx="9144000" cy="36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-- </a:t>
            </a:r>
            <a:r>
              <a:rPr lang="fr-FR" dirty="0" err="1"/>
              <a:t>Transact</a:t>
            </a:r>
            <a:r>
              <a:rPr lang="fr-FR" dirty="0"/>
              <a:t>-SQL </a:t>
            </a:r>
            <a:r>
              <a:rPr lang="fr-FR" dirty="0" err="1"/>
              <a:t>Syntax</a:t>
            </a:r>
            <a:r>
              <a:rPr lang="fr-FR" dirty="0"/>
              <a:t> for </a:t>
            </a:r>
            <a:r>
              <a:rPr lang="fr-FR" dirty="0" err="1"/>
              <a:t>Stored</a:t>
            </a:r>
            <a:r>
              <a:rPr lang="fr-FR" dirty="0"/>
              <a:t> </a:t>
            </a:r>
            <a:r>
              <a:rPr lang="fr-FR" dirty="0" err="1"/>
              <a:t>Procedures</a:t>
            </a:r>
            <a:r>
              <a:rPr lang="fr-FR" dirty="0"/>
              <a:t> in SQL Server</a:t>
            </a:r>
          </a:p>
          <a:p>
            <a:r>
              <a:rPr lang="fr-FR" dirty="0"/>
              <a:t>  </a:t>
            </a:r>
          </a:p>
          <a:p>
            <a:r>
              <a:rPr 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OR ALTER </a:t>
            </a:r>
            <a:r>
              <a:rPr lang="fr-FR" dirty="0"/>
              <a:t> </a:t>
            </a:r>
            <a:r>
              <a:rPr 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 </a:t>
            </a:r>
            <a:r>
              <a:rPr lang="fr-FR" dirty="0" err="1"/>
              <a:t>procedure_name</a:t>
            </a:r>
            <a:endParaRPr lang="fr-FR" dirty="0"/>
          </a:p>
          <a:p>
            <a:r>
              <a:rPr lang="fr-MA" dirty="0"/>
              <a:t> 	@Arg1 	TypeArg1    ModePassageArg1[=</a:t>
            </a:r>
            <a:r>
              <a:rPr lang="fr-MA" dirty="0" err="1"/>
              <a:t>valeur_par_defaut</a:t>
            </a:r>
            <a:r>
              <a:rPr lang="fr-MA" dirty="0"/>
              <a:t>],</a:t>
            </a:r>
          </a:p>
          <a:p>
            <a:r>
              <a:rPr lang="fr-MA" dirty="0"/>
              <a:t>	…..</a:t>
            </a:r>
          </a:p>
          <a:p>
            <a:r>
              <a:rPr lang="fr-MA" dirty="0"/>
              <a:t>	@</a:t>
            </a:r>
            <a:r>
              <a:rPr lang="fr-MA" dirty="0" err="1"/>
              <a:t>ArgN</a:t>
            </a:r>
            <a:r>
              <a:rPr lang="fr-MA" dirty="0"/>
              <a:t> 	</a:t>
            </a:r>
            <a:r>
              <a:rPr lang="fr-MA" dirty="0" err="1"/>
              <a:t>TypeArgN</a:t>
            </a:r>
            <a:r>
              <a:rPr lang="fr-MA" dirty="0"/>
              <a:t>    </a:t>
            </a:r>
            <a:r>
              <a:rPr lang="fr-MA" dirty="0" err="1"/>
              <a:t>ModePassageArgN</a:t>
            </a:r>
            <a:r>
              <a:rPr lang="fr-MA" dirty="0"/>
              <a:t> [=</a:t>
            </a:r>
            <a:r>
              <a:rPr lang="fr-MA" dirty="0" err="1"/>
              <a:t>valeur_par_defaut</a:t>
            </a:r>
            <a:r>
              <a:rPr lang="fr-MA" dirty="0"/>
              <a:t>]</a:t>
            </a:r>
          </a:p>
          <a:p>
            <a:r>
              <a:rPr 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fr-FR" dirty="0"/>
              <a:t> </a:t>
            </a:r>
          </a:p>
          <a:p>
            <a:r>
              <a:rPr 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r>
              <a:rPr lang="fr-MA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DECLARE @VarLocale1 	TypeVarLocale1;</a:t>
            </a:r>
          </a:p>
          <a:p>
            <a:r>
              <a:rPr lang="fr-MA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DECLARE     ….</a:t>
            </a:r>
          </a:p>
          <a:p>
            <a:r>
              <a:rPr lang="fr-MA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DECLARE @</a:t>
            </a:r>
            <a:r>
              <a:rPr lang="fr-MA" sz="1400" b="1" dirty="0" err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VarLocaleM</a:t>
            </a:r>
            <a:r>
              <a:rPr lang="fr-MA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fr-MA" sz="1400" b="1" dirty="0" err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TypeVarLocaleM</a:t>
            </a:r>
            <a:r>
              <a:rPr lang="fr-MA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fr-FR" sz="1400" b="1" dirty="0">
              <a:solidFill>
                <a:srgbClr val="2A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dirty="0"/>
              <a:t> </a:t>
            </a:r>
            <a:r>
              <a:rPr lang="fr-FR" dirty="0" err="1"/>
              <a:t>corps_procedure</a:t>
            </a:r>
            <a:endParaRPr lang="fr-FR" dirty="0"/>
          </a:p>
          <a:p>
            <a:r>
              <a:rPr 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fr-FR" dirty="0"/>
              <a:t>  ;</a:t>
            </a:r>
          </a:p>
        </p:txBody>
      </p:sp>
      <p:sp>
        <p:nvSpPr>
          <p:cNvPr id="4" name="Right Bracket 3"/>
          <p:cNvSpPr/>
          <p:nvPr/>
        </p:nvSpPr>
        <p:spPr>
          <a:xfrm>
            <a:off x="6588224" y="1700808"/>
            <a:ext cx="432048" cy="1008112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7236297" y="472514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Arguments de la procédure si nécessaire </a:t>
            </a:r>
            <a:endParaRPr lang="fr-FR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092280" y="2348880"/>
            <a:ext cx="864096" cy="23762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06960" y="4714750"/>
            <a:ext cx="1367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Valeur par défaut de l’argument </a:t>
            </a:r>
          </a:p>
          <a:p>
            <a:r>
              <a:rPr lang="fr-MA" dirty="0"/>
              <a:t>si nécessaire </a:t>
            </a:r>
            <a:endParaRPr lang="fr-FR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76946" y="2698526"/>
            <a:ext cx="335132" cy="205977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ket 15"/>
          <p:cNvSpPr/>
          <p:nvPr/>
        </p:nvSpPr>
        <p:spPr>
          <a:xfrm>
            <a:off x="4996744" y="2996952"/>
            <a:ext cx="432048" cy="853253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/>
          <p:cNvSpPr txBox="1"/>
          <p:nvPr/>
        </p:nvSpPr>
        <p:spPr>
          <a:xfrm>
            <a:off x="4061736" y="4714750"/>
            <a:ext cx="1367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Variables locales</a:t>
            </a:r>
          </a:p>
          <a:p>
            <a:r>
              <a:rPr lang="fr-MA" dirty="0"/>
              <a:t>si nécessaire </a:t>
            </a:r>
            <a:endParaRPr lang="fr-FR" dirty="0"/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 flipH="1">
            <a:off x="4745264" y="3855300"/>
            <a:ext cx="523649" cy="85945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26814" y="4758305"/>
            <a:ext cx="1367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Corps de la </a:t>
            </a:r>
          </a:p>
          <a:p>
            <a:r>
              <a:rPr lang="fr-MA" dirty="0"/>
              <a:t>procédure</a:t>
            </a:r>
            <a:endParaRPr lang="fr-FR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2256172" y="4211644"/>
            <a:ext cx="754170" cy="54666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5535" y="4835363"/>
            <a:ext cx="1668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/>
              <a:t>optionnel</a:t>
            </a:r>
          </a:p>
          <a:p>
            <a:r>
              <a:rPr lang="fr-MA" dirty="0"/>
              <a:t>Si la procédure existe, elle est remplacée</a:t>
            </a:r>
            <a:endParaRPr lang="fr-FR" dirty="0"/>
          </a:p>
        </p:txBody>
      </p:sp>
      <p:sp>
        <p:nvSpPr>
          <p:cNvPr id="25" name="Oval 24"/>
          <p:cNvSpPr/>
          <p:nvPr/>
        </p:nvSpPr>
        <p:spPr>
          <a:xfrm>
            <a:off x="853412" y="1484784"/>
            <a:ext cx="97861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39713" y="1700808"/>
            <a:ext cx="185544" cy="32592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69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PROCEDURES STOCKÉES SQL SERVER : </a:t>
            </a:r>
            <a:r>
              <a:rPr lang="fr-FR" b="1" dirty="0"/>
              <a:t>BONNES PRATIQUES</a:t>
            </a:r>
          </a:p>
        </p:txBody>
      </p:sp>
      <p:sp>
        <p:nvSpPr>
          <p:cNvPr id="2" name="ZoneTexte 1"/>
          <p:cNvSpPr txBox="1"/>
          <p:nvPr/>
        </p:nvSpPr>
        <p:spPr>
          <a:xfrm flipH="1">
            <a:off x="27709" y="1124744"/>
            <a:ext cx="91162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Eviter le préfixe </a:t>
            </a:r>
            <a:r>
              <a:rPr lang="fr-FR" dirty="0" err="1"/>
              <a:t>sp</a:t>
            </a:r>
            <a:r>
              <a:rPr lang="fr-FR" dirty="0"/>
              <a:t>_ réservé aux procédures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#</a:t>
            </a:r>
            <a:r>
              <a:rPr lang="fr-FR" i="1" dirty="0" err="1"/>
              <a:t>procedure_name</a:t>
            </a:r>
            <a:r>
              <a:rPr lang="fr-FR" i="1" dirty="0"/>
              <a:t> pour les procédures temporaires locales (visibles dans la connexion)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##</a:t>
            </a:r>
            <a:r>
              <a:rPr lang="fr-FR" i="1" dirty="0" err="1"/>
              <a:t>procedure_name</a:t>
            </a:r>
            <a:r>
              <a:rPr lang="fr-FR" dirty="0"/>
              <a:t> pour les procédures temporaires globales (visibles dans toutes les connexions)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Utilisez l'instruction SET NOCOUNT ON en tant que première instruction dans le corps de la procédure. Autrement dit, placez-le juste après le mot clé AS. Cela désactive les messages que SQL Server renvoie au client après l'exécution de toute instruction SELECT, INSERT, UPDATE et DELETE.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Utilisez des noms de schéma lors de la création ou du référencement d'objets de base de données dans la procédure.</a:t>
            </a:r>
            <a:r>
              <a:rPr lang="fr-FR" dirty="0">
                <a:sym typeface="Wingdings" panose="05000000000000000000" pitchFamily="2" charset="2"/>
              </a:rPr>
              <a:t> évite leur recherche  plus rapide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Évitez l'utilisation de select * et réduire la sélection aux attributs nécessaires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Évitez de traiter ou de retourner trop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68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-6460" y="949032"/>
            <a:ext cx="9144000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uspAddProd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ArgNoProd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INTEGER			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ArgNomProd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		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ArgPCProd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	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produits </a:t>
            </a:r>
          </a:p>
          <a:p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nom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prix_conseille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values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ArgNoProd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ArgNomProd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ArgPCProd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b="0" i="0" dirty="0">
              <a:solidFill>
                <a:srgbClr val="44587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PROCÉDURES STOCKÉES : AVEC PLUSIEURS PARAMETRES : </a:t>
            </a:r>
            <a:r>
              <a:rPr lang="fr-FR" b="1" dirty="0"/>
              <a:t>EXEMPLE 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-10641" y="4087705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EXECUTION AVEC PLUSIEURS PARAMETRES EFFECTIFS</a:t>
            </a:r>
            <a:endParaRPr lang="fr-FR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-5321" y="5538887"/>
            <a:ext cx="915464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uspAddProd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ArgNoProd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=111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ArgNomProd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'Prod111'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ArgPCProd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=1245.60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-10641" y="5078468"/>
            <a:ext cx="9144000" cy="33575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EXECUTION AVEC DES PARAMETRES NOMMES</a:t>
            </a:r>
            <a:endParaRPr lang="fr-FR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-21282" y="4532242"/>
            <a:ext cx="915464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uspAddProd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111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'Prod111'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1245.60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 </a:t>
            </a:r>
            <a:r>
              <a:rPr lang="fr-FR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670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19223" y="944781"/>
            <a:ext cx="9144000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uspListeProdsSeuil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seuil_min_prix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			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seuil_max_prix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			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fr-FR" sz="16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PCProd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NomProd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		AS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	</a:t>
            </a:r>
            <a:r>
              <a:rPr lang="fr-FR" sz="16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fr-FR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NoProd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fr-FR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NomProd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nom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@</a:t>
            </a:r>
            <a:r>
              <a:rPr lang="fr-FR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PCProd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prix_conseille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 produits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prix_conseille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seuil_min_prix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prix_conseille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seuil_max_prix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prix_conseille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PROCÉDURES STOCKÉES : AVEC PLUSIEURS PARAMETRES : </a:t>
            </a:r>
            <a:r>
              <a:rPr lang="fr-FR" b="1" dirty="0"/>
              <a:t>EXEMPLE 2</a:t>
            </a:r>
          </a:p>
        </p:txBody>
      </p:sp>
    </p:spTree>
    <p:extLst>
      <p:ext uri="{BB962C8B-B14F-4D97-AF65-F5344CB8AC3E}">
        <p14:creationId xmlns:p14="http://schemas.microsoft.com/office/powerpoint/2010/main" val="94263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6460" y="523217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PROCÉDURES STOCKÉES : AVEC PLUSIEURS PARAMETRES : </a:t>
            </a:r>
            <a:r>
              <a:rPr lang="fr-FR" b="1" dirty="0"/>
              <a:t>EXEMPLE 2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-10641" y="93763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EXECUTION AVEC PARAMETRES EFFECTIFS NOMMES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-1" y="1375569"/>
            <a:ext cx="9133359" cy="32932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varNomProd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	DECLARE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varPCProd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EXEC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uspListeProdsSeuil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seuil_min_prix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seuil_max_prix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	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NoProd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varNoProd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PCProd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varPCProd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				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NomProd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varNomProd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'le </a:t>
            </a:r>
            <a:r>
              <a:rPr lang="fr-F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numero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 du produit est : 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'le nom du produit est : 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varNomProd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FF0000"/>
                </a:solidFill>
                <a:latin typeface="Consolas" panose="020B0609020204030204" pitchFamily="49" charset="0"/>
              </a:rPr>
              <a:t>'le prix du produit est : '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fr-FR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varPCProd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));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dirty="0"/>
          </a:p>
        </p:txBody>
      </p:sp>
      <p:sp>
        <p:nvSpPr>
          <p:cNvPr id="5" name="Rectangle 4"/>
          <p:cNvSpPr/>
          <p:nvPr/>
        </p:nvSpPr>
        <p:spPr>
          <a:xfrm>
            <a:off x="-10642" y="4729941"/>
            <a:ext cx="9144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le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du produit est : 14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le nom du produit est : Carte graphique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le prix du produit est : 400.00</a:t>
            </a:r>
            <a:endParaRPr lang="fr-FR" sz="1600" dirty="0"/>
          </a:p>
        </p:txBody>
      </p:sp>
      <p:sp>
        <p:nvSpPr>
          <p:cNvPr id="18" name="Rectangle 17"/>
          <p:cNvSpPr/>
          <p:nvPr/>
        </p:nvSpPr>
        <p:spPr>
          <a:xfrm>
            <a:off x="899592" y="2605098"/>
            <a:ext cx="8007304" cy="8959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63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26818</TotalTime>
  <Words>1732</Words>
  <Application>Microsoft Office PowerPoint</Application>
  <PresentationFormat>On-screen Show (4:3)</PresentationFormat>
  <Paragraphs>251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inherit</vt:lpstr>
      <vt:lpstr>Open Sans</vt:lpstr>
      <vt:lpstr>Wingdings</vt:lpstr>
      <vt:lpstr>Thème Office</vt:lpstr>
      <vt:lpstr>Feuille de calcul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ouladlhaj</dc:creator>
  <cp:lastModifiedBy>zouheir banou</cp:lastModifiedBy>
  <cp:revision>352</cp:revision>
  <cp:lastPrinted>2018-10-21T20:05:46Z</cp:lastPrinted>
  <dcterms:created xsi:type="dcterms:W3CDTF">2012-12-17T08:37:23Z</dcterms:created>
  <dcterms:modified xsi:type="dcterms:W3CDTF">2025-03-14T08:59:52Z</dcterms:modified>
</cp:coreProperties>
</file>