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1"/>
  </p:notesMasterIdLst>
  <p:handoutMasterIdLst>
    <p:handoutMasterId r:id="rId52"/>
  </p:handoutMasterIdLst>
  <p:sldIdLst>
    <p:sldId id="584" r:id="rId2"/>
    <p:sldId id="265" r:id="rId3"/>
    <p:sldId id="593" r:id="rId4"/>
    <p:sldId id="594" r:id="rId5"/>
    <p:sldId id="464" r:id="rId6"/>
    <p:sldId id="595" r:id="rId7"/>
    <p:sldId id="596" r:id="rId8"/>
    <p:sldId id="586" r:id="rId9"/>
    <p:sldId id="587" r:id="rId10"/>
    <p:sldId id="625" r:id="rId11"/>
    <p:sldId id="604" r:id="rId12"/>
    <p:sldId id="432" r:id="rId13"/>
    <p:sldId id="605" r:id="rId14"/>
    <p:sldId id="588" r:id="rId15"/>
    <p:sldId id="621" r:id="rId16"/>
    <p:sldId id="589" r:id="rId17"/>
    <p:sldId id="466" r:id="rId18"/>
    <p:sldId id="609" r:id="rId19"/>
    <p:sldId id="590" r:id="rId20"/>
    <p:sldId id="607" r:id="rId21"/>
    <p:sldId id="600" r:id="rId22"/>
    <p:sldId id="342" r:id="rId23"/>
    <p:sldId id="434" r:id="rId24"/>
    <p:sldId id="620" r:id="rId25"/>
    <p:sldId id="572" r:id="rId26"/>
    <p:sldId id="362" r:id="rId27"/>
    <p:sldId id="598" r:id="rId28"/>
    <p:sldId id="574" r:id="rId29"/>
    <p:sldId id="468" r:id="rId30"/>
    <p:sldId id="563" r:id="rId31"/>
    <p:sldId id="569" r:id="rId32"/>
    <p:sldId id="599" r:id="rId33"/>
    <p:sldId id="597" r:id="rId34"/>
    <p:sldId id="439" r:id="rId35"/>
    <p:sldId id="615" r:id="rId36"/>
    <p:sldId id="577" r:id="rId37"/>
    <p:sldId id="617" r:id="rId38"/>
    <p:sldId id="424" r:id="rId39"/>
    <p:sldId id="618" r:id="rId40"/>
    <p:sldId id="619" r:id="rId41"/>
    <p:sldId id="471" r:id="rId42"/>
    <p:sldId id="453" r:id="rId43"/>
    <p:sldId id="612" r:id="rId44"/>
    <p:sldId id="613" r:id="rId45"/>
    <p:sldId id="614" r:id="rId46"/>
    <p:sldId id="454" r:id="rId47"/>
    <p:sldId id="567" r:id="rId48"/>
    <p:sldId id="606" r:id="rId49"/>
    <p:sldId id="608" r:id="rId50"/>
  </p:sldIdLst>
  <p:sldSz cx="12192000" cy="6858000"/>
  <p:notesSz cx="6799263" cy="9929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B7B3D96F-3E33-428C-914E-D024A639EFA4}">
          <p14:sldIdLst>
            <p14:sldId id="584"/>
            <p14:sldId id="265"/>
            <p14:sldId id="593"/>
            <p14:sldId id="594"/>
            <p14:sldId id="464"/>
            <p14:sldId id="595"/>
            <p14:sldId id="596"/>
            <p14:sldId id="586"/>
            <p14:sldId id="587"/>
            <p14:sldId id="625"/>
            <p14:sldId id="604"/>
            <p14:sldId id="432"/>
            <p14:sldId id="605"/>
            <p14:sldId id="588"/>
            <p14:sldId id="621"/>
            <p14:sldId id="589"/>
            <p14:sldId id="466"/>
            <p14:sldId id="609"/>
            <p14:sldId id="590"/>
            <p14:sldId id="607"/>
            <p14:sldId id="600"/>
            <p14:sldId id="342"/>
            <p14:sldId id="434"/>
            <p14:sldId id="620"/>
            <p14:sldId id="572"/>
            <p14:sldId id="362"/>
            <p14:sldId id="598"/>
            <p14:sldId id="574"/>
            <p14:sldId id="468"/>
            <p14:sldId id="563"/>
            <p14:sldId id="569"/>
            <p14:sldId id="599"/>
            <p14:sldId id="597"/>
            <p14:sldId id="439"/>
            <p14:sldId id="615"/>
            <p14:sldId id="577"/>
            <p14:sldId id="617"/>
            <p14:sldId id="424"/>
            <p14:sldId id="618"/>
            <p14:sldId id="619"/>
            <p14:sldId id="471"/>
            <p14:sldId id="453"/>
            <p14:sldId id="612"/>
            <p14:sldId id="613"/>
            <p14:sldId id="614"/>
            <p14:sldId id="454"/>
            <p14:sldId id="567"/>
            <p14:sldId id="606"/>
            <p14:sldId id="608"/>
          </p14:sldIdLst>
        </p14:section>
        <p14:section name="Section sans titre" id="{68252068-C797-4CEC-9B32-84320D4B5DF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B9B9"/>
    <a:srgbClr val="EFEFEF"/>
    <a:srgbClr val="9B4F96"/>
    <a:srgbClr val="662079"/>
    <a:srgbClr val="D9F3FD"/>
    <a:srgbClr val="21BBC5"/>
    <a:srgbClr val="27BD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82" autoAdjust="0"/>
    <p:restoredTop sz="86426" autoAdjust="0"/>
  </p:normalViewPr>
  <p:slideViewPr>
    <p:cSldViewPr snapToGrid="0">
      <p:cViewPr varScale="1">
        <p:scale>
          <a:sx n="74" d="100"/>
          <a:sy n="74" d="100"/>
        </p:scale>
        <p:origin x="1162" y="58"/>
      </p:cViewPr>
      <p:guideLst/>
    </p:cSldViewPr>
  </p:slideViewPr>
  <p:outlineViewPr>
    <p:cViewPr>
      <p:scale>
        <a:sx n="33" d="100"/>
        <a:sy n="33" d="100"/>
      </p:scale>
      <p:origin x="0" y="-21989"/>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3852916" y="0"/>
            <a:ext cx="2946347" cy="498215"/>
          </a:xfrm>
          <a:prstGeom prst="rect">
            <a:avLst/>
          </a:prstGeom>
        </p:spPr>
        <p:txBody>
          <a:bodyPr vert="horz" lIns="91440" tIns="45720" rIns="91440" bIns="45720" rtlCol="1"/>
          <a:lstStyle>
            <a:lvl1pPr algn="r">
              <a:defRPr sz="1200"/>
            </a:lvl1pPr>
          </a:lstStyle>
          <a:p>
            <a:endParaRPr lang="ar-MA"/>
          </a:p>
        </p:txBody>
      </p:sp>
      <p:sp>
        <p:nvSpPr>
          <p:cNvPr id="3" name="Espace réservé de la date 2"/>
          <p:cNvSpPr>
            <a:spLocks noGrp="1"/>
          </p:cNvSpPr>
          <p:nvPr>
            <p:ph type="dt" sz="quarter" idx="1"/>
          </p:nvPr>
        </p:nvSpPr>
        <p:spPr>
          <a:xfrm>
            <a:off x="1575" y="0"/>
            <a:ext cx="2946347" cy="498215"/>
          </a:xfrm>
          <a:prstGeom prst="rect">
            <a:avLst/>
          </a:prstGeom>
        </p:spPr>
        <p:txBody>
          <a:bodyPr vert="horz" lIns="91440" tIns="45720" rIns="91440" bIns="45720" rtlCol="1"/>
          <a:lstStyle>
            <a:lvl1pPr algn="l">
              <a:defRPr sz="1200"/>
            </a:lvl1pPr>
          </a:lstStyle>
          <a:p>
            <a:fld id="{02FC83FE-8D8D-4B7F-8B88-517AB62B8D46}" type="datetimeFigureOut">
              <a:rPr lang="ar-MA" smtClean="0"/>
              <a:t>24-08-1446</a:t>
            </a:fld>
            <a:endParaRPr lang="ar-MA"/>
          </a:p>
        </p:txBody>
      </p:sp>
      <p:sp>
        <p:nvSpPr>
          <p:cNvPr id="4" name="Espace réservé du pied de page 3"/>
          <p:cNvSpPr>
            <a:spLocks noGrp="1"/>
          </p:cNvSpPr>
          <p:nvPr>
            <p:ph type="ftr" sz="quarter" idx="2"/>
          </p:nvPr>
        </p:nvSpPr>
        <p:spPr>
          <a:xfrm>
            <a:off x="3852916" y="9431600"/>
            <a:ext cx="2946347" cy="498214"/>
          </a:xfrm>
          <a:prstGeom prst="rect">
            <a:avLst/>
          </a:prstGeom>
        </p:spPr>
        <p:txBody>
          <a:bodyPr vert="horz" lIns="91440" tIns="45720" rIns="91440" bIns="45720" rtlCol="1" anchor="b"/>
          <a:lstStyle>
            <a:lvl1pPr algn="r">
              <a:defRPr sz="1200"/>
            </a:lvl1pPr>
          </a:lstStyle>
          <a:p>
            <a:r>
              <a:rPr lang="fr-FR"/>
              <a:t>Développement WEB</a:t>
            </a:r>
            <a:endParaRPr lang="ar-MA"/>
          </a:p>
        </p:txBody>
      </p:sp>
      <p:sp>
        <p:nvSpPr>
          <p:cNvPr id="5" name="Espace réservé du numéro de diapositive 4"/>
          <p:cNvSpPr>
            <a:spLocks noGrp="1"/>
          </p:cNvSpPr>
          <p:nvPr>
            <p:ph type="sldNum" sz="quarter" idx="3"/>
          </p:nvPr>
        </p:nvSpPr>
        <p:spPr>
          <a:xfrm>
            <a:off x="1575" y="9431600"/>
            <a:ext cx="2946347" cy="498214"/>
          </a:xfrm>
          <a:prstGeom prst="rect">
            <a:avLst/>
          </a:prstGeom>
        </p:spPr>
        <p:txBody>
          <a:bodyPr vert="horz" lIns="91440" tIns="45720" rIns="91440" bIns="45720" rtlCol="1" anchor="b"/>
          <a:lstStyle>
            <a:lvl1pPr algn="l">
              <a:defRPr sz="1200"/>
            </a:lvl1pPr>
          </a:lstStyle>
          <a:p>
            <a:fld id="{D51AE65F-4D25-45C9-B758-583D5F418E23}" type="slidenum">
              <a:rPr lang="ar-MA" smtClean="0"/>
              <a:t>‹N°›</a:t>
            </a:fld>
            <a:endParaRPr lang="ar-MA"/>
          </a:p>
        </p:txBody>
      </p:sp>
    </p:spTree>
    <p:extLst>
      <p:ext uri="{BB962C8B-B14F-4D97-AF65-F5344CB8AC3E}">
        <p14:creationId xmlns:p14="http://schemas.microsoft.com/office/powerpoint/2010/main" val="200430557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3852916" y="0"/>
            <a:ext cx="2946347" cy="498215"/>
          </a:xfrm>
          <a:prstGeom prst="rect">
            <a:avLst/>
          </a:prstGeom>
        </p:spPr>
        <p:txBody>
          <a:bodyPr vert="horz" lIns="91440" tIns="45720" rIns="91440" bIns="45720" rtlCol="1"/>
          <a:lstStyle>
            <a:lvl1pPr algn="r">
              <a:defRPr sz="1200"/>
            </a:lvl1pPr>
          </a:lstStyle>
          <a:p>
            <a:endParaRPr lang="ar-MA"/>
          </a:p>
        </p:txBody>
      </p:sp>
      <p:sp>
        <p:nvSpPr>
          <p:cNvPr id="3" name="Espace réservé de la date 2"/>
          <p:cNvSpPr>
            <a:spLocks noGrp="1"/>
          </p:cNvSpPr>
          <p:nvPr>
            <p:ph type="dt" idx="1"/>
          </p:nvPr>
        </p:nvSpPr>
        <p:spPr>
          <a:xfrm>
            <a:off x="1575" y="0"/>
            <a:ext cx="2946347" cy="498215"/>
          </a:xfrm>
          <a:prstGeom prst="rect">
            <a:avLst/>
          </a:prstGeom>
        </p:spPr>
        <p:txBody>
          <a:bodyPr vert="horz" lIns="91440" tIns="45720" rIns="91440" bIns="45720" rtlCol="1"/>
          <a:lstStyle>
            <a:lvl1pPr algn="l">
              <a:defRPr sz="1200"/>
            </a:lvl1pPr>
          </a:lstStyle>
          <a:p>
            <a:fld id="{11A2F5F3-7A1C-422A-B81A-33597961040B}" type="datetimeFigureOut">
              <a:rPr lang="ar-MA" smtClean="0"/>
              <a:t>24-08-1446</a:t>
            </a:fld>
            <a:endParaRPr lang="ar-MA"/>
          </a:p>
        </p:txBody>
      </p:sp>
      <p:sp>
        <p:nvSpPr>
          <p:cNvPr id="4" name="Espace réservé de l'image des diapositives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1" anchor="ctr"/>
          <a:lstStyle/>
          <a:p>
            <a:endParaRPr lang="ar-MA"/>
          </a:p>
        </p:txBody>
      </p:sp>
      <p:sp>
        <p:nvSpPr>
          <p:cNvPr id="5" name="Espace réservé des commentaires 4"/>
          <p:cNvSpPr>
            <a:spLocks noGrp="1"/>
          </p:cNvSpPr>
          <p:nvPr>
            <p:ph type="body" sz="quarter" idx="3"/>
          </p:nvPr>
        </p:nvSpPr>
        <p:spPr>
          <a:xfrm>
            <a:off x="679927" y="4778722"/>
            <a:ext cx="5439410" cy="3909864"/>
          </a:xfrm>
          <a:prstGeom prst="rect">
            <a:avLst/>
          </a:prstGeom>
        </p:spPr>
        <p:txBody>
          <a:bodyPr vert="horz" lIns="91440" tIns="45720" rIns="91440" bIns="45720" rtlCol="1"/>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ar-MA"/>
          </a:p>
        </p:txBody>
      </p:sp>
      <p:sp>
        <p:nvSpPr>
          <p:cNvPr id="6" name="Espace réservé du pied de page 5"/>
          <p:cNvSpPr>
            <a:spLocks noGrp="1"/>
          </p:cNvSpPr>
          <p:nvPr>
            <p:ph type="ftr" sz="quarter" idx="4"/>
          </p:nvPr>
        </p:nvSpPr>
        <p:spPr>
          <a:xfrm>
            <a:off x="3852916" y="9431600"/>
            <a:ext cx="2946347" cy="498214"/>
          </a:xfrm>
          <a:prstGeom prst="rect">
            <a:avLst/>
          </a:prstGeom>
        </p:spPr>
        <p:txBody>
          <a:bodyPr vert="horz" lIns="91440" tIns="45720" rIns="91440" bIns="45720" rtlCol="1" anchor="b"/>
          <a:lstStyle>
            <a:lvl1pPr algn="r">
              <a:defRPr sz="1200"/>
            </a:lvl1pPr>
          </a:lstStyle>
          <a:p>
            <a:r>
              <a:rPr lang="fr-FR"/>
              <a:t>Développement WEB</a:t>
            </a:r>
            <a:endParaRPr lang="ar-MA"/>
          </a:p>
        </p:txBody>
      </p:sp>
      <p:sp>
        <p:nvSpPr>
          <p:cNvPr id="7" name="Espace réservé du numéro de diapositive 6"/>
          <p:cNvSpPr>
            <a:spLocks noGrp="1"/>
          </p:cNvSpPr>
          <p:nvPr>
            <p:ph type="sldNum" sz="quarter" idx="5"/>
          </p:nvPr>
        </p:nvSpPr>
        <p:spPr>
          <a:xfrm>
            <a:off x="1575" y="9431600"/>
            <a:ext cx="2946347" cy="498214"/>
          </a:xfrm>
          <a:prstGeom prst="rect">
            <a:avLst/>
          </a:prstGeom>
        </p:spPr>
        <p:txBody>
          <a:bodyPr vert="horz" lIns="91440" tIns="45720" rIns="91440" bIns="45720" rtlCol="1" anchor="b"/>
          <a:lstStyle>
            <a:lvl1pPr algn="l">
              <a:defRPr sz="1200"/>
            </a:lvl1pPr>
          </a:lstStyle>
          <a:p>
            <a:fld id="{DAE2106E-3B62-40FB-9F38-BA529081B5B6}" type="slidenum">
              <a:rPr lang="ar-MA" smtClean="0"/>
              <a:t>‹N°›</a:t>
            </a:fld>
            <a:endParaRPr lang="ar-MA"/>
          </a:p>
        </p:txBody>
      </p:sp>
    </p:spTree>
    <p:extLst>
      <p:ext uri="{BB962C8B-B14F-4D97-AF65-F5344CB8AC3E}">
        <p14:creationId xmlns:p14="http://schemas.microsoft.com/office/powerpoint/2010/main" val="3180701632"/>
      </p:ext>
    </p:extLst>
  </p:cSld>
  <p:clrMap bg1="lt1" tx1="dk1" bg2="lt2" tx2="dk2" accent1="accent1" accent2="accent2" accent3="accent3" accent4="accent4" accent5="accent5" accent6="accent6" hlink="hlink" folHlink="folHlink"/>
  <p:hf hd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r>
              <a:rPr lang="fr-FR" dirty="0"/>
              <a:t>Développement WEB</a:t>
            </a:r>
            <a:endParaRPr lang="ar-MA" dirty="0"/>
          </a:p>
        </p:txBody>
      </p:sp>
      <p:sp>
        <p:nvSpPr>
          <p:cNvPr id="5" name="Espace réservé du numéro de diapositive 4"/>
          <p:cNvSpPr>
            <a:spLocks noGrp="1"/>
          </p:cNvSpPr>
          <p:nvPr>
            <p:ph type="sldNum" sz="quarter" idx="11"/>
          </p:nvPr>
        </p:nvSpPr>
        <p:spPr/>
        <p:txBody>
          <a:bodyPr/>
          <a:lstStyle/>
          <a:p>
            <a:fld id="{DAE2106E-3B62-40FB-9F38-BA529081B5B6}" type="slidenum">
              <a:rPr lang="ar-MA" smtClean="0"/>
              <a:t>1</a:t>
            </a:fld>
            <a:endParaRPr lang="ar-MA" dirty="0"/>
          </a:p>
        </p:txBody>
      </p:sp>
    </p:spTree>
    <p:extLst>
      <p:ext uri="{BB962C8B-B14F-4D97-AF65-F5344CB8AC3E}">
        <p14:creationId xmlns:p14="http://schemas.microsoft.com/office/powerpoint/2010/main" val="3725879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r>
              <a:rPr lang="fr-FR"/>
              <a:t>Développement WEB</a:t>
            </a:r>
            <a:endParaRPr lang="ar-MA"/>
          </a:p>
        </p:txBody>
      </p:sp>
      <p:sp>
        <p:nvSpPr>
          <p:cNvPr id="5" name="Espace réservé du numéro de diapositive 4"/>
          <p:cNvSpPr>
            <a:spLocks noGrp="1"/>
          </p:cNvSpPr>
          <p:nvPr>
            <p:ph type="sldNum" sz="quarter" idx="11"/>
          </p:nvPr>
        </p:nvSpPr>
        <p:spPr/>
        <p:txBody>
          <a:bodyPr/>
          <a:lstStyle/>
          <a:p>
            <a:fld id="{DAE2106E-3B62-40FB-9F38-BA529081B5B6}" type="slidenum">
              <a:rPr lang="ar-MA" smtClean="0"/>
              <a:t>18</a:t>
            </a:fld>
            <a:endParaRPr lang="ar-MA"/>
          </a:p>
        </p:txBody>
      </p:sp>
    </p:spTree>
    <p:extLst>
      <p:ext uri="{BB962C8B-B14F-4D97-AF65-F5344CB8AC3E}">
        <p14:creationId xmlns:p14="http://schemas.microsoft.com/office/powerpoint/2010/main" val="2427892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4"/>
          </p:nvPr>
        </p:nvSpPr>
        <p:spPr/>
        <p:txBody>
          <a:bodyPr/>
          <a:lstStyle/>
          <a:p>
            <a:r>
              <a:rPr lang="fr-FR"/>
              <a:t>Développement WEB</a:t>
            </a:r>
            <a:endParaRPr lang="ar-MA"/>
          </a:p>
        </p:txBody>
      </p:sp>
      <p:sp>
        <p:nvSpPr>
          <p:cNvPr id="5" name="Espace réservé du numéro de diapositive 4"/>
          <p:cNvSpPr>
            <a:spLocks noGrp="1"/>
          </p:cNvSpPr>
          <p:nvPr>
            <p:ph type="sldNum" sz="quarter" idx="5"/>
          </p:nvPr>
        </p:nvSpPr>
        <p:spPr/>
        <p:txBody>
          <a:bodyPr/>
          <a:lstStyle/>
          <a:p>
            <a:fld id="{DAE2106E-3B62-40FB-9F38-BA529081B5B6}" type="slidenum">
              <a:rPr lang="ar-MA" smtClean="0"/>
              <a:t>29</a:t>
            </a:fld>
            <a:endParaRPr lang="ar-MA"/>
          </a:p>
        </p:txBody>
      </p:sp>
    </p:spTree>
    <p:extLst>
      <p:ext uri="{BB962C8B-B14F-4D97-AF65-F5344CB8AC3E}">
        <p14:creationId xmlns:p14="http://schemas.microsoft.com/office/powerpoint/2010/main" val="3659088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4"/>
          </p:nvPr>
        </p:nvSpPr>
        <p:spPr/>
        <p:txBody>
          <a:bodyPr/>
          <a:lstStyle/>
          <a:p>
            <a:r>
              <a:rPr lang="fr-FR"/>
              <a:t>Développement WEB</a:t>
            </a:r>
            <a:endParaRPr lang="ar-MA"/>
          </a:p>
        </p:txBody>
      </p:sp>
      <p:sp>
        <p:nvSpPr>
          <p:cNvPr id="5" name="Espace réservé du numéro de diapositive 4"/>
          <p:cNvSpPr>
            <a:spLocks noGrp="1"/>
          </p:cNvSpPr>
          <p:nvPr>
            <p:ph type="sldNum" sz="quarter" idx="5"/>
          </p:nvPr>
        </p:nvSpPr>
        <p:spPr/>
        <p:txBody>
          <a:bodyPr/>
          <a:lstStyle/>
          <a:p>
            <a:fld id="{DAE2106E-3B62-40FB-9F38-BA529081B5B6}" type="slidenum">
              <a:rPr lang="ar-MA" smtClean="0"/>
              <a:t>41</a:t>
            </a:fld>
            <a:endParaRPr lang="ar-MA"/>
          </a:p>
        </p:txBody>
      </p:sp>
    </p:spTree>
    <p:extLst>
      <p:ext uri="{BB962C8B-B14F-4D97-AF65-F5344CB8AC3E}">
        <p14:creationId xmlns:p14="http://schemas.microsoft.com/office/powerpoint/2010/main" val="2962082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4"/>
          </p:nvPr>
        </p:nvSpPr>
        <p:spPr/>
        <p:txBody>
          <a:bodyPr/>
          <a:lstStyle/>
          <a:p>
            <a:r>
              <a:rPr lang="fr-FR"/>
              <a:t>Développement WEB</a:t>
            </a:r>
            <a:endParaRPr lang="ar-MA"/>
          </a:p>
        </p:txBody>
      </p:sp>
      <p:sp>
        <p:nvSpPr>
          <p:cNvPr id="5" name="Espace réservé du numéro de diapositive 4"/>
          <p:cNvSpPr>
            <a:spLocks noGrp="1"/>
          </p:cNvSpPr>
          <p:nvPr>
            <p:ph type="sldNum" sz="quarter" idx="5"/>
          </p:nvPr>
        </p:nvSpPr>
        <p:spPr/>
        <p:txBody>
          <a:bodyPr/>
          <a:lstStyle/>
          <a:p>
            <a:fld id="{DAE2106E-3B62-40FB-9F38-BA529081B5B6}" type="slidenum">
              <a:rPr lang="ar-MA" smtClean="0"/>
              <a:t>42</a:t>
            </a:fld>
            <a:endParaRPr lang="ar-MA"/>
          </a:p>
        </p:txBody>
      </p:sp>
    </p:spTree>
    <p:extLst>
      <p:ext uri="{BB962C8B-B14F-4D97-AF65-F5344CB8AC3E}">
        <p14:creationId xmlns:p14="http://schemas.microsoft.com/office/powerpoint/2010/main" val="3294242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84636-23A3-93E0-45BA-CF3602FEF0D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489F9DC-7FE3-F5C0-ECBE-2B802B757A9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D43D4E0-10A6-B4D4-CF62-0E9C2F29C0AE}"/>
              </a:ext>
            </a:extLst>
          </p:cNvPr>
          <p:cNvSpPr>
            <a:spLocks noGrp="1"/>
          </p:cNvSpPr>
          <p:nvPr>
            <p:ph type="body" idx="1"/>
          </p:nvPr>
        </p:nvSpPr>
        <p:spPr/>
        <p:txBody>
          <a:bodyPr/>
          <a:lstStyle/>
          <a:p>
            <a:endParaRPr lang="fr-FR" dirty="0"/>
          </a:p>
        </p:txBody>
      </p:sp>
      <p:sp>
        <p:nvSpPr>
          <p:cNvPr id="4" name="Espace réservé du pied de page 3">
            <a:extLst>
              <a:ext uri="{FF2B5EF4-FFF2-40B4-BE49-F238E27FC236}">
                <a16:creationId xmlns:a16="http://schemas.microsoft.com/office/drawing/2014/main" id="{D5D731C9-9B0B-6E6F-D782-3EDF1788B0DA}"/>
              </a:ext>
            </a:extLst>
          </p:cNvPr>
          <p:cNvSpPr>
            <a:spLocks noGrp="1"/>
          </p:cNvSpPr>
          <p:nvPr>
            <p:ph type="ftr" sz="quarter" idx="4"/>
          </p:nvPr>
        </p:nvSpPr>
        <p:spPr/>
        <p:txBody>
          <a:bodyPr/>
          <a:lstStyle/>
          <a:p>
            <a:r>
              <a:rPr lang="fr-FR"/>
              <a:t>Développement WEB</a:t>
            </a:r>
            <a:endParaRPr lang="ar-MA"/>
          </a:p>
        </p:txBody>
      </p:sp>
      <p:sp>
        <p:nvSpPr>
          <p:cNvPr id="5" name="Espace réservé du numéro de diapositive 4">
            <a:extLst>
              <a:ext uri="{FF2B5EF4-FFF2-40B4-BE49-F238E27FC236}">
                <a16:creationId xmlns:a16="http://schemas.microsoft.com/office/drawing/2014/main" id="{384E3C22-4A9C-C3BB-3CD6-F74A7209C3AA}"/>
              </a:ext>
            </a:extLst>
          </p:cNvPr>
          <p:cNvSpPr>
            <a:spLocks noGrp="1"/>
          </p:cNvSpPr>
          <p:nvPr>
            <p:ph type="sldNum" sz="quarter" idx="5"/>
          </p:nvPr>
        </p:nvSpPr>
        <p:spPr/>
        <p:txBody>
          <a:bodyPr/>
          <a:lstStyle/>
          <a:p>
            <a:fld id="{DAE2106E-3B62-40FB-9F38-BA529081B5B6}" type="slidenum">
              <a:rPr lang="ar-MA" smtClean="0"/>
              <a:t>45</a:t>
            </a:fld>
            <a:endParaRPr lang="ar-MA"/>
          </a:p>
        </p:txBody>
      </p:sp>
    </p:spTree>
    <p:extLst>
      <p:ext uri="{BB962C8B-B14F-4D97-AF65-F5344CB8AC3E}">
        <p14:creationId xmlns:p14="http://schemas.microsoft.com/office/powerpoint/2010/main" val="1181583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r>
              <a:rPr lang="fr-FR"/>
              <a:t>Développement WEB</a:t>
            </a:r>
            <a:endParaRPr lang="ar-MA"/>
          </a:p>
        </p:txBody>
      </p:sp>
      <p:sp>
        <p:nvSpPr>
          <p:cNvPr id="5" name="Espace réservé du numéro de diapositive 4"/>
          <p:cNvSpPr>
            <a:spLocks noGrp="1"/>
          </p:cNvSpPr>
          <p:nvPr>
            <p:ph type="sldNum" sz="quarter" idx="11"/>
          </p:nvPr>
        </p:nvSpPr>
        <p:spPr/>
        <p:txBody>
          <a:bodyPr/>
          <a:lstStyle/>
          <a:p>
            <a:fld id="{DAE2106E-3B62-40FB-9F38-BA529081B5B6}" type="slidenum">
              <a:rPr lang="ar-MA" smtClean="0"/>
              <a:t>2</a:t>
            </a:fld>
            <a:endParaRPr lang="ar-MA"/>
          </a:p>
        </p:txBody>
      </p:sp>
    </p:spTree>
    <p:extLst>
      <p:ext uri="{BB962C8B-B14F-4D97-AF65-F5344CB8AC3E}">
        <p14:creationId xmlns:p14="http://schemas.microsoft.com/office/powerpoint/2010/main" val="1422921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r>
              <a:rPr lang="fr-FR"/>
              <a:t>Développement WEB</a:t>
            </a:r>
            <a:endParaRPr lang="ar-MA"/>
          </a:p>
        </p:txBody>
      </p:sp>
      <p:sp>
        <p:nvSpPr>
          <p:cNvPr id="5" name="Espace réservé du numéro de diapositive 4"/>
          <p:cNvSpPr>
            <a:spLocks noGrp="1"/>
          </p:cNvSpPr>
          <p:nvPr>
            <p:ph type="sldNum" sz="quarter" idx="11"/>
          </p:nvPr>
        </p:nvSpPr>
        <p:spPr/>
        <p:txBody>
          <a:bodyPr/>
          <a:lstStyle/>
          <a:p>
            <a:fld id="{DAE2106E-3B62-40FB-9F38-BA529081B5B6}" type="slidenum">
              <a:rPr lang="ar-MA" smtClean="0"/>
              <a:t>5</a:t>
            </a:fld>
            <a:endParaRPr lang="ar-MA"/>
          </a:p>
        </p:txBody>
      </p:sp>
    </p:spTree>
    <p:extLst>
      <p:ext uri="{BB962C8B-B14F-4D97-AF65-F5344CB8AC3E}">
        <p14:creationId xmlns:p14="http://schemas.microsoft.com/office/powerpoint/2010/main" val="2021073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4"/>
          </p:nvPr>
        </p:nvSpPr>
        <p:spPr/>
        <p:txBody>
          <a:bodyPr/>
          <a:lstStyle/>
          <a:p>
            <a:r>
              <a:rPr lang="fr-FR"/>
              <a:t>Développement WEB</a:t>
            </a:r>
            <a:endParaRPr lang="ar-MA"/>
          </a:p>
        </p:txBody>
      </p:sp>
      <p:sp>
        <p:nvSpPr>
          <p:cNvPr id="5" name="Espace réservé du numéro de diapositive 4"/>
          <p:cNvSpPr>
            <a:spLocks noGrp="1"/>
          </p:cNvSpPr>
          <p:nvPr>
            <p:ph type="sldNum" sz="quarter" idx="5"/>
          </p:nvPr>
        </p:nvSpPr>
        <p:spPr/>
        <p:txBody>
          <a:bodyPr/>
          <a:lstStyle/>
          <a:p>
            <a:fld id="{DAE2106E-3B62-40FB-9F38-BA529081B5B6}" type="slidenum">
              <a:rPr lang="ar-MA" smtClean="0"/>
              <a:t>8</a:t>
            </a:fld>
            <a:endParaRPr lang="ar-MA"/>
          </a:p>
        </p:txBody>
      </p:sp>
    </p:spTree>
    <p:extLst>
      <p:ext uri="{BB962C8B-B14F-4D97-AF65-F5344CB8AC3E}">
        <p14:creationId xmlns:p14="http://schemas.microsoft.com/office/powerpoint/2010/main" val="2021231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4"/>
          </p:nvPr>
        </p:nvSpPr>
        <p:spPr/>
        <p:txBody>
          <a:bodyPr/>
          <a:lstStyle/>
          <a:p>
            <a:r>
              <a:rPr lang="fr-FR"/>
              <a:t>Développement WEB</a:t>
            </a:r>
            <a:endParaRPr lang="ar-MA"/>
          </a:p>
        </p:txBody>
      </p:sp>
      <p:sp>
        <p:nvSpPr>
          <p:cNvPr id="5" name="Espace réservé du numéro de diapositive 4"/>
          <p:cNvSpPr>
            <a:spLocks noGrp="1"/>
          </p:cNvSpPr>
          <p:nvPr>
            <p:ph type="sldNum" sz="quarter" idx="5"/>
          </p:nvPr>
        </p:nvSpPr>
        <p:spPr/>
        <p:txBody>
          <a:bodyPr/>
          <a:lstStyle/>
          <a:p>
            <a:fld id="{DAE2106E-3B62-40FB-9F38-BA529081B5B6}" type="slidenum">
              <a:rPr lang="ar-MA" smtClean="0"/>
              <a:t>9</a:t>
            </a:fld>
            <a:endParaRPr lang="ar-MA"/>
          </a:p>
        </p:txBody>
      </p:sp>
    </p:spTree>
    <p:extLst>
      <p:ext uri="{BB962C8B-B14F-4D97-AF65-F5344CB8AC3E}">
        <p14:creationId xmlns:p14="http://schemas.microsoft.com/office/powerpoint/2010/main" val="1108859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4"/>
          </p:nvPr>
        </p:nvSpPr>
        <p:spPr/>
        <p:txBody>
          <a:bodyPr/>
          <a:lstStyle/>
          <a:p>
            <a:r>
              <a:rPr lang="fr-FR"/>
              <a:t>Développement WEB</a:t>
            </a:r>
            <a:endParaRPr lang="ar-MA"/>
          </a:p>
        </p:txBody>
      </p:sp>
      <p:sp>
        <p:nvSpPr>
          <p:cNvPr id="5" name="Espace réservé du numéro de diapositive 4"/>
          <p:cNvSpPr>
            <a:spLocks noGrp="1"/>
          </p:cNvSpPr>
          <p:nvPr>
            <p:ph type="sldNum" sz="quarter" idx="5"/>
          </p:nvPr>
        </p:nvSpPr>
        <p:spPr/>
        <p:txBody>
          <a:bodyPr/>
          <a:lstStyle/>
          <a:p>
            <a:fld id="{DAE2106E-3B62-40FB-9F38-BA529081B5B6}" type="slidenum">
              <a:rPr lang="ar-MA" smtClean="0"/>
              <a:t>10</a:t>
            </a:fld>
            <a:endParaRPr lang="ar-MA"/>
          </a:p>
        </p:txBody>
      </p:sp>
    </p:spTree>
    <p:extLst>
      <p:ext uri="{BB962C8B-B14F-4D97-AF65-F5344CB8AC3E}">
        <p14:creationId xmlns:p14="http://schemas.microsoft.com/office/powerpoint/2010/main" val="650410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687ED-6601-FC46-482C-02086131E0B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56D5CA2-1D70-E987-7715-827DE91A164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17F23BA-54A6-66AA-544E-21AF36E48CA7}"/>
              </a:ext>
            </a:extLst>
          </p:cNvPr>
          <p:cNvSpPr>
            <a:spLocks noGrp="1"/>
          </p:cNvSpPr>
          <p:nvPr>
            <p:ph type="body" idx="1"/>
          </p:nvPr>
        </p:nvSpPr>
        <p:spPr/>
        <p:txBody>
          <a:bodyPr/>
          <a:lstStyle/>
          <a:p>
            <a:endParaRPr lang="fr-FR" dirty="0"/>
          </a:p>
        </p:txBody>
      </p:sp>
      <p:sp>
        <p:nvSpPr>
          <p:cNvPr id="4" name="Espace réservé du pied de page 3">
            <a:extLst>
              <a:ext uri="{FF2B5EF4-FFF2-40B4-BE49-F238E27FC236}">
                <a16:creationId xmlns:a16="http://schemas.microsoft.com/office/drawing/2014/main" id="{4C933C7A-DCE9-AB4B-5C67-33243FFB33DA}"/>
              </a:ext>
            </a:extLst>
          </p:cNvPr>
          <p:cNvSpPr>
            <a:spLocks noGrp="1"/>
          </p:cNvSpPr>
          <p:nvPr>
            <p:ph type="ftr" sz="quarter" idx="4"/>
          </p:nvPr>
        </p:nvSpPr>
        <p:spPr/>
        <p:txBody>
          <a:bodyPr/>
          <a:lstStyle/>
          <a:p>
            <a:r>
              <a:rPr lang="fr-FR"/>
              <a:t>Développement WEB</a:t>
            </a:r>
            <a:endParaRPr lang="ar-MA"/>
          </a:p>
        </p:txBody>
      </p:sp>
      <p:sp>
        <p:nvSpPr>
          <p:cNvPr id="5" name="Espace réservé du numéro de diapositive 4">
            <a:extLst>
              <a:ext uri="{FF2B5EF4-FFF2-40B4-BE49-F238E27FC236}">
                <a16:creationId xmlns:a16="http://schemas.microsoft.com/office/drawing/2014/main" id="{F2C9F2FC-7109-27B2-8B4B-2B345CC7FDD5}"/>
              </a:ext>
            </a:extLst>
          </p:cNvPr>
          <p:cNvSpPr>
            <a:spLocks noGrp="1"/>
          </p:cNvSpPr>
          <p:nvPr>
            <p:ph type="sldNum" sz="quarter" idx="5"/>
          </p:nvPr>
        </p:nvSpPr>
        <p:spPr/>
        <p:txBody>
          <a:bodyPr/>
          <a:lstStyle/>
          <a:p>
            <a:fld id="{DAE2106E-3B62-40FB-9F38-BA529081B5B6}" type="slidenum">
              <a:rPr lang="ar-MA" smtClean="0"/>
              <a:t>11</a:t>
            </a:fld>
            <a:endParaRPr lang="ar-MA"/>
          </a:p>
        </p:txBody>
      </p:sp>
    </p:spTree>
    <p:extLst>
      <p:ext uri="{BB962C8B-B14F-4D97-AF65-F5344CB8AC3E}">
        <p14:creationId xmlns:p14="http://schemas.microsoft.com/office/powerpoint/2010/main" val="1701129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4"/>
          </p:nvPr>
        </p:nvSpPr>
        <p:spPr/>
        <p:txBody>
          <a:bodyPr/>
          <a:lstStyle/>
          <a:p>
            <a:r>
              <a:rPr lang="fr-FR"/>
              <a:t>Développement WEB</a:t>
            </a:r>
            <a:endParaRPr lang="ar-MA"/>
          </a:p>
        </p:txBody>
      </p:sp>
      <p:sp>
        <p:nvSpPr>
          <p:cNvPr id="5" name="Espace réservé du numéro de diapositive 4"/>
          <p:cNvSpPr>
            <a:spLocks noGrp="1"/>
          </p:cNvSpPr>
          <p:nvPr>
            <p:ph type="sldNum" sz="quarter" idx="5"/>
          </p:nvPr>
        </p:nvSpPr>
        <p:spPr/>
        <p:txBody>
          <a:bodyPr/>
          <a:lstStyle/>
          <a:p>
            <a:fld id="{DAE2106E-3B62-40FB-9F38-BA529081B5B6}" type="slidenum">
              <a:rPr lang="ar-MA" smtClean="0"/>
              <a:t>16</a:t>
            </a:fld>
            <a:endParaRPr lang="ar-MA"/>
          </a:p>
        </p:txBody>
      </p:sp>
    </p:spTree>
    <p:extLst>
      <p:ext uri="{BB962C8B-B14F-4D97-AF65-F5344CB8AC3E}">
        <p14:creationId xmlns:p14="http://schemas.microsoft.com/office/powerpoint/2010/main" val="2499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r>
              <a:rPr lang="fr-FR"/>
              <a:t>Développement WEB</a:t>
            </a:r>
            <a:endParaRPr lang="ar-MA"/>
          </a:p>
        </p:txBody>
      </p:sp>
      <p:sp>
        <p:nvSpPr>
          <p:cNvPr id="5" name="Espace réservé du numéro de diapositive 4"/>
          <p:cNvSpPr>
            <a:spLocks noGrp="1"/>
          </p:cNvSpPr>
          <p:nvPr>
            <p:ph type="sldNum" sz="quarter" idx="11"/>
          </p:nvPr>
        </p:nvSpPr>
        <p:spPr/>
        <p:txBody>
          <a:bodyPr/>
          <a:lstStyle/>
          <a:p>
            <a:fld id="{DAE2106E-3B62-40FB-9F38-BA529081B5B6}" type="slidenum">
              <a:rPr lang="ar-MA" smtClean="0"/>
              <a:t>17</a:t>
            </a:fld>
            <a:endParaRPr lang="ar-MA"/>
          </a:p>
        </p:txBody>
      </p:sp>
    </p:spTree>
    <p:extLst>
      <p:ext uri="{BB962C8B-B14F-4D97-AF65-F5344CB8AC3E}">
        <p14:creationId xmlns:p14="http://schemas.microsoft.com/office/powerpoint/2010/main" val="2183191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r>
              <a:rPr lang="fr-FR"/>
              <a:t>Fevrier 2022</a:t>
            </a:r>
            <a:endParaRPr lang="en-US" dirty="0"/>
          </a:p>
        </p:txBody>
      </p:sp>
      <p:sp>
        <p:nvSpPr>
          <p:cNvPr id="5" name="Footer Placeholder 4"/>
          <p:cNvSpPr>
            <a:spLocks noGrp="1"/>
          </p:cNvSpPr>
          <p:nvPr>
            <p:ph type="ftr" sz="quarter" idx="11"/>
          </p:nvPr>
        </p:nvSpPr>
        <p:spPr/>
        <p:txBody>
          <a:bodyPr/>
          <a:lstStyle/>
          <a:p>
            <a:r>
              <a:rPr lang="en-US"/>
              <a:t>POO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3" name="Date Placeholder 2"/>
          <p:cNvSpPr>
            <a:spLocks noGrp="1"/>
          </p:cNvSpPr>
          <p:nvPr>
            <p:ph type="dt" sz="half" idx="10"/>
          </p:nvPr>
        </p:nvSpPr>
        <p:spPr/>
        <p:txBody>
          <a:bodyPr/>
          <a:lstStyle/>
          <a:p>
            <a:r>
              <a:rPr lang="fr-FR"/>
              <a:t>Fevrier 2022</a:t>
            </a:r>
            <a:endParaRPr lang="en-US" dirty="0"/>
          </a:p>
        </p:txBody>
      </p:sp>
      <p:sp>
        <p:nvSpPr>
          <p:cNvPr id="4" name="Footer Placeholder 3"/>
          <p:cNvSpPr>
            <a:spLocks noGrp="1"/>
          </p:cNvSpPr>
          <p:nvPr>
            <p:ph type="ftr" sz="quarter" idx="11"/>
          </p:nvPr>
        </p:nvSpPr>
        <p:spPr/>
        <p:txBody>
          <a:bodyPr/>
          <a:lstStyle/>
          <a:p>
            <a:r>
              <a:rPr lang="en-US"/>
              <a:t>POO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Fevrier 2022</a:t>
            </a:r>
            <a:endParaRPr lang="en-US" dirty="0"/>
          </a:p>
        </p:txBody>
      </p:sp>
      <p:sp>
        <p:nvSpPr>
          <p:cNvPr id="5" name="Footer Placeholder 4"/>
          <p:cNvSpPr>
            <a:spLocks noGrp="1"/>
          </p:cNvSpPr>
          <p:nvPr>
            <p:ph type="ftr" sz="quarter" idx="11"/>
          </p:nvPr>
        </p:nvSpPr>
        <p:spPr/>
        <p:txBody>
          <a:bodyPr/>
          <a:lstStyle/>
          <a:p>
            <a:r>
              <a:rPr lang="en-US"/>
              <a:t>POO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Fevrier 2022</a:t>
            </a:r>
            <a:endParaRPr lang="en-US" dirty="0"/>
          </a:p>
        </p:txBody>
      </p:sp>
      <p:sp>
        <p:nvSpPr>
          <p:cNvPr id="5" name="Footer Placeholder 4"/>
          <p:cNvSpPr>
            <a:spLocks noGrp="1"/>
          </p:cNvSpPr>
          <p:nvPr>
            <p:ph type="ftr" sz="quarter" idx="11"/>
          </p:nvPr>
        </p:nvSpPr>
        <p:spPr/>
        <p:txBody>
          <a:bodyPr/>
          <a:lstStyle/>
          <a:p>
            <a:r>
              <a:rPr lang="en-US"/>
              <a:t>POO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Fevrier 2022</a:t>
            </a:r>
            <a:endParaRPr lang="en-US" dirty="0"/>
          </a:p>
        </p:txBody>
      </p:sp>
      <p:sp>
        <p:nvSpPr>
          <p:cNvPr id="5" name="Footer Placeholder 4"/>
          <p:cNvSpPr>
            <a:spLocks noGrp="1"/>
          </p:cNvSpPr>
          <p:nvPr>
            <p:ph type="ftr" sz="quarter" idx="11"/>
          </p:nvPr>
        </p:nvSpPr>
        <p:spPr/>
        <p:txBody>
          <a:bodyPr/>
          <a:lstStyle/>
          <a:p>
            <a:r>
              <a:rPr lang="en-US"/>
              <a:t>POO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Modifiez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Fevrier 2022</a:t>
            </a:r>
            <a:endParaRPr lang="en-US" dirty="0"/>
          </a:p>
        </p:txBody>
      </p:sp>
      <p:sp>
        <p:nvSpPr>
          <p:cNvPr id="5" name="Footer Placeholder 4"/>
          <p:cNvSpPr>
            <a:spLocks noGrp="1"/>
          </p:cNvSpPr>
          <p:nvPr>
            <p:ph type="ftr" sz="quarter" idx="11"/>
          </p:nvPr>
        </p:nvSpPr>
        <p:spPr/>
        <p:txBody>
          <a:bodyPr/>
          <a:lstStyle/>
          <a:p>
            <a:r>
              <a:rPr lang="en-US"/>
              <a:t>POO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Modifiez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Fevrier 2022</a:t>
            </a:r>
            <a:endParaRPr lang="en-US" dirty="0"/>
          </a:p>
        </p:txBody>
      </p:sp>
      <p:sp>
        <p:nvSpPr>
          <p:cNvPr id="5" name="Footer Placeholder 4"/>
          <p:cNvSpPr>
            <a:spLocks noGrp="1"/>
          </p:cNvSpPr>
          <p:nvPr>
            <p:ph type="ftr" sz="quarter" idx="11"/>
          </p:nvPr>
        </p:nvSpPr>
        <p:spPr/>
        <p:txBody>
          <a:bodyPr/>
          <a:lstStyle/>
          <a:p>
            <a:r>
              <a:rPr lang="en-US"/>
              <a:t>POO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Fevrier 2022</a:t>
            </a:r>
            <a:endParaRPr lang="en-US" dirty="0"/>
          </a:p>
        </p:txBody>
      </p:sp>
      <p:sp>
        <p:nvSpPr>
          <p:cNvPr id="5" name="Footer Placeholder 4"/>
          <p:cNvSpPr>
            <a:spLocks noGrp="1"/>
          </p:cNvSpPr>
          <p:nvPr>
            <p:ph type="ftr" sz="quarter" idx="11"/>
          </p:nvPr>
        </p:nvSpPr>
        <p:spPr/>
        <p:txBody>
          <a:bodyPr/>
          <a:lstStyle/>
          <a:p>
            <a:r>
              <a:rPr lang="en-US"/>
              <a:t>POO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Fevrier 2022</a:t>
            </a:r>
            <a:endParaRPr lang="en-US" dirty="0"/>
          </a:p>
        </p:txBody>
      </p:sp>
      <p:sp>
        <p:nvSpPr>
          <p:cNvPr id="5" name="Footer Placeholder 4"/>
          <p:cNvSpPr>
            <a:spLocks noGrp="1"/>
          </p:cNvSpPr>
          <p:nvPr>
            <p:ph type="ftr" sz="quarter" idx="11"/>
          </p:nvPr>
        </p:nvSpPr>
        <p:spPr/>
        <p:txBody>
          <a:bodyPr/>
          <a:lstStyle/>
          <a:p>
            <a:r>
              <a:rPr lang="en-US"/>
              <a:t>POO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Fevrier 2022</a:t>
            </a:r>
            <a:endParaRPr lang="en-US" dirty="0"/>
          </a:p>
        </p:txBody>
      </p:sp>
      <p:sp>
        <p:nvSpPr>
          <p:cNvPr id="5" name="Footer Placeholder 4"/>
          <p:cNvSpPr>
            <a:spLocks noGrp="1"/>
          </p:cNvSpPr>
          <p:nvPr>
            <p:ph type="ftr" sz="quarter" idx="11"/>
          </p:nvPr>
        </p:nvSpPr>
        <p:spPr/>
        <p:txBody>
          <a:bodyPr/>
          <a:lstStyle/>
          <a:p>
            <a:r>
              <a:rPr lang="en-US"/>
              <a:t>POO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r>
              <a:rPr lang="fr-FR"/>
              <a:t>Fevrier 2022</a:t>
            </a:r>
            <a:endParaRPr lang="en-US" dirty="0"/>
          </a:p>
        </p:txBody>
      </p:sp>
      <p:sp>
        <p:nvSpPr>
          <p:cNvPr id="5" name="Footer Placeholder 4"/>
          <p:cNvSpPr>
            <a:spLocks noGrp="1"/>
          </p:cNvSpPr>
          <p:nvPr>
            <p:ph type="ftr" sz="quarter" idx="11"/>
          </p:nvPr>
        </p:nvSpPr>
        <p:spPr/>
        <p:txBody>
          <a:bodyPr/>
          <a:lstStyle/>
          <a:p>
            <a:r>
              <a:rPr lang="en-US"/>
              <a:t>POO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r>
              <a:rPr lang="fr-FR"/>
              <a:t>Fevrier 2022</a:t>
            </a:r>
            <a:endParaRPr lang="en-US" dirty="0"/>
          </a:p>
        </p:txBody>
      </p:sp>
      <p:sp>
        <p:nvSpPr>
          <p:cNvPr id="6" name="Footer Placeholder 5"/>
          <p:cNvSpPr>
            <a:spLocks noGrp="1"/>
          </p:cNvSpPr>
          <p:nvPr>
            <p:ph type="ftr" sz="quarter" idx="11"/>
          </p:nvPr>
        </p:nvSpPr>
        <p:spPr/>
        <p:txBody>
          <a:bodyPr/>
          <a:lstStyle/>
          <a:p>
            <a:r>
              <a:rPr lang="en-US"/>
              <a:t>POO</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r>
              <a:rPr lang="fr-FR"/>
              <a:t>Fevrier 2022</a:t>
            </a:r>
            <a:endParaRPr lang="en-US" dirty="0"/>
          </a:p>
        </p:txBody>
      </p:sp>
      <p:sp>
        <p:nvSpPr>
          <p:cNvPr id="8" name="Footer Placeholder 7"/>
          <p:cNvSpPr>
            <a:spLocks noGrp="1"/>
          </p:cNvSpPr>
          <p:nvPr>
            <p:ph type="ftr" sz="quarter" idx="11"/>
          </p:nvPr>
        </p:nvSpPr>
        <p:spPr/>
        <p:txBody>
          <a:bodyPr/>
          <a:lstStyle/>
          <a:p>
            <a:r>
              <a:rPr lang="en-US"/>
              <a:t>POO</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r>
              <a:rPr lang="fr-FR"/>
              <a:t>Fevrier 2022</a:t>
            </a:r>
            <a:endParaRPr lang="en-US" dirty="0"/>
          </a:p>
        </p:txBody>
      </p:sp>
      <p:sp>
        <p:nvSpPr>
          <p:cNvPr id="4" name="Footer Placeholder 3"/>
          <p:cNvSpPr>
            <a:spLocks noGrp="1"/>
          </p:cNvSpPr>
          <p:nvPr>
            <p:ph type="ftr" sz="quarter" idx="11"/>
          </p:nvPr>
        </p:nvSpPr>
        <p:spPr/>
        <p:txBody>
          <a:bodyPr/>
          <a:lstStyle/>
          <a:p>
            <a:r>
              <a:rPr lang="en-US"/>
              <a:t>POO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a:t>Fevrier 2022</a:t>
            </a:r>
            <a:endParaRPr lang="en-US" dirty="0"/>
          </a:p>
        </p:txBody>
      </p:sp>
      <p:sp>
        <p:nvSpPr>
          <p:cNvPr id="3" name="Footer Placeholder 2"/>
          <p:cNvSpPr>
            <a:spLocks noGrp="1"/>
          </p:cNvSpPr>
          <p:nvPr>
            <p:ph type="ftr" sz="quarter" idx="11"/>
          </p:nvPr>
        </p:nvSpPr>
        <p:spPr/>
        <p:txBody>
          <a:bodyPr/>
          <a:lstStyle/>
          <a:p>
            <a:r>
              <a:rPr lang="en-US"/>
              <a:t>POO</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r>
              <a:rPr lang="fr-FR"/>
              <a:t>Fevrier 2022</a:t>
            </a:r>
            <a:endParaRPr lang="en-US" dirty="0"/>
          </a:p>
        </p:txBody>
      </p:sp>
      <p:sp>
        <p:nvSpPr>
          <p:cNvPr id="6" name="Footer Placeholder 5"/>
          <p:cNvSpPr>
            <a:spLocks noGrp="1"/>
          </p:cNvSpPr>
          <p:nvPr>
            <p:ph type="ftr" sz="quarter" idx="11"/>
          </p:nvPr>
        </p:nvSpPr>
        <p:spPr/>
        <p:txBody>
          <a:bodyPr/>
          <a:lstStyle/>
          <a:p>
            <a:r>
              <a:rPr lang="en-US"/>
              <a:t>POO</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r>
              <a:rPr lang="fr-FR"/>
              <a:t>Fevrier 2022</a:t>
            </a:r>
            <a:endParaRPr lang="en-US" dirty="0"/>
          </a:p>
        </p:txBody>
      </p:sp>
      <p:sp>
        <p:nvSpPr>
          <p:cNvPr id="6" name="Footer Placeholder 5"/>
          <p:cNvSpPr>
            <a:spLocks noGrp="1"/>
          </p:cNvSpPr>
          <p:nvPr>
            <p:ph type="ftr" sz="quarter" idx="11"/>
          </p:nvPr>
        </p:nvSpPr>
        <p:spPr/>
        <p:txBody>
          <a:bodyPr/>
          <a:lstStyle/>
          <a:p>
            <a:r>
              <a:rPr lang="en-US"/>
              <a:t>POO</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r>
              <a:rPr lang="fr-FR"/>
              <a:t>Fevrier 2022</a:t>
            </a:r>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US"/>
              <a:t>POO</a:t>
            </a:r>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dt="0"/>
  <p:txStyles>
    <p:title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oracle.com/java/technologies/javase-downloads.html" TargetMode="Externa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4.xml.rels><?xml version="1.0" encoding="UTF-8" standalone="yes"?>
<Relationships xmlns="http://schemas.openxmlformats.org/package/2006/relationships"><Relationship Id="rId3" Type="http://schemas.openxmlformats.org/officeDocument/2006/relationships/hyperlink" Target="https://www.eclipse.org/downloads/" TargetMode="Externa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https://www.jetbrains.com/idea/" TargetMode="Externa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5.png"/><Relationship Id="rId4" Type="http://schemas.openxmlformats.org/officeDocument/2006/relationships/image" Target="../media/image4.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jpeg"/></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3093720"/>
          </a:xfrm>
          <a:prstGeom prst="rect">
            <a:avLst/>
          </a:prstGeom>
        </p:spPr>
      </p:pic>
      <p:pic>
        <p:nvPicPr>
          <p:cNvPr id="4" name="Picture 1" descr="Une image contenant texte, Police, Graphique, capture d’écran&#10;&#10;Description générée automatiquement">
            <a:extLst>
              <a:ext uri="{FF2B5EF4-FFF2-40B4-BE49-F238E27FC236}">
                <a16:creationId xmlns:a16="http://schemas.microsoft.com/office/drawing/2014/main" id="{4C321F14-F669-C50F-401D-E76FC7702FA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3455" y="951958"/>
            <a:ext cx="4270908" cy="932867"/>
          </a:xfrm>
          <a:prstGeom prst="rect">
            <a:avLst/>
          </a:prstGeom>
          <a:noFill/>
        </p:spPr>
      </p:pic>
      <p:sp>
        <p:nvSpPr>
          <p:cNvPr id="6" name="Espace réservé de la date 8">
            <a:extLst>
              <a:ext uri="{FF2B5EF4-FFF2-40B4-BE49-F238E27FC236}">
                <a16:creationId xmlns:a16="http://schemas.microsoft.com/office/drawing/2014/main" id="{A93EB960-F248-5208-B237-B44B34798C7D}"/>
              </a:ext>
            </a:extLst>
          </p:cNvPr>
          <p:cNvSpPr txBox="1">
            <a:spLocks/>
          </p:cNvSpPr>
          <p:nvPr/>
        </p:nvSpPr>
        <p:spPr>
          <a:xfrm>
            <a:off x="8774650" y="4635218"/>
            <a:ext cx="2108685" cy="365125"/>
          </a:xfrm>
          <a:prstGeom prst="rect">
            <a:avLst/>
          </a:prstGeom>
        </p:spPr>
        <p:txBody>
          <a:bodyPr vert="horz" lIns="91440" tIns="45720" rIns="91440" bIns="45720" rtlCol="0" anchor="t"/>
          <a:lstStyle>
            <a:defPPr>
              <a:defRPr lang="en-US"/>
            </a:defPPr>
            <a:lvl1pPr marL="0" algn="r" defTabSz="457200" rtl="0" eaLnBrk="1" latinLnBrk="0" hangingPunct="1">
              <a:defRPr sz="1000" b="0" i="0" kern="1200">
                <a:solidFill>
                  <a:schemeClr val="bg2">
                    <a:lumMod val="50000"/>
                  </a:schemeClr>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sz="2400" b="1" dirty="0"/>
              <a:t>3IIR - POO2</a:t>
            </a:r>
            <a:endParaRPr lang="en-US" sz="2400" b="1" dirty="0"/>
          </a:p>
        </p:txBody>
      </p:sp>
      <p:sp>
        <p:nvSpPr>
          <p:cNvPr id="9" name="Rectangle 8"/>
          <p:cNvSpPr/>
          <p:nvPr/>
        </p:nvSpPr>
        <p:spPr>
          <a:xfrm>
            <a:off x="7269700" y="3709785"/>
            <a:ext cx="4175048" cy="1107996"/>
          </a:xfrm>
          <a:prstGeom prst="rect">
            <a:avLst/>
          </a:prstGeom>
          <a:ln>
            <a:noFill/>
          </a:ln>
        </p:spPr>
        <p:txBody>
          <a:bodyPr wrap="square">
            <a:spAutoFit/>
          </a:bodyPr>
          <a:lstStyle/>
          <a:p>
            <a:r>
              <a:rPr lang="fr-FR" sz="6600" b="1" i="1" cap="all" dirty="0">
                <a:ln w="3175" cmpd="sng">
                  <a:noFill/>
                </a:ln>
                <a:solidFill>
                  <a:schemeClr val="bg1">
                    <a:lumMod val="85000"/>
                    <a:lumOff val="15000"/>
                  </a:schemeClr>
                </a:solidFill>
                <a:latin typeface="Calibri" panose="020F0502020204030204" pitchFamily="34" charset="0"/>
                <a:ea typeface="+mj-ea"/>
                <a:cs typeface="Calibri" panose="020F0502020204030204" pitchFamily="34" charset="0"/>
              </a:rPr>
              <a:t>Les bases</a:t>
            </a:r>
          </a:p>
        </p:txBody>
      </p:sp>
      <p:pic>
        <p:nvPicPr>
          <p:cNvPr id="1026" name="Picture 2" descr="Java (programming language) - Wikiped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4552" y="2790543"/>
            <a:ext cx="1205346"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258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0693817" y="5968857"/>
            <a:ext cx="1142245" cy="669925"/>
          </a:xfrm>
        </p:spPr>
        <p:txBody>
          <a:bodyPr/>
          <a:lstStyle/>
          <a:p>
            <a:fld id="{D57F1E4F-1CFF-5643-939E-217C01CDF565}" type="slidenum">
              <a:rPr lang="en-US" smtClean="0"/>
              <a:pPr/>
              <a:t>10</a:t>
            </a:fld>
            <a:endParaRPr lang="en-US" dirty="0"/>
          </a:p>
        </p:txBody>
      </p:sp>
      <p:sp>
        <p:nvSpPr>
          <p:cNvPr id="10" name="Titre 1">
            <a:extLst>
              <a:ext uri="{FF2B5EF4-FFF2-40B4-BE49-F238E27FC236}">
                <a16:creationId xmlns:a16="http://schemas.microsoft.com/office/drawing/2014/main" id="{64770829-2E4F-4231-95AB-8C6EB40C39C4}"/>
              </a:ext>
            </a:extLst>
          </p:cNvPr>
          <p:cNvSpPr txBox="1">
            <a:spLocks/>
          </p:cNvSpPr>
          <p:nvPr/>
        </p:nvSpPr>
        <p:spPr>
          <a:xfrm>
            <a:off x="-53789" y="0"/>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a:t>
            </a:r>
            <a:r>
              <a:rPr lang="fr-FR" sz="4400" b="1" dirty="0">
                <a:solidFill>
                  <a:srgbClr val="0070C0"/>
                </a:solidFill>
                <a:latin typeface="Calibri" panose="020F0502020204030204" pitchFamily="34" charset="0"/>
                <a:ea typeface="Calibri" panose="020F0502020204030204" pitchFamily="34" charset="0"/>
                <a:cs typeface="Calibri" panose="020F0502020204030204" pitchFamily="34" charset="0"/>
              </a:rPr>
              <a:t>JDK</a:t>
            </a:r>
            <a:endParaRPr lang="ar-MA" sz="44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11" name="Connecteur droit 10">
            <a:extLst>
              <a:ext uri="{FF2B5EF4-FFF2-40B4-BE49-F238E27FC236}">
                <a16:creationId xmlns:a16="http://schemas.microsoft.com/office/drawing/2014/main" id="{90B7C5E5-8991-495F-B31D-8BA40818F726}"/>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Espace réservé du contenu 2">
            <a:extLst>
              <a:ext uri="{FF2B5EF4-FFF2-40B4-BE49-F238E27FC236}">
                <a16:creationId xmlns:a16="http://schemas.microsoft.com/office/drawing/2014/main" id="{34D75C40-908C-4C55-81D5-E875215BE98E}"/>
              </a:ext>
            </a:extLst>
          </p:cNvPr>
          <p:cNvSpPr>
            <a:spLocks noGrp="1"/>
          </p:cNvSpPr>
          <p:nvPr>
            <p:ph idx="1"/>
          </p:nvPr>
        </p:nvSpPr>
        <p:spPr>
          <a:xfrm>
            <a:off x="761665" y="1159161"/>
            <a:ext cx="10952477" cy="5230935"/>
          </a:xfrm>
        </p:spPr>
        <p:txBody>
          <a:bodyPr>
            <a:noAutofit/>
          </a:bodyPr>
          <a:lstStyle/>
          <a:p>
            <a:pPr marL="0" indent="0" algn="ctr" rtl="0">
              <a:lnSpc>
                <a:spcPct val="150000"/>
              </a:lnSpc>
              <a:buClr>
                <a:schemeClr val="bg2"/>
              </a:buClr>
              <a:buNone/>
            </a:pPr>
            <a:endParaRPr 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pPr algn="just" rtl="0">
              <a:lnSpc>
                <a:spcPct val="150000"/>
              </a:lnSpc>
              <a:buClr>
                <a:schemeClr val="bg2"/>
              </a:buClr>
              <a:buFont typeface="Wingdings" panose="05000000000000000000" pitchFamily="2" charset="2"/>
              <a:buChar char="§"/>
            </a:pPr>
            <a:r>
              <a:rPr lang="fr-FR" sz="22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Le </a:t>
            </a:r>
            <a:r>
              <a:rPr lang="fr-FR" sz="2200" b="1"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JDK</a:t>
            </a:r>
            <a:r>
              <a:rPr lang="fr-FR" sz="22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 représente l’outillage indispensable au développeur Java.  Il inclut </a:t>
            </a:r>
            <a:r>
              <a:rPr lang="fr-FR" sz="22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a:t>
            </a:r>
          </a:p>
          <a:p>
            <a:pPr lvl="1" algn="just" rtl="0">
              <a:lnSpc>
                <a:spcPct val="150000"/>
              </a:lnSpc>
              <a:buClr>
                <a:schemeClr val="bg2"/>
              </a:buClr>
              <a:buFont typeface="Wingdings" panose="05000000000000000000" pitchFamily="2" charset="2"/>
              <a:buChar char="§"/>
            </a:pPr>
            <a:r>
              <a:rPr lang="fr-FR" sz="22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Le compilateur  : </a:t>
            </a:r>
            <a:r>
              <a:rPr lang="fr-FR" sz="22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pour </a:t>
            </a:r>
            <a:r>
              <a:rPr lang="fr-FR" sz="22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convertir</a:t>
            </a:r>
            <a:r>
              <a:rPr lang="fr-FR" sz="22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le </a:t>
            </a:r>
            <a:r>
              <a:rPr lang="fr-FR" sz="22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code source </a:t>
            </a:r>
            <a:r>
              <a:rPr lang="fr-FR" sz="22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Java en </a:t>
            </a:r>
            <a:r>
              <a:rPr lang="fr-FR" sz="2200" b="1" dirty="0" err="1">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bytecode</a:t>
            </a:r>
            <a:r>
              <a:rPr lang="fr-FR" sz="22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a:t>
            </a:r>
          </a:p>
          <a:p>
            <a:pPr lvl="1" algn="just" rtl="0">
              <a:lnSpc>
                <a:spcPct val="150000"/>
              </a:lnSpc>
              <a:buClr>
                <a:schemeClr val="bg2"/>
              </a:buClr>
              <a:buFont typeface="Wingdings" panose="05000000000000000000" pitchFamily="2" charset="2"/>
              <a:buChar char="§"/>
            </a:pPr>
            <a:r>
              <a:rPr lang="fr-FR" sz="22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Le Java Runtime </a:t>
            </a:r>
            <a:r>
              <a:rPr lang="fr-FR" sz="2200" b="1" dirty="0" err="1">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Environment</a:t>
            </a:r>
            <a:r>
              <a:rPr lang="fr-FR" sz="22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(JRE) : </a:t>
            </a:r>
            <a:r>
              <a:rPr lang="fr-FR" sz="22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pour exécuter les programmes Java.</a:t>
            </a:r>
          </a:p>
          <a:p>
            <a:pPr marL="742950" lvl="2" algn="just" rtl="0">
              <a:lnSpc>
                <a:spcPct val="150000"/>
              </a:lnSpc>
              <a:buClr>
                <a:schemeClr val="bg2"/>
              </a:buClr>
              <a:buFont typeface="Wingdings" panose="05000000000000000000" pitchFamily="2" charset="2"/>
              <a:buChar char="§"/>
            </a:pPr>
            <a:r>
              <a:rPr lang="fr-FR" sz="22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Des outils  de développement</a:t>
            </a:r>
            <a:r>
              <a:rPr lang="fr-FR" sz="22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tels que:</a:t>
            </a:r>
          </a:p>
          <a:p>
            <a:pPr marL="1085850" lvl="3" algn="just" rtl="0">
              <a:lnSpc>
                <a:spcPct val="150000"/>
              </a:lnSpc>
              <a:buClr>
                <a:schemeClr val="bg2"/>
              </a:buClr>
              <a:buFont typeface="Wingdings" panose="05000000000000000000" pitchFamily="2" charset="2"/>
              <a:buChar char="§"/>
            </a:pPr>
            <a:r>
              <a:rPr lang="fr-FR" sz="22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Le </a:t>
            </a:r>
            <a:r>
              <a:rPr lang="fr-FR" sz="22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débogueur</a:t>
            </a:r>
            <a:r>
              <a:rPr lang="fr-FR" sz="22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pour analyser et corriger le code.</a:t>
            </a:r>
          </a:p>
          <a:p>
            <a:pPr marL="1085850" lvl="3" algn="just" rtl="0">
              <a:lnSpc>
                <a:spcPct val="150000"/>
              </a:lnSpc>
              <a:buClr>
                <a:schemeClr val="bg2"/>
              </a:buClr>
              <a:buFont typeface="Wingdings" panose="05000000000000000000" pitchFamily="2" charset="2"/>
              <a:buChar char="§"/>
            </a:pPr>
            <a:r>
              <a:rPr lang="fr-FR" sz="22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Le  </a:t>
            </a:r>
            <a:r>
              <a:rPr lang="fr-FR" sz="22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générateur de documentation </a:t>
            </a:r>
            <a:r>
              <a:rPr lang="fr-FR" sz="22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pour générer des documentations techniques à partir du code source.</a:t>
            </a:r>
          </a:p>
          <a:p>
            <a:pPr marL="285750" lvl="3" indent="-285750" algn="just" rtl="0">
              <a:lnSpc>
                <a:spcPct val="150000"/>
              </a:lnSpc>
              <a:buClr>
                <a:schemeClr val="bg2"/>
              </a:buClr>
              <a:buFont typeface="Wingdings" panose="05000000000000000000" pitchFamily="2" charset="2"/>
              <a:buChar char="§"/>
            </a:pPr>
            <a:endParaRPr lang="fr-FR" sz="24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69279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53A5F-92AD-02D7-F6C9-C70D2A114640}"/>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85E334C-8B78-4566-8DF0-360F0BEAFC2B}"/>
              </a:ext>
            </a:extLst>
          </p:cNvPr>
          <p:cNvSpPr>
            <a:spLocks noGrp="1"/>
          </p:cNvSpPr>
          <p:nvPr>
            <p:ph type="sldNum" sz="quarter" idx="12"/>
          </p:nvPr>
        </p:nvSpPr>
        <p:spPr>
          <a:xfrm>
            <a:off x="10693817" y="5968857"/>
            <a:ext cx="1142245" cy="669925"/>
          </a:xfrm>
        </p:spPr>
        <p:txBody>
          <a:bodyPr/>
          <a:lstStyle/>
          <a:p>
            <a:fld id="{D57F1E4F-1CFF-5643-939E-217C01CDF565}" type="slidenum">
              <a:rPr lang="en-US" smtClean="0"/>
              <a:pPr/>
              <a:t>11</a:t>
            </a:fld>
            <a:endParaRPr lang="en-US" dirty="0"/>
          </a:p>
        </p:txBody>
      </p:sp>
      <p:sp>
        <p:nvSpPr>
          <p:cNvPr id="10" name="Titre 1">
            <a:extLst>
              <a:ext uri="{FF2B5EF4-FFF2-40B4-BE49-F238E27FC236}">
                <a16:creationId xmlns:a16="http://schemas.microsoft.com/office/drawing/2014/main" id="{143C299E-AF9B-5987-5052-189D40E395B7}"/>
              </a:ext>
            </a:extLst>
          </p:cNvPr>
          <p:cNvSpPr txBox="1">
            <a:spLocks/>
          </p:cNvSpPr>
          <p:nvPr/>
        </p:nvSpPr>
        <p:spPr>
          <a:xfrm>
            <a:off x="29339" y="0"/>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latin typeface="Calibri" panose="020F0502020204030204" pitchFamily="34" charset="0"/>
                <a:ea typeface="Calibri" panose="020F0502020204030204" pitchFamily="34" charset="0"/>
                <a:cs typeface="Calibri" panose="020F0502020204030204" pitchFamily="34" charset="0"/>
              </a:rPr>
              <a:t>		   JDK</a:t>
            </a:r>
            <a:endParaRPr lang="ar-MA" sz="44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11" name="Connecteur droit 10">
            <a:extLst>
              <a:ext uri="{FF2B5EF4-FFF2-40B4-BE49-F238E27FC236}">
                <a16:creationId xmlns:a16="http://schemas.microsoft.com/office/drawing/2014/main" id="{3B4576B5-0135-E26D-17B3-48469392A34D}"/>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Espace réservé du contenu 2">
            <a:extLst>
              <a:ext uri="{FF2B5EF4-FFF2-40B4-BE49-F238E27FC236}">
                <a16:creationId xmlns:a16="http://schemas.microsoft.com/office/drawing/2014/main" id="{E0A2E246-9341-7E23-5703-D629B3B669E3}"/>
              </a:ext>
            </a:extLst>
          </p:cNvPr>
          <p:cNvSpPr>
            <a:spLocks noGrp="1"/>
          </p:cNvSpPr>
          <p:nvPr>
            <p:ph idx="1"/>
          </p:nvPr>
        </p:nvSpPr>
        <p:spPr>
          <a:xfrm>
            <a:off x="649100" y="1425862"/>
            <a:ext cx="10952477" cy="4732484"/>
          </a:xfrm>
        </p:spPr>
        <p:txBody>
          <a:bodyPr>
            <a:noAutofit/>
          </a:bodyPr>
          <a:lstStyle/>
          <a:p>
            <a:pPr marL="0" indent="0" algn="ctr" rtl="0">
              <a:lnSpc>
                <a:spcPct val="150000"/>
              </a:lnSpc>
              <a:buClr>
                <a:schemeClr val="bg2"/>
              </a:buClr>
              <a:buNone/>
            </a:pPr>
            <a:endParaRPr 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pPr marL="0" indent="0" algn="just" rtl="0">
              <a:lnSpc>
                <a:spcPct val="150000"/>
              </a:lnSpc>
              <a:buClr>
                <a:schemeClr val="bg2"/>
              </a:buClr>
              <a:buNone/>
            </a:pPr>
            <a:r>
              <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a:t>
            </a:r>
          </a:p>
          <a:p>
            <a:pPr algn="just" rtl="0">
              <a:lnSpc>
                <a:spcPct val="150000"/>
              </a:lnSpc>
              <a:buClr>
                <a:schemeClr val="bg2"/>
              </a:buClr>
              <a:buFont typeface="Wingdings" panose="05000000000000000000" pitchFamily="2" charset="2"/>
              <a:buChar char="§"/>
            </a:pPr>
            <a:endPar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pPr algn="just" rtl="0">
              <a:lnSpc>
                <a:spcPct val="150000"/>
              </a:lnSpc>
              <a:buClr>
                <a:schemeClr val="bg2"/>
              </a:buClr>
              <a:buFont typeface="Wingdings" panose="05000000000000000000" pitchFamily="2" charset="2"/>
              <a:buChar char="§"/>
            </a:pPr>
            <a:r>
              <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Les commandes clés du </a:t>
            </a:r>
            <a:r>
              <a:rPr 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JDK </a:t>
            </a:r>
            <a:r>
              <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sont :</a:t>
            </a:r>
          </a:p>
          <a:p>
            <a:pPr lvl="1" algn="just" rtl="0">
              <a:lnSpc>
                <a:spcPct val="150000"/>
              </a:lnSpc>
              <a:buClr>
                <a:schemeClr val="bg2"/>
              </a:buClr>
              <a:buFont typeface="Wingdings" panose="05000000000000000000" pitchFamily="2" charset="2"/>
              <a:buChar char="§"/>
            </a:pPr>
            <a:r>
              <a:rPr lang="fr-FR" b="1" dirty="0" err="1">
                <a:solidFill>
                  <a:schemeClr val="accent6"/>
                </a:solidFill>
                <a:latin typeface="Calibri" panose="020F0502020204030204" pitchFamily="34" charset="0"/>
                <a:ea typeface="Calibri" panose="020F0502020204030204" pitchFamily="34" charset="0"/>
                <a:cs typeface="Times New Roman" panose="02020603050405020304" pitchFamily="18" charset="0"/>
              </a:rPr>
              <a:t>javac</a:t>
            </a:r>
            <a:r>
              <a:rPr 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  compile </a:t>
            </a:r>
            <a:r>
              <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le code source du fichier source " .java" et le </a:t>
            </a:r>
            <a:r>
              <a:rPr 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convertit</a:t>
            </a:r>
            <a:r>
              <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en </a:t>
            </a:r>
            <a:r>
              <a:rPr lang="fr-FR" b="1" dirty="0" err="1">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bytecode</a:t>
            </a:r>
            <a:endParaRPr 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pPr lvl="2" algn="just" rtl="0">
              <a:lnSpc>
                <a:spcPct val="150000"/>
              </a:lnSpc>
              <a:buClr>
                <a:schemeClr val="bg2"/>
              </a:buClr>
              <a:buFont typeface="Wingdings" panose="05000000000000000000" pitchFamily="2" charset="2"/>
              <a:buChar char="§"/>
            </a:pPr>
            <a:r>
              <a:rPr lang="fr-FR" b="1" dirty="0" err="1">
                <a:solidFill>
                  <a:schemeClr val="accent6"/>
                </a:solidFill>
                <a:latin typeface="Calibri" panose="020F0502020204030204" pitchFamily="34" charset="0"/>
                <a:ea typeface="Calibri" panose="020F0502020204030204" pitchFamily="34" charset="0"/>
                <a:cs typeface="Times New Roman" panose="02020603050405020304" pitchFamily="18" charset="0"/>
              </a:rPr>
              <a:t>javac</a:t>
            </a:r>
            <a:r>
              <a:rPr 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Premier.java    </a:t>
            </a:r>
            <a:r>
              <a:rPr lang="fr-FR" b="1" dirty="0">
                <a:solidFill>
                  <a:schemeClr val="bg2"/>
                </a:solidFill>
                <a:latin typeface="Calibri" panose="020F0502020204030204" pitchFamily="34" charset="0"/>
                <a:ea typeface="Calibri" panose="020F0502020204030204" pitchFamily="34" charset="0"/>
                <a:cs typeface="Times New Roman" panose="02020603050405020304" pitchFamily="18" charset="0"/>
              </a:rPr>
              <a:t>=&gt;  Génère le fichier </a:t>
            </a:r>
            <a:r>
              <a:rPr lang="fr-FR" b="1" dirty="0" err="1">
                <a:solidFill>
                  <a:schemeClr val="bg2"/>
                </a:solidFill>
                <a:latin typeface="Calibri" panose="020F0502020204030204" pitchFamily="34" charset="0"/>
                <a:ea typeface="Calibri" panose="020F0502020204030204" pitchFamily="34" charset="0"/>
                <a:cs typeface="Times New Roman" panose="02020603050405020304" pitchFamily="18" charset="0"/>
              </a:rPr>
              <a:t>Premier.class</a:t>
            </a:r>
            <a:endParaRPr lang="fr-FR" b="1" dirty="0">
              <a:solidFill>
                <a:schemeClr val="bg2"/>
              </a:solidFill>
              <a:latin typeface="Calibri" panose="020F0502020204030204" pitchFamily="34" charset="0"/>
              <a:ea typeface="Calibri" panose="020F0502020204030204" pitchFamily="34" charset="0"/>
              <a:cs typeface="Times New Roman" panose="02020603050405020304" pitchFamily="18" charset="0"/>
            </a:endParaRPr>
          </a:p>
          <a:p>
            <a:pPr lvl="1" algn="just" rtl="0">
              <a:lnSpc>
                <a:spcPct val="150000"/>
              </a:lnSpc>
              <a:buClr>
                <a:schemeClr val="bg2"/>
              </a:buClr>
              <a:buFont typeface="Wingdings" panose="05000000000000000000" pitchFamily="2" charset="2"/>
              <a:buChar char="§"/>
            </a:pPr>
            <a:r>
              <a:rPr lang="fr-FR" b="1"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java</a:t>
            </a:r>
            <a:r>
              <a:rPr 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a:t>
            </a:r>
            <a:r>
              <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exécute le programme Java </a:t>
            </a:r>
          </a:p>
          <a:p>
            <a:pPr lvl="2" algn="just" rtl="0">
              <a:lnSpc>
                <a:spcPct val="150000"/>
              </a:lnSpc>
              <a:buClr>
                <a:schemeClr val="bg2"/>
              </a:buClr>
              <a:buFont typeface="Wingdings" panose="05000000000000000000" pitchFamily="2" charset="2"/>
              <a:buChar char="§"/>
            </a:pPr>
            <a:r>
              <a:rPr lang="fr-FR" b="1"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java</a:t>
            </a:r>
            <a:r>
              <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a:t>
            </a:r>
            <a:r>
              <a:rPr 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Premier  </a:t>
            </a:r>
            <a:r>
              <a:rPr lang="fr-FR" b="1" dirty="0">
                <a:solidFill>
                  <a:schemeClr val="bg2"/>
                </a:solidFill>
                <a:latin typeface="Calibri" panose="020F0502020204030204" pitchFamily="34" charset="0"/>
                <a:ea typeface="Calibri" panose="020F0502020204030204" pitchFamily="34" charset="0"/>
                <a:cs typeface="Times New Roman" panose="02020603050405020304" pitchFamily="18" charset="0"/>
              </a:rPr>
              <a:t>=&gt;  La JVM traduit le </a:t>
            </a:r>
            <a:r>
              <a:rPr lang="fr-FR" b="1" dirty="0" err="1">
                <a:solidFill>
                  <a:schemeClr val="bg2"/>
                </a:solidFill>
                <a:latin typeface="Calibri" panose="020F0502020204030204" pitchFamily="34" charset="0"/>
                <a:ea typeface="Calibri" panose="020F0502020204030204" pitchFamily="34" charset="0"/>
                <a:cs typeface="Times New Roman" panose="02020603050405020304" pitchFamily="18" charset="0"/>
              </a:rPr>
              <a:t>bytecode</a:t>
            </a:r>
            <a:r>
              <a:rPr lang="fr-FR" b="1" dirty="0">
                <a:solidFill>
                  <a:schemeClr val="bg2"/>
                </a:solidFill>
                <a:latin typeface="Calibri" panose="020F0502020204030204" pitchFamily="34" charset="0"/>
                <a:ea typeface="Calibri" panose="020F0502020204030204" pitchFamily="34" charset="0"/>
                <a:cs typeface="Times New Roman" panose="02020603050405020304" pitchFamily="18" charset="0"/>
              </a:rPr>
              <a:t> en code machine pendant l’exécution.</a:t>
            </a:r>
          </a:p>
          <a:p>
            <a:pPr marL="742950" lvl="2" algn="just" rtl="0">
              <a:lnSpc>
                <a:spcPct val="150000"/>
              </a:lnSpc>
              <a:buClr>
                <a:schemeClr val="bg2"/>
              </a:buClr>
              <a:buFont typeface="Wingdings" panose="05000000000000000000" pitchFamily="2" charset="2"/>
              <a:buChar char="§"/>
            </a:pPr>
            <a:r>
              <a:rPr lang="fr-FR" sz="1800" b="1" dirty="0" err="1">
                <a:solidFill>
                  <a:schemeClr val="accent6"/>
                </a:solidFill>
                <a:latin typeface="Calibri" panose="020F0502020204030204" pitchFamily="34" charset="0"/>
                <a:ea typeface="Calibri" panose="020F0502020204030204" pitchFamily="34" charset="0"/>
                <a:cs typeface="Times New Roman" panose="02020603050405020304" pitchFamily="18" charset="0"/>
              </a:rPr>
              <a:t>javadoc</a:t>
            </a:r>
            <a:r>
              <a:rPr lang="fr-FR" sz="20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 </a:t>
            </a:r>
            <a:r>
              <a:rPr lang="fr-FR" sz="18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génère la documentation pour un fichier source</a:t>
            </a:r>
            <a:endParaRPr lang="fr-FR" sz="20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pPr lvl="2" algn="just" rtl="0">
              <a:lnSpc>
                <a:spcPct val="150000"/>
              </a:lnSpc>
              <a:buClr>
                <a:schemeClr val="bg2"/>
              </a:buClr>
              <a:buFont typeface="Wingdings" panose="05000000000000000000" pitchFamily="2" charset="2"/>
              <a:buChar char="§"/>
            </a:pPr>
            <a:r>
              <a:rPr lang="fr-FR" altLang="fr-FR" b="1" dirty="0" err="1">
                <a:solidFill>
                  <a:schemeClr val="accent6"/>
                </a:solidFill>
                <a:latin typeface="Calibri" panose="020F0502020204030204" pitchFamily="34" charset="0"/>
                <a:ea typeface="Calibri" panose="020F0502020204030204" pitchFamily="34" charset="0"/>
                <a:cs typeface="Times New Roman" panose="02020603050405020304" pitchFamily="18" charset="0"/>
              </a:rPr>
              <a:t>javadoc</a:t>
            </a:r>
            <a:r>
              <a:rPr lang="fr-FR" alt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Premier.java </a:t>
            </a:r>
          </a:p>
          <a:p>
            <a:pPr lvl="1" algn="just" rtl="0">
              <a:lnSpc>
                <a:spcPct val="150000"/>
              </a:lnSpc>
              <a:buClr>
                <a:schemeClr val="bg2"/>
              </a:buClr>
              <a:buFont typeface="Wingdings" panose="05000000000000000000" pitchFamily="2" charset="2"/>
              <a:buChar char="§"/>
            </a:pPr>
            <a:r>
              <a:rPr lang="fr-FR" altLang="fr-FR" b="1"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jar</a:t>
            </a:r>
            <a:r>
              <a:rPr lang="fr-FR" alt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  </a:t>
            </a:r>
            <a:r>
              <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Regroupe plusieurs fichiers .class (et d'autres ressources) en un fichier JAR (Java </a:t>
            </a:r>
            <a:r>
              <a:rPr lang="fr-FR" dirty="0" err="1">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ARchive</a:t>
            </a:r>
            <a:r>
              <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souvent utilisé pour distribuer des applications Java sous forme de bibliothèque ou d'exécutable.</a:t>
            </a:r>
            <a:endParaRPr lang="fr-FR" alt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pPr marL="742950" lvl="2" algn="just" rtl="0">
              <a:lnSpc>
                <a:spcPct val="150000"/>
              </a:lnSpc>
              <a:buClr>
                <a:schemeClr val="bg2"/>
              </a:buClr>
              <a:buFont typeface="Wingdings" panose="05000000000000000000" pitchFamily="2" charset="2"/>
              <a:buChar char="§"/>
            </a:pPr>
            <a:endParaRPr lang="fr-FR" sz="20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pPr marL="742950" lvl="2" algn="just" rtl="0">
              <a:lnSpc>
                <a:spcPct val="150000"/>
              </a:lnSpc>
              <a:buClr>
                <a:schemeClr val="bg2"/>
              </a:buClr>
              <a:buFont typeface="Wingdings" panose="05000000000000000000" pitchFamily="2" charset="2"/>
              <a:buChar char="§"/>
            </a:pPr>
            <a:endParaRPr lang="fr-FR" sz="20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pPr marL="0" lvl="3" indent="0" algn="just" rtl="0">
              <a:lnSpc>
                <a:spcPct val="150000"/>
              </a:lnSpc>
              <a:buClr>
                <a:schemeClr val="bg2"/>
              </a:buClr>
              <a:buNone/>
            </a:pPr>
            <a:endParaRPr lang="fr-FR" sz="24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7611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Espace réservé du contenu 2"/>
          <p:cNvSpPr>
            <a:spLocks noGrp="1"/>
          </p:cNvSpPr>
          <p:nvPr>
            <p:ph idx="1"/>
          </p:nvPr>
        </p:nvSpPr>
        <p:spPr>
          <a:xfrm>
            <a:off x="649481" y="1264285"/>
            <a:ext cx="10902439" cy="5075555"/>
          </a:xfrm>
        </p:spPr>
        <p:txBody>
          <a:bodyPr>
            <a:noAutofit/>
          </a:bodyPr>
          <a:lstStyle/>
          <a:p>
            <a:pPr algn="just" rtl="0">
              <a:lnSpc>
                <a:spcPct val="150000"/>
              </a:lnSpc>
              <a:buClr>
                <a:schemeClr val="bg2"/>
              </a:buClr>
              <a:buFont typeface="Wingdings" panose="05000000000000000000" pitchFamily="2" charset="2"/>
              <a:buChar char="§"/>
            </a:pPr>
            <a:endParaRPr 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pPr algn="just" rtl="0">
              <a:lnSpc>
                <a:spcPct val="150000"/>
              </a:lnSpc>
              <a:buClr>
                <a:schemeClr val="bg2"/>
              </a:buClr>
              <a:buFont typeface="Wingdings" panose="05000000000000000000" pitchFamily="2" charset="2"/>
              <a:buChar char="§"/>
            </a:pPr>
            <a:r>
              <a:rPr 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Vous pouvez  installer le JDK manuellement</a:t>
            </a:r>
          </a:p>
          <a:p>
            <a:pPr lvl="1" algn="just" rtl="0">
              <a:lnSpc>
                <a:spcPct val="150000"/>
              </a:lnSpc>
              <a:buClr>
                <a:schemeClr val="bg2"/>
              </a:buClr>
              <a:buFont typeface="Wingdings" panose="05000000000000000000" pitchFamily="2" charset="2"/>
              <a:buChar char="§"/>
            </a:pPr>
            <a:r>
              <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Depuis le site officiel d'Oracle (</a:t>
            </a:r>
            <a:r>
              <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hlinkClick r:id="rId3"/>
              </a:rPr>
              <a:t>https://www.oracle.com/java/technologies/javase-downloads.html</a:t>
            </a:r>
            <a:r>
              <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téléchargez </a:t>
            </a:r>
            <a:r>
              <a:rPr 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JDK21 </a:t>
            </a:r>
            <a:r>
              <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de </a:t>
            </a:r>
            <a:r>
              <a:rPr lang="fr-FR" dirty="0" err="1">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JavaSE</a:t>
            </a:r>
            <a:r>
              <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21 (LTS).</a:t>
            </a:r>
          </a:p>
          <a:p>
            <a:pPr lvl="1" algn="just" rtl="0">
              <a:lnSpc>
                <a:spcPct val="150000"/>
              </a:lnSpc>
              <a:buClr>
                <a:schemeClr val="bg2"/>
              </a:buClr>
              <a:buFont typeface="Wingdings" panose="05000000000000000000" pitchFamily="2" charset="2"/>
              <a:buChar char="§"/>
            </a:pPr>
            <a:r>
              <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Choisissez la version correspondant à votre système d’exploitation (</a:t>
            </a:r>
            <a:r>
              <a:rPr 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Windows</a:t>
            </a:r>
            <a:r>
              <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a:t>
            </a:r>
            <a:r>
              <a:rPr lang="fr-FR" dirty="0" err="1">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macOS</a:t>
            </a:r>
            <a:r>
              <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Linux).</a:t>
            </a:r>
          </a:p>
          <a:p>
            <a:pPr lvl="1" algn="just" rtl="0">
              <a:lnSpc>
                <a:spcPct val="150000"/>
              </a:lnSpc>
              <a:buClr>
                <a:schemeClr val="bg2"/>
              </a:buClr>
              <a:buFont typeface="Wingdings" panose="05000000000000000000" pitchFamily="2" charset="2"/>
              <a:buChar char="§"/>
            </a:pPr>
            <a:r>
              <a:rPr 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Installez-le JDK 21 </a:t>
            </a:r>
            <a:r>
              <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a:t>
            </a:r>
          </a:p>
          <a:p>
            <a:pPr lvl="2" algn="just" rtl="0">
              <a:lnSpc>
                <a:spcPct val="150000"/>
              </a:lnSpc>
              <a:buClr>
                <a:schemeClr val="bg2"/>
              </a:buClr>
              <a:buFont typeface="Wingdings" panose="05000000000000000000" pitchFamily="2" charset="2"/>
              <a:buChar char="§"/>
            </a:pPr>
            <a:r>
              <a:rPr 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Pour Windows </a:t>
            </a:r>
            <a:r>
              <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a:t>
            </a:r>
            <a:r>
              <a:rPr 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Exécutez le fichier d’installation téléchargé et suivez les instructions de l’assistant d’installation.</a:t>
            </a:r>
          </a:p>
          <a:p>
            <a:pPr lvl="2" algn="just" rtl="0">
              <a:lnSpc>
                <a:spcPct val="150000"/>
              </a:lnSpc>
              <a:buClr>
                <a:schemeClr val="bg2"/>
              </a:buClr>
              <a:buFont typeface="Wingdings" panose="05000000000000000000" pitchFamily="2" charset="2"/>
              <a:buChar char="§"/>
            </a:pPr>
            <a:r>
              <a:rPr 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Pour </a:t>
            </a:r>
            <a:r>
              <a:rPr lang="fr-FR" b="1" dirty="0" err="1">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macOS</a:t>
            </a:r>
            <a:r>
              <a:rPr 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a:t>
            </a:r>
            <a:r>
              <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Ouvrez le fichier .</a:t>
            </a:r>
            <a:r>
              <a:rPr lang="fr-FR" dirty="0" err="1">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dmg</a:t>
            </a:r>
            <a:r>
              <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téléchargé et suivez les instructions pour installer le JDK.</a:t>
            </a:r>
          </a:p>
          <a:p>
            <a:pPr lvl="2" algn="just" rtl="0">
              <a:lnSpc>
                <a:spcPct val="150000"/>
              </a:lnSpc>
              <a:buClr>
                <a:schemeClr val="bg2"/>
              </a:buClr>
              <a:buFont typeface="Wingdings" panose="05000000000000000000" pitchFamily="2" charset="2"/>
              <a:buChar char="§"/>
            </a:pPr>
            <a:r>
              <a:rPr 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Pour Linux </a:t>
            </a:r>
            <a:r>
              <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Décompressez le fichier téléchargé et suivez les instructions spécifiques à votre distribution.</a:t>
            </a:r>
          </a:p>
          <a:p>
            <a:pPr algn="just" rtl="0">
              <a:buClr>
                <a:schemeClr val="bg2"/>
              </a:buClr>
              <a:buFont typeface="Wingdings" panose="05000000000000000000" pitchFamily="2" charset="2"/>
              <a:buChar char="§"/>
            </a:pPr>
            <a:r>
              <a:rPr 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Pour vérifier l'installation, ouvrez une invite de commande (cmd) et tapez :</a:t>
            </a:r>
          </a:p>
          <a:p>
            <a:pPr marL="0" indent="0" algn="ctr" rtl="0">
              <a:buClr>
                <a:schemeClr val="bg2"/>
              </a:buClr>
              <a:buNone/>
            </a:pPr>
            <a:r>
              <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a:t>
            </a:r>
            <a:r>
              <a:rPr lang="fr-FR" sz="1600" b="1" dirty="0">
                <a:latin typeface="Consolas" panose="020B0609020204030204" pitchFamily="49" charset="0"/>
              </a:rPr>
              <a:t>java –version  </a:t>
            </a:r>
            <a:r>
              <a:rPr lang="fr-FR" sz="1600" dirty="0">
                <a:latin typeface="Consolas" panose="020B0609020204030204" pitchFamily="49" charset="0"/>
              </a:rPr>
              <a:t>ou  </a:t>
            </a:r>
            <a:r>
              <a:rPr lang="fr-FR" sz="1600" b="1" dirty="0" err="1">
                <a:latin typeface="Consolas" panose="020B0609020204030204" pitchFamily="49" charset="0"/>
              </a:rPr>
              <a:t>javac</a:t>
            </a:r>
            <a:r>
              <a:rPr lang="fr-FR" sz="1600" b="1" dirty="0">
                <a:latin typeface="Consolas" panose="020B0609020204030204" pitchFamily="49" charset="0"/>
              </a:rPr>
              <a:t> -version</a:t>
            </a:r>
            <a:endParaRPr lang="fr-FR" b="1" dirty="0">
              <a:solidFill>
                <a:schemeClr val="bg1">
                  <a:lumMod val="95000"/>
                  <a:lumOff val="5000"/>
                </a:schemeClr>
              </a:solidFill>
              <a:latin typeface="Consolas" panose="020B0609020204030204" pitchFamily="49" charset="0"/>
              <a:ea typeface="Calibri" panose="020F0502020204030204" pitchFamily="34" charset="0"/>
              <a:cs typeface="Times New Roman" panose="02020603050405020304" pitchFamily="18" charset="0"/>
            </a:endParaRPr>
          </a:p>
          <a:p>
            <a:pPr lvl="1" algn="just" rtl="0">
              <a:lnSpc>
                <a:spcPct val="150000"/>
              </a:lnSpc>
              <a:buClr>
                <a:schemeClr val="bg2"/>
              </a:buClr>
              <a:buFont typeface="Wingdings" panose="05000000000000000000" pitchFamily="2" charset="2"/>
              <a:buChar char="§"/>
            </a:pPr>
            <a:endPar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12"/>
          </p:nvPr>
        </p:nvSpPr>
        <p:spPr>
          <a:xfrm>
            <a:off x="10820400" y="5867400"/>
            <a:ext cx="1142245" cy="669925"/>
          </a:xfrm>
        </p:spPr>
        <p:txBody>
          <a:bodyPr/>
          <a:lstStyle/>
          <a:p>
            <a:fld id="{D57F1E4F-1CFF-5643-939E-217C01CDF565}" type="slidenum">
              <a:rPr lang="en-US" smtClean="0"/>
              <a:pPr/>
              <a:t>12</a:t>
            </a:fld>
            <a:endParaRPr lang="en-US" dirty="0"/>
          </a:p>
        </p:txBody>
      </p:sp>
      <p:sp>
        <p:nvSpPr>
          <p:cNvPr id="10" name="Titre 1">
            <a:extLst>
              <a:ext uri="{FF2B5EF4-FFF2-40B4-BE49-F238E27FC236}">
                <a16:creationId xmlns:a16="http://schemas.microsoft.com/office/drawing/2014/main" id="{64770829-2E4F-4231-95AB-8C6EB40C39C4}"/>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JDK </a:t>
            </a:r>
            <a:endParaRPr lang="ar-MA" sz="4400" b="1" dirty="0">
              <a:solidFill>
                <a:srgbClr val="0070C0"/>
              </a:solidFill>
            </a:endParaRPr>
          </a:p>
        </p:txBody>
      </p:sp>
      <p:cxnSp>
        <p:nvCxnSpPr>
          <p:cNvPr id="11" name="Connecteur droit 10">
            <a:extLst>
              <a:ext uri="{FF2B5EF4-FFF2-40B4-BE49-F238E27FC236}">
                <a16:creationId xmlns:a16="http://schemas.microsoft.com/office/drawing/2014/main" id="{90B7C5E5-8991-495F-B31D-8BA40818F726}"/>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051243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D8A8C74-C833-1BB9-ADC9-687C2691C07F}"/>
            </a:ext>
          </a:extLst>
        </p:cNvPr>
        <p:cNvGrpSpPr/>
        <p:nvPr/>
      </p:nvGrpSpPr>
      <p:grpSpPr>
        <a:xfrm>
          <a:off x="0" y="0"/>
          <a:ext cx="0" cy="0"/>
          <a:chOff x="0" y="0"/>
          <a:chExt cx="0" cy="0"/>
        </a:xfrm>
      </p:grpSpPr>
      <p:sp>
        <p:nvSpPr>
          <p:cNvPr id="9" name="Espace réservé du contenu 2">
            <a:extLst>
              <a:ext uri="{FF2B5EF4-FFF2-40B4-BE49-F238E27FC236}">
                <a16:creationId xmlns:a16="http://schemas.microsoft.com/office/drawing/2014/main" id="{E7ADA8E1-B128-EE72-67E8-8F203C433B2A}"/>
              </a:ext>
            </a:extLst>
          </p:cNvPr>
          <p:cNvSpPr>
            <a:spLocks noGrp="1"/>
          </p:cNvSpPr>
          <p:nvPr>
            <p:ph idx="1"/>
          </p:nvPr>
        </p:nvSpPr>
        <p:spPr>
          <a:xfrm>
            <a:off x="649481" y="1264285"/>
            <a:ext cx="10902439" cy="5075555"/>
          </a:xfrm>
        </p:spPr>
        <p:txBody>
          <a:bodyPr>
            <a:noAutofit/>
          </a:bodyPr>
          <a:lstStyle/>
          <a:p>
            <a:pPr algn="just" rtl="0">
              <a:lnSpc>
                <a:spcPct val="150000"/>
              </a:lnSpc>
              <a:buClr>
                <a:schemeClr val="bg2"/>
              </a:buClr>
              <a:buFont typeface="Wingdings" panose="05000000000000000000" pitchFamily="2" charset="2"/>
              <a:buChar char="§"/>
            </a:pPr>
            <a:r>
              <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Pour permettre d’utiliser les commandes comme </a:t>
            </a:r>
            <a:r>
              <a:rPr lang="fr-FR" b="1" dirty="0" err="1">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javac</a:t>
            </a:r>
            <a:r>
              <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ou </a:t>
            </a:r>
            <a:r>
              <a:rPr 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java</a:t>
            </a:r>
            <a:r>
              <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depuis n'importe quel terminal, </a:t>
            </a:r>
            <a:r>
              <a:rPr 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configurez les variables d’environnement  PATH et JAVA_HOME</a:t>
            </a:r>
          </a:p>
          <a:p>
            <a:pPr lvl="1" algn="just" rtl="0">
              <a:lnSpc>
                <a:spcPct val="150000"/>
              </a:lnSpc>
              <a:buClr>
                <a:schemeClr val="bg2"/>
              </a:buClr>
              <a:buFont typeface="Wingdings" panose="05000000000000000000" pitchFamily="2" charset="2"/>
              <a:buChar char="§"/>
            </a:pPr>
            <a:r>
              <a:rPr lang="fr-FR" b="1" dirty="0">
                <a:solidFill>
                  <a:schemeClr val="bg2"/>
                </a:solidFill>
                <a:latin typeface="Calibri" panose="020F0502020204030204" pitchFamily="34" charset="0"/>
                <a:ea typeface="Calibri" panose="020F0502020204030204" pitchFamily="34" charset="0"/>
                <a:cs typeface="Times New Roman" panose="02020603050405020304" pitchFamily="18" charset="0"/>
              </a:rPr>
              <a:t>Windows </a:t>
            </a:r>
            <a:r>
              <a:rPr lang="fr-FR" dirty="0">
                <a:solidFill>
                  <a:schemeClr val="bg2"/>
                </a:solidFill>
                <a:latin typeface="Calibri" panose="020F0502020204030204" pitchFamily="34" charset="0"/>
                <a:ea typeface="Calibri" panose="020F0502020204030204" pitchFamily="34" charset="0"/>
                <a:cs typeface="Times New Roman" panose="02020603050405020304" pitchFamily="18" charset="0"/>
              </a:rPr>
              <a:t>: </a:t>
            </a:r>
          </a:p>
          <a:p>
            <a:pPr lvl="2" algn="just" rtl="0">
              <a:lnSpc>
                <a:spcPct val="150000"/>
              </a:lnSpc>
              <a:buClr>
                <a:schemeClr val="bg2"/>
              </a:buClr>
              <a:buFont typeface="Wingdings" panose="05000000000000000000" pitchFamily="2" charset="2"/>
              <a:buChar char="§"/>
            </a:pPr>
            <a:r>
              <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Ajoutez le chemin du répertoire bin du JDK à la variable d’environnement </a:t>
            </a:r>
            <a:r>
              <a:rPr 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Path</a:t>
            </a:r>
          </a:p>
          <a:p>
            <a:pPr lvl="2" algn="just" rtl="0">
              <a:lnSpc>
                <a:spcPct val="150000"/>
              </a:lnSpc>
              <a:buClr>
                <a:schemeClr val="bg2"/>
              </a:buClr>
              <a:buFont typeface="Wingdings" panose="05000000000000000000" pitchFamily="2" charset="2"/>
              <a:buChar char="§"/>
            </a:pPr>
            <a:r>
              <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Créez également une variable </a:t>
            </a:r>
            <a:r>
              <a:rPr 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JAVA_HOME </a:t>
            </a:r>
            <a:r>
              <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pointant vers le répertoire d’installation du JDK. </a:t>
            </a:r>
          </a:p>
          <a:p>
            <a:pPr lvl="1" algn="just" rtl="0">
              <a:lnSpc>
                <a:spcPct val="150000"/>
              </a:lnSpc>
              <a:buClr>
                <a:schemeClr val="bg2"/>
              </a:buClr>
              <a:buFont typeface="Wingdings" panose="05000000000000000000" pitchFamily="2" charset="2"/>
              <a:buChar char="§"/>
            </a:pPr>
            <a:r>
              <a:rPr lang="fr-FR" sz="2000" b="1" i="0" u="none" strike="noStrike" baseline="0" dirty="0">
                <a:solidFill>
                  <a:schemeClr val="bg2"/>
                </a:solidFill>
                <a:latin typeface="Calibri" panose="020F0502020204030204" pitchFamily="34" charset="0"/>
              </a:rPr>
              <a:t>Linux :</a:t>
            </a:r>
          </a:p>
          <a:p>
            <a:pPr lvl="2" algn="just" rtl="0">
              <a:lnSpc>
                <a:spcPct val="150000"/>
              </a:lnSpc>
              <a:buClr>
                <a:schemeClr val="bg2"/>
              </a:buClr>
              <a:buFont typeface="Wingdings" panose="05000000000000000000" pitchFamily="2" charset="2"/>
              <a:buChar char="§"/>
            </a:pPr>
            <a:r>
              <a:rPr lang="fr-FR" sz="1800" b="0" i="0" u="none" strike="noStrike" baseline="0" dirty="0">
                <a:solidFill>
                  <a:srgbClr val="273239"/>
                </a:solidFill>
                <a:latin typeface="Calibri" panose="020F0502020204030204" pitchFamily="34" charset="0"/>
              </a:rPr>
              <a:t>Ajoutez les lignes suivantes à votre fichier de configuration de </a:t>
            </a:r>
            <a:r>
              <a:rPr lang="fr-FR" sz="1800" b="0" i="0" u="none" strike="noStrike" baseline="0" dirty="0" err="1">
                <a:solidFill>
                  <a:srgbClr val="273239"/>
                </a:solidFill>
                <a:latin typeface="Calibri" panose="020F0502020204030204" pitchFamily="34" charset="0"/>
              </a:rPr>
              <a:t>shell</a:t>
            </a:r>
            <a:r>
              <a:rPr lang="fr-FR" sz="1800" b="0" i="0" u="none" strike="noStrike" baseline="0" dirty="0">
                <a:solidFill>
                  <a:srgbClr val="273239"/>
                </a:solidFill>
                <a:latin typeface="Calibri" panose="020F0502020204030204" pitchFamily="34" charset="0"/>
              </a:rPr>
              <a:t> :</a:t>
            </a:r>
          </a:p>
          <a:p>
            <a:pPr marL="914400" lvl="2" indent="0" algn="ctr" rtl="0">
              <a:lnSpc>
                <a:spcPct val="150000"/>
              </a:lnSpc>
              <a:buClr>
                <a:schemeClr val="bg2"/>
              </a:buClr>
              <a:buNone/>
            </a:pPr>
            <a:r>
              <a:rPr lang="fr-FR" sz="1800" b="1" dirty="0">
                <a:latin typeface="Consolas" panose="020B0609020204030204" pitchFamily="49" charset="0"/>
              </a:rPr>
              <a:t>export JAVA_HOME=/</a:t>
            </a:r>
            <a:r>
              <a:rPr lang="fr-FR" sz="1800" b="1" dirty="0" err="1">
                <a:latin typeface="Consolas" panose="020B0609020204030204" pitchFamily="49" charset="0"/>
              </a:rPr>
              <a:t>chemin_vers_jdk</a:t>
            </a:r>
            <a:r>
              <a:rPr lang="fr-FR" sz="1800" b="1" dirty="0">
                <a:latin typeface="Consolas" panose="020B0609020204030204" pitchFamily="49" charset="0"/>
              </a:rPr>
              <a:t>   export PATH=$JAVA_HOME/bin:$PATH	</a:t>
            </a:r>
          </a:p>
        </p:txBody>
      </p:sp>
      <p:sp>
        <p:nvSpPr>
          <p:cNvPr id="4" name="Espace réservé du numéro de diapositive 3">
            <a:extLst>
              <a:ext uri="{FF2B5EF4-FFF2-40B4-BE49-F238E27FC236}">
                <a16:creationId xmlns:a16="http://schemas.microsoft.com/office/drawing/2014/main" id="{06E66D97-6288-2F19-E232-E8724E1AAFB8}"/>
              </a:ext>
            </a:extLst>
          </p:cNvPr>
          <p:cNvSpPr>
            <a:spLocks noGrp="1"/>
          </p:cNvSpPr>
          <p:nvPr>
            <p:ph type="sldNum" sz="quarter" idx="12"/>
          </p:nvPr>
        </p:nvSpPr>
        <p:spPr>
          <a:xfrm>
            <a:off x="10820400" y="5867400"/>
            <a:ext cx="1142245" cy="669925"/>
          </a:xfrm>
        </p:spPr>
        <p:txBody>
          <a:bodyPr/>
          <a:lstStyle/>
          <a:p>
            <a:fld id="{D57F1E4F-1CFF-5643-939E-217C01CDF565}" type="slidenum">
              <a:rPr lang="en-US" smtClean="0"/>
              <a:pPr/>
              <a:t>13</a:t>
            </a:fld>
            <a:endParaRPr lang="en-US" dirty="0"/>
          </a:p>
        </p:txBody>
      </p:sp>
      <p:sp>
        <p:nvSpPr>
          <p:cNvPr id="10" name="Titre 1">
            <a:extLst>
              <a:ext uri="{FF2B5EF4-FFF2-40B4-BE49-F238E27FC236}">
                <a16:creationId xmlns:a16="http://schemas.microsoft.com/office/drawing/2014/main" id="{51BB0451-B427-CA32-58EA-0C580139D10B}"/>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JDK </a:t>
            </a:r>
            <a:endParaRPr lang="ar-MA" sz="4400" b="1" dirty="0">
              <a:solidFill>
                <a:srgbClr val="0070C0"/>
              </a:solidFill>
            </a:endParaRPr>
          </a:p>
        </p:txBody>
      </p:sp>
      <p:cxnSp>
        <p:nvCxnSpPr>
          <p:cNvPr id="11" name="Connecteur droit 10">
            <a:extLst>
              <a:ext uri="{FF2B5EF4-FFF2-40B4-BE49-F238E27FC236}">
                <a16:creationId xmlns:a16="http://schemas.microsoft.com/office/drawing/2014/main" id="{A5A8B490-C9E2-F7CD-23F8-D608E7BD6B01}"/>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16242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Espace réservé du contenu 2"/>
          <p:cNvSpPr>
            <a:spLocks noGrp="1"/>
          </p:cNvSpPr>
          <p:nvPr>
            <p:ph idx="1"/>
          </p:nvPr>
        </p:nvSpPr>
        <p:spPr>
          <a:xfrm>
            <a:off x="595763" y="1222781"/>
            <a:ext cx="10795759" cy="5075554"/>
          </a:xfrm>
        </p:spPr>
        <p:txBody>
          <a:bodyPr>
            <a:noAutofit/>
          </a:bodyPr>
          <a:lstStyle/>
          <a:p>
            <a:pPr marL="285750" lvl="1" algn="just" rtl="0">
              <a:lnSpc>
                <a:spcPct val="150000"/>
              </a:lnSpc>
              <a:buClr>
                <a:schemeClr val="bg2"/>
              </a:buClr>
              <a:buFont typeface="Wingdings" panose="05000000000000000000" pitchFamily="2" charset="2"/>
              <a:buChar char="§"/>
            </a:pPr>
            <a:r>
              <a:rPr lang="fr-FR" sz="20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Utilisez un </a:t>
            </a:r>
            <a:r>
              <a:rPr lang="fr-FR" sz="2000" b="1"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environnement de développement intégré Java</a:t>
            </a:r>
            <a:r>
              <a:rPr lang="fr-FR" sz="20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 comme </a:t>
            </a:r>
            <a:r>
              <a:rPr lang="fr-FR" sz="2000" b="1"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Eclipse</a:t>
            </a:r>
            <a:r>
              <a:rPr lang="fr-FR" sz="20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 </a:t>
            </a:r>
            <a:r>
              <a:rPr lang="fr-FR" sz="2000" b="1" dirty="0" err="1">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IntelliJ</a:t>
            </a:r>
            <a:r>
              <a:rPr lang="fr-FR" sz="2000" b="1"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 IDEA</a:t>
            </a:r>
            <a:r>
              <a:rPr lang="fr-FR" sz="20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 (</a:t>
            </a:r>
            <a:r>
              <a:rPr lang="fr-FR"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Community Edition</a:t>
            </a:r>
            <a:r>
              <a:rPr lang="fr-FR" sz="20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 et </a:t>
            </a:r>
            <a:r>
              <a:rPr lang="fr-FR" sz="2000" b="1"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NetBeans</a:t>
            </a:r>
            <a:r>
              <a:rPr lang="fr-FR" sz="20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 pour développer avec Java  =&gt; Ils sont pratiques et disponibles gratuitement.</a:t>
            </a:r>
          </a:p>
          <a:p>
            <a:pPr algn="just" rtl="0">
              <a:lnSpc>
                <a:spcPct val="150000"/>
              </a:lnSpc>
              <a:buClr>
                <a:schemeClr val="bg2"/>
              </a:buClr>
              <a:buFont typeface="Wingdings" panose="05000000000000000000" pitchFamily="2" charset="2"/>
              <a:buChar char="§"/>
            </a:pPr>
            <a:r>
              <a:rPr lang="fr-FR" b="1"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Eclipse est l'un des IDE les plus populaires </a:t>
            </a:r>
            <a:r>
              <a:rPr lang="fr-FR"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a:t>
            </a:r>
          </a:p>
          <a:p>
            <a:pPr lvl="1" algn="just" rtl="0">
              <a:lnSpc>
                <a:spcPct val="150000"/>
              </a:lnSpc>
              <a:buClr>
                <a:schemeClr val="bg2"/>
              </a:buClr>
              <a:buFont typeface="Wingdings" panose="05000000000000000000" pitchFamily="2" charset="2"/>
              <a:buChar char="§"/>
            </a:pPr>
            <a:r>
              <a:rPr lang="fr-FR" b="1"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Installez Eclipse IDE (édition Java </a:t>
            </a:r>
            <a:r>
              <a:rPr lang="fr-FR" b="1" dirty="0" err="1">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Developers</a:t>
            </a:r>
            <a:r>
              <a:rPr lang="fr-FR" b="1"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 depuis le site officiel </a:t>
            </a:r>
            <a:r>
              <a:rPr lang="fr-FR"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hlinkClick r:id="rId3"/>
              </a:rPr>
              <a:t>https://www.eclipse.org/downloads/</a:t>
            </a:r>
            <a:endParaRPr lang="fr-FR"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pPr lvl="2" algn="just" rtl="0">
              <a:lnSpc>
                <a:spcPct val="150000"/>
              </a:lnSpc>
              <a:buClr>
                <a:schemeClr val="bg2"/>
              </a:buClr>
              <a:buFont typeface="Wingdings" panose="05000000000000000000" pitchFamily="2" charset="2"/>
              <a:buChar char="§"/>
            </a:pPr>
            <a:r>
              <a:rPr lang="fr-FR" sz="18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Eclipse nécessite une installation manuelle d'une version compatible du JDK</a:t>
            </a:r>
            <a:r>
              <a:rPr lang="fr-FR"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a:t>
            </a:r>
          </a:p>
          <a:p>
            <a:pPr lvl="1" algn="just" rtl="0">
              <a:lnSpc>
                <a:spcPct val="150000"/>
              </a:lnSpc>
              <a:buClr>
                <a:schemeClr val="bg2"/>
              </a:buClr>
              <a:buFont typeface="Wingdings" panose="05000000000000000000" pitchFamily="2" charset="2"/>
              <a:buChar char="§"/>
            </a:pPr>
            <a:r>
              <a:rPr lang="fr-FR"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Lors de la création d’un nouveau projet Java, Eclipse vérifie la présence d’un JDK.</a:t>
            </a:r>
          </a:p>
          <a:p>
            <a:pPr lvl="2" algn="just" rtl="0">
              <a:lnSpc>
                <a:spcPct val="150000"/>
              </a:lnSpc>
              <a:buClr>
                <a:schemeClr val="bg2"/>
              </a:buClr>
              <a:buFont typeface="Wingdings" panose="05000000000000000000" pitchFamily="2" charset="2"/>
              <a:buChar char="§"/>
            </a:pPr>
            <a:r>
              <a:rPr lang="fr-FR" sz="18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Si aucun JDK n’est trouvé, vous devez en installer un et le configurer dans les paramètres d'Eclipse pour cela, sélectionnez la version JDK 21 et ajoutez-la via </a:t>
            </a:r>
            <a:r>
              <a:rPr lang="fr-FR" sz="1800" b="1" i="1" dirty="0" err="1">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Window</a:t>
            </a:r>
            <a:r>
              <a:rPr lang="fr-FR" sz="1800" b="1" i="1"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 &gt; </a:t>
            </a:r>
            <a:r>
              <a:rPr lang="fr-FR" sz="1800" b="1" i="1" dirty="0" err="1">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Preferences</a:t>
            </a:r>
            <a:r>
              <a:rPr lang="fr-FR" sz="1800" b="1" i="1"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 &gt; Java &gt; </a:t>
            </a:r>
            <a:r>
              <a:rPr lang="fr-FR" sz="1800" b="1" i="1" dirty="0" err="1">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Installed</a:t>
            </a:r>
            <a:r>
              <a:rPr lang="fr-FR" sz="1800" b="1" i="1"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 </a:t>
            </a:r>
            <a:r>
              <a:rPr lang="fr-FR" sz="1800" b="1" i="1" dirty="0" err="1">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JREs</a:t>
            </a:r>
            <a:r>
              <a:rPr lang="fr-FR" sz="1800" b="1" i="1"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 </a:t>
            </a:r>
            <a:endParaRPr lang="fr-FR" sz="18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Espace réservé du numéro de diapositive 3"/>
          <p:cNvSpPr>
            <a:spLocks noGrp="1"/>
          </p:cNvSpPr>
          <p:nvPr>
            <p:ph type="sldNum" sz="quarter" idx="12"/>
          </p:nvPr>
        </p:nvSpPr>
        <p:spPr>
          <a:xfrm>
            <a:off x="10820400" y="5867400"/>
            <a:ext cx="1142245" cy="669925"/>
          </a:xfrm>
        </p:spPr>
        <p:txBody>
          <a:bodyPr/>
          <a:lstStyle/>
          <a:p>
            <a:fld id="{D57F1E4F-1CFF-5643-939E-217C01CDF565}" type="slidenum">
              <a:rPr lang="en-US" smtClean="0"/>
              <a:pPr/>
              <a:t>14</a:t>
            </a:fld>
            <a:endParaRPr lang="en-US" dirty="0"/>
          </a:p>
        </p:txBody>
      </p:sp>
      <p:sp>
        <p:nvSpPr>
          <p:cNvPr id="10" name="Titre 1">
            <a:extLst>
              <a:ext uri="{FF2B5EF4-FFF2-40B4-BE49-F238E27FC236}">
                <a16:creationId xmlns:a16="http://schemas.microsoft.com/office/drawing/2014/main" id="{64770829-2E4F-4231-95AB-8C6EB40C39C4}"/>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IDE Java : Eclipse</a:t>
            </a:r>
            <a:endParaRPr lang="ar-MA" sz="4400" b="1" dirty="0">
              <a:solidFill>
                <a:srgbClr val="0070C0"/>
              </a:solidFill>
            </a:endParaRPr>
          </a:p>
        </p:txBody>
      </p:sp>
      <p:cxnSp>
        <p:nvCxnSpPr>
          <p:cNvPr id="11" name="Connecteur droit 10">
            <a:extLst>
              <a:ext uri="{FF2B5EF4-FFF2-40B4-BE49-F238E27FC236}">
                <a16:creationId xmlns:a16="http://schemas.microsoft.com/office/drawing/2014/main" id="{90B7C5E5-8991-495F-B31D-8BA40818F726}"/>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050" name="Picture 2" descr="Eclipse: A Brief History - IRI">
            <a:extLst>
              <a:ext uri="{FF2B5EF4-FFF2-40B4-BE49-F238E27FC236}">
                <a16:creationId xmlns:a16="http://schemas.microsoft.com/office/drawing/2014/main" id="{C6CF6F5C-5198-568E-F9FE-9D0D2AFD3C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9022" y="2501667"/>
            <a:ext cx="1262495" cy="672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24838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2954078-B7E8-2EFC-C425-26523AB7E84C}"/>
            </a:ext>
          </a:extLst>
        </p:cNvPr>
        <p:cNvGrpSpPr/>
        <p:nvPr/>
      </p:nvGrpSpPr>
      <p:grpSpPr>
        <a:xfrm>
          <a:off x="0" y="0"/>
          <a:ext cx="0" cy="0"/>
          <a:chOff x="0" y="0"/>
          <a:chExt cx="0" cy="0"/>
        </a:xfrm>
      </p:grpSpPr>
      <p:sp>
        <p:nvSpPr>
          <p:cNvPr id="9" name="Espace réservé du contenu 2">
            <a:extLst>
              <a:ext uri="{FF2B5EF4-FFF2-40B4-BE49-F238E27FC236}">
                <a16:creationId xmlns:a16="http://schemas.microsoft.com/office/drawing/2014/main" id="{40084BE6-43A4-11CF-D889-78C833640572}"/>
              </a:ext>
            </a:extLst>
          </p:cNvPr>
          <p:cNvSpPr>
            <a:spLocks noGrp="1"/>
          </p:cNvSpPr>
          <p:nvPr>
            <p:ph idx="1"/>
          </p:nvPr>
        </p:nvSpPr>
        <p:spPr>
          <a:xfrm>
            <a:off x="595763" y="1461770"/>
            <a:ext cx="10795759" cy="5075555"/>
          </a:xfrm>
        </p:spPr>
        <p:txBody>
          <a:bodyPr>
            <a:noAutofit/>
          </a:bodyPr>
          <a:lstStyle/>
          <a:p>
            <a:pPr marL="285750" lvl="1" algn="just" rtl="0">
              <a:lnSpc>
                <a:spcPct val="150000"/>
              </a:lnSpc>
              <a:buClr>
                <a:schemeClr val="bg2"/>
              </a:buClr>
              <a:buFont typeface="Wingdings" panose="05000000000000000000" pitchFamily="2" charset="2"/>
              <a:buChar char="§"/>
            </a:pPr>
            <a:r>
              <a:rPr lang="fr-FR" sz="2000" b="1"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IntelliJ IDEA </a:t>
            </a:r>
            <a:r>
              <a:rPr lang="fr-FR" sz="20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est considéré comme </a:t>
            </a:r>
            <a:r>
              <a:rPr lang="fr-FR" sz="2000" b="1"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l'un des meilleurs IDE </a:t>
            </a:r>
            <a:r>
              <a:rPr lang="fr-FR" sz="20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pour le développement Java. </a:t>
            </a:r>
          </a:p>
          <a:p>
            <a:pPr marL="742950" lvl="2" algn="just" rtl="0">
              <a:lnSpc>
                <a:spcPct val="150000"/>
              </a:lnSpc>
              <a:buClr>
                <a:schemeClr val="bg2"/>
              </a:buClr>
              <a:buFont typeface="Wingdings" panose="05000000000000000000" pitchFamily="2" charset="2"/>
              <a:buChar char="§"/>
            </a:pPr>
            <a:r>
              <a:rPr lang="fr-FR" sz="18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Si le JDK est absent, IntelliJ propose de télécharger et d’installer automatiquement une version de JDK compatible. </a:t>
            </a:r>
          </a:p>
          <a:p>
            <a:pPr algn="just" rtl="0">
              <a:lnSpc>
                <a:spcPct val="150000"/>
              </a:lnSpc>
              <a:buClr>
                <a:schemeClr val="bg2"/>
              </a:buClr>
              <a:buFont typeface="Wingdings" panose="05000000000000000000" pitchFamily="2" charset="2"/>
              <a:buChar char="§"/>
            </a:pPr>
            <a:r>
              <a:rPr lang="fr-FR"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Installez IntelliJ IDEA (édition </a:t>
            </a:r>
            <a:r>
              <a:rPr lang="fr-FR" dirty="0" err="1">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Community</a:t>
            </a:r>
            <a:r>
              <a:rPr lang="fr-FR"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 ou </a:t>
            </a:r>
            <a:r>
              <a:rPr lang="fr-FR" dirty="0" err="1">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Ultimate</a:t>
            </a:r>
            <a:r>
              <a:rPr lang="fr-FR"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 depuis le site officiel.</a:t>
            </a:r>
          </a:p>
          <a:p>
            <a:pPr marL="457200" lvl="1" indent="0" algn="ctr" rtl="0">
              <a:lnSpc>
                <a:spcPct val="150000"/>
              </a:lnSpc>
              <a:buClr>
                <a:schemeClr val="bg2"/>
              </a:buClr>
              <a:buNone/>
            </a:pPr>
            <a:r>
              <a:rPr lang="fr-FR" sz="20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hlinkClick r:id="rId3"/>
              </a:rPr>
              <a:t>https://www.jetbrains.com/idea/</a:t>
            </a:r>
            <a:r>
              <a:rPr lang="fr-FR" sz="2000" dirty="0">
                <a:latin typeface="Calibri" panose="020F0502020204030204" pitchFamily="34" charset="0"/>
                <a:cs typeface="Calibri" panose="020F0502020204030204" pitchFamily="34" charset="0"/>
              </a:rPr>
              <a:t>.</a:t>
            </a:r>
            <a:endParaRPr lang="fr-FR" sz="20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pPr algn="just" rtl="0">
              <a:lnSpc>
                <a:spcPct val="150000"/>
              </a:lnSpc>
              <a:buClr>
                <a:schemeClr val="bg2"/>
              </a:buClr>
              <a:buFont typeface="Wingdings" panose="05000000000000000000" pitchFamily="2" charset="2"/>
              <a:buChar char="§"/>
            </a:pPr>
            <a:r>
              <a:rPr lang="fr-FR"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Lors de la création d’un nouveau projet Java, IntelliJ vérifie la présence d’un JDK. </a:t>
            </a:r>
          </a:p>
          <a:p>
            <a:pPr lvl="2" algn="just" rtl="0">
              <a:lnSpc>
                <a:spcPct val="150000"/>
              </a:lnSpc>
              <a:buClr>
                <a:schemeClr val="bg2"/>
              </a:buClr>
              <a:buFont typeface="Wingdings" panose="05000000000000000000" pitchFamily="2" charset="2"/>
              <a:buChar char="§"/>
            </a:pPr>
            <a:r>
              <a:rPr lang="fr-FR" sz="18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Si aucun JDK n’est trouvé, une option s'affiche pour le télécharger directement.</a:t>
            </a:r>
          </a:p>
          <a:p>
            <a:pPr lvl="2" algn="just" rtl="0">
              <a:lnSpc>
                <a:spcPct val="150000"/>
              </a:lnSpc>
              <a:buClr>
                <a:schemeClr val="bg2"/>
              </a:buClr>
              <a:buFont typeface="Wingdings" panose="05000000000000000000" pitchFamily="2" charset="2"/>
              <a:buChar char="§"/>
            </a:pPr>
            <a:r>
              <a:rPr lang="fr-FR" sz="18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Sélectionnez la version JDK 21 et cliquez sur Download.</a:t>
            </a:r>
          </a:p>
          <a:p>
            <a:pPr lvl="2" algn="just" rtl="0">
              <a:lnSpc>
                <a:spcPct val="150000"/>
              </a:lnSpc>
              <a:buClr>
                <a:schemeClr val="bg2"/>
              </a:buClr>
              <a:buFont typeface="Wingdings" panose="05000000000000000000" pitchFamily="2" charset="2"/>
              <a:buChar char="§"/>
            </a:pPr>
            <a:r>
              <a:rPr lang="fr-FR" sz="18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IntelliJ configurera automatiquement le JDK pour votre projet.</a:t>
            </a:r>
          </a:p>
          <a:p>
            <a:pPr lvl="1" algn="just" rtl="0">
              <a:lnSpc>
                <a:spcPct val="150000"/>
              </a:lnSpc>
              <a:buClr>
                <a:schemeClr val="bg2"/>
              </a:buClr>
              <a:buFont typeface="Wingdings" panose="05000000000000000000" pitchFamily="2" charset="2"/>
              <a:buChar char="§"/>
            </a:pPr>
            <a:endParaRPr lang="fr-FR" sz="16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261CF07A-B621-A325-3EE9-02663817EC16}"/>
              </a:ext>
            </a:extLst>
          </p:cNvPr>
          <p:cNvSpPr>
            <a:spLocks noGrp="1"/>
          </p:cNvSpPr>
          <p:nvPr>
            <p:ph type="sldNum" sz="quarter" idx="12"/>
          </p:nvPr>
        </p:nvSpPr>
        <p:spPr>
          <a:xfrm>
            <a:off x="10820400" y="5867400"/>
            <a:ext cx="1142245" cy="669925"/>
          </a:xfrm>
        </p:spPr>
        <p:txBody>
          <a:bodyPr/>
          <a:lstStyle/>
          <a:p>
            <a:fld id="{D57F1E4F-1CFF-5643-939E-217C01CDF565}" type="slidenum">
              <a:rPr lang="en-US" smtClean="0"/>
              <a:pPr/>
              <a:t>15</a:t>
            </a:fld>
            <a:endParaRPr lang="en-US" dirty="0"/>
          </a:p>
        </p:txBody>
      </p:sp>
      <p:sp>
        <p:nvSpPr>
          <p:cNvPr id="10" name="Titre 1">
            <a:extLst>
              <a:ext uri="{FF2B5EF4-FFF2-40B4-BE49-F238E27FC236}">
                <a16:creationId xmlns:a16="http://schemas.microsoft.com/office/drawing/2014/main" id="{D1FD0E86-8110-1DA9-E850-8F14FFD38D3E}"/>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IDE Java : </a:t>
            </a:r>
            <a:r>
              <a:rPr lang="fr-FR" sz="4400" b="1" dirty="0" err="1">
                <a:solidFill>
                  <a:srgbClr val="0070C0"/>
                </a:solidFill>
              </a:rPr>
              <a:t>IntelliJ</a:t>
            </a:r>
            <a:r>
              <a:rPr lang="fr-FR" sz="4400" b="1" dirty="0">
                <a:solidFill>
                  <a:srgbClr val="0070C0"/>
                </a:solidFill>
              </a:rPr>
              <a:t> </a:t>
            </a:r>
            <a:r>
              <a:rPr lang="fr-FR" sz="4400" b="1" dirty="0" err="1">
                <a:solidFill>
                  <a:srgbClr val="0070C0"/>
                </a:solidFill>
              </a:rPr>
              <a:t>iDEA</a:t>
            </a:r>
            <a:endParaRPr lang="ar-MA" sz="4400" b="1" dirty="0">
              <a:solidFill>
                <a:srgbClr val="0070C0"/>
              </a:solidFill>
            </a:endParaRPr>
          </a:p>
        </p:txBody>
      </p:sp>
      <p:cxnSp>
        <p:nvCxnSpPr>
          <p:cNvPr id="11" name="Connecteur droit 10">
            <a:extLst>
              <a:ext uri="{FF2B5EF4-FFF2-40B4-BE49-F238E27FC236}">
                <a16:creationId xmlns:a16="http://schemas.microsoft.com/office/drawing/2014/main" id="{39E3188E-F4D5-18EC-8B65-4D5CE428F8CD}"/>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074" name="Picture 2" descr="New to IntelliJ IDEA? Me Too. - Helen Scott">
            <a:extLst>
              <a:ext uri="{FF2B5EF4-FFF2-40B4-BE49-F238E27FC236}">
                <a16:creationId xmlns:a16="http://schemas.microsoft.com/office/drawing/2014/main" id="{375ECD92-4DF9-6533-21B4-AE1C2D8DA9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56677" y="2604656"/>
            <a:ext cx="1480271" cy="1480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42114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16</a:t>
            </a:fld>
            <a:endParaRPr lang="en-US" dirty="0"/>
          </a:p>
        </p:txBody>
      </p:sp>
      <p:sp>
        <p:nvSpPr>
          <p:cNvPr id="9" name="Titre 1">
            <a:extLst>
              <a:ext uri="{FF2B5EF4-FFF2-40B4-BE49-F238E27FC236}">
                <a16:creationId xmlns:a16="http://schemas.microsoft.com/office/drawing/2014/main" id="{DE862D97-9335-44CF-B74B-7BE8BD65740F}"/>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Premier programme en Java</a:t>
            </a:r>
            <a:endParaRPr lang="ar-MA" sz="4400" b="1" dirty="0">
              <a:solidFill>
                <a:srgbClr val="0070C0"/>
              </a:solidFill>
            </a:endParaRPr>
          </a:p>
        </p:txBody>
      </p:sp>
      <p:cxnSp>
        <p:nvCxnSpPr>
          <p:cNvPr id="10" name="Connecteur droit 9">
            <a:extLst>
              <a:ext uri="{FF2B5EF4-FFF2-40B4-BE49-F238E27FC236}">
                <a16:creationId xmlns:a16="http://schemas.microsoft.com/office/drawing/2014/main" id="{89C8F89D-3CC6-4CDB-A7BB-FFB3EA574842}"/>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82B83BC7-5D23-42D0-983A-1DB942316439}"/>
              </a:ext>
            </a:extLst>
          </p:cNvPr>
          <p:cNvSpPr txBox="1"/>
          <p:nvPr/>
        </p:nvSpPr>
        <p:spPr>
          <a:xfrm>
            <a:off x="845753" y="1639429"/>
            <a:ext cx="6063366" cy="2169825"/>
          </a:xfrm>
          <a:prstGeom prst="rect">
            <a:avLst/>
          </a:prstGeom>
          <a:noFill/>
          <a:ln>
            <a:solidFill>
              <a:schemeClr val="bg1"/>
            </a:solidFill>
          </a:ln>
        </p:spPr>
        <p:txBody>
          <a:bodyPr wrap="square">
            <a:spAutoFit/>
          </a:bodyPr>
          <a:lstStyle/>
          <a:p>
            <a:pPr>
              <a:lnSpc>
                <a:spcPct val="150000"/>
              </a:lnSpc>
            </a:pPr>
            <a:r>
              <a:rPr lang="fr-FR" dirty="0">
                <a:solidFill>
                  <a:schemeClr val="bg1">
                    <a:lumMod val="75000"/>
                    <a:lumOff val="25000"/>
                  </a:schemeClr>
                </a:solidFill>
                <a:latin typeface="Consolas" panose="020B0609020204030204" pitchFamily="49" charset="0"/>
              </a:rPr>
              <a:t>public class </a:t>
            </a:r>
            <a:r>
              <a:rPr lang="fr-FR" b="1" dirty="0">
                <a:solidFill>
                  <a:schemeClr val="bg1">
                    <a:lumMod val="75000"/>
                    <a:lumOff val="25000"/>
                  </a:schemeClr>
                </a:solidFill>
                <a:latin typeface="Consolas" panose="020B0609020204030204" pitchFamily="49" charset="0"/>
              </a:rPr>
              <a:t>Premier</a:t>
            </a:r>
            <a:r>
              <a:rPr lang="fr-FR" dirty="0">
                <a:solidFill>
                  <a:schemeClr val="bg1">
                    <a:lumMod val="75000"/>
                    <a:lumOff val="25000"/>
                  </a:schemeClr>
                </a:solidFill>
                <a:latin typeface="Consolas" panose="020B0609020204030204" pitchFamily="49" charset="0"/>
              </a:rPr>
              <a:t> {</a:t>
            </a:r>
          </a:p>
          <a:p>
            <a:pPr>
              <a:lnSpc>
                <a:spcPct val="150000"/>
              </a:lnSpc>
            </a:pPr>
            <a:r>
              <a:rPr lang="fr-FR" dirty="0">
                <a:solidFill>
                  <a:schemeClr val="bg1">
                    <a:lumMod val="75000"/>
                    <a:lumOff val="25000"/>
                  </a:schemeClr>
                </a:solidFill>
                <a:latin typeface="Consolas" panose="020B0609020204030204" pitchFamily="49" charset="0"/>
              </a:rPr>
              <a:t>    </a:t>
            </a:r>
            <a:r>
              <a:rPr lang="fr-FR" b="1" dirty="0">
                <a:solidFill>
                  <a:schemeClr val="bg1">
                    <a:lumMod val="75000"/>
                    <a:lumOff val="25000"/>
                  </a:schemeClr>
                </a:solidFill>
                <a:latin typeface="Consolas" panose="020B0609020204030204" pitchFamily="49" charset="0"/>
              </a:rPr>
              <a:t>public </a:t>
            </a:r>
            <a:r>
              <a:rPr lang="fr-FR" b="1" dirty="0" err="1">
                <a:solidFill>
                  <a:schemeClr val="bg1">
                    <a:lumMod val="75000"/>
                    <a:lumOff val="25000"/>
                  </a:schemeClr>
                </a:solidFill>
                <a:latin typeface="Consolas" panose="020B0609020204030204" pitchFamily="49" charset="0"/>
              </a:rPr>
              <a:t>static</a:t>
            </a:r>
            <a:r>
              <a:rPr lang="fr-FR" b="1" dirty="0">
                <a:solidFill>
                  <a:schemeClr val="bg1">
                    <a:lumMod val="75000"/>
                    <a:lumOff val="25000"/>
                  </a:schemeClr>
                </a:solidFill>
                <a:latin typeface="Consolas" panose="020B0609020204030204" pitchFamily="49" charset="0"/>
              </a:rPr>
              <a:t> </a:t>
            </a:r>
            <a:r>
              <a:rPr lang="fr-FR" b="1" dirty="0" err="1">
                <a:solidFill>
                  <a:schemeClr val="bg1">
                    <a:lumMod val="75000"/>
                    <a:lumOff val="25000"/>
                  </a:schemeClr>
                </a:solidFill>
                <a:latin typeface="Consolas" panose="020B0609020204030204" pitchFamily="49" charset="0"/>
              </a:rPr>
              <a:t>void</a:t>
            </a:r>
            <a:r>
              <a:rPr lang="fr-FR" b="1" dirty="0">
                <a:solidFill>
                  <a:schemeClr val="bg1">
                    <a:lumMod val="75000"/>
                    <a:lumOff val="25000"/>
                  </a:schemeClr>
                </a:solidFill>
                <a:latin typeface="Consolas" panose="020B0609020204030204" pitchFamily="49" charset="0"/>
              </a:rPr>
              <a:t> main(String[] </a:t>
            </a:r>
            <a:r>
              <a:rPr lang="fr-FR" b="1" dirty="0" err="1">
                <a:solidFill>
                  <a:schemeClr val="bg1">
                    <a:lumMod val="75000"/>
                    <a:lumOff val="25000"/>
                  </a:schemeClr>
                </a:solidFill>
                <a:latin typeface="Consolas" panose="020B0609020204030204" pitchFamily="49" charset="0"/>
              </a:rPr>
              <a:t>args</a:t>
            </a:r>
            <a:r>
              <a:rPr lang="fr-FR" b="1" dirty="0">
                <a:solidFill>
                  <a:schemeClr val="bg1">
                    <a:lumMod val="75000"/>
                    <a:lumOff val="25000"/>
                  </a:schemeClr>
                </a:solidFill>
                <a:latin typeface="Consolas" panose="020B0609020204030204" pitchFamily="49" charset="0"/>
              </a:rPr>
              <a:t>) </a:t>
            </a:r>
            <a:r>
              <a:rPr lang="fr-FR" dirty="0">
                <a:solidFill>
                  <a:schemeClr val="bg1">
                    <a:lumMod val="75000"/>
                    <a:lumOff val="25000"/>
                  </a:schemeClr>
                </a:solidFill>
                <a:latin typeface="Consolas" panose="020B0609020204030204" pitchFamily="49" charset="0"/>
              </a:rPr>
              <a:t>{</a:t>
            </a:r>
          </a:p>
          <a:p>
            <a:pPr>
              <a:lnSpc>
                <a:spcPct val="150000"/>
              </a:lnSpc>
            </a:pPr>
            <a:r>
              <a:rPr lang="fr-FR" dirty="0">
                <a:solidFill>
                  <a:schemeClr val="bg1">
                    <a:lumMod val="75000"/>
                    <a:lumOff val="25000"/>
                  </a:schemeClr>
                </a:solidFill>
                <a:latin typeface="Consolas" panose="020B0609020204030204" pitchFamily="49" charset="0"/>
              </a:rPr>
              <a:t>        </a:t>
            </a:r>
            <a:r>
              <a:rPr lang="fr-FR" dirty="0" err="1">
                <a:solidFill>
                  <a:schemeClr val="bg1">
                    <a:lumMod val="75000"/>
                    <a:lumOff val="25000"/>
                  </a:schemeClr>
                </a:solidFill>
                <a:latin typeface="Consolas" panose="020B0609020204030204" pitchFamily="49" charset="0"/>
              </a:rPr>
              <a:t>System.out.println</a:t>
            </a:r>
            <a:r>
              <a:rPr lang="fr-FR" dirty="0">
                <a:solidFill>
                  <a:schemeClr val="bg1">
                    <a:lumMod val="75000"/>
                    <a:lumOff val="25000"/>
                  </a:schemeClr>
                </a:solidFill>
                <a:latin typeface="Consolas" panose="020B0609020204030204" pitchFamily="49" charset="0"/>
              </a:rPr>
              <a:t>("Bonjour!");</a:t>
            </a:r>
          </a:p>
          <a:p>
            <a:pPr>
              <a:lnSpc>
                <a:spcPct val="150000"/>
              </a:lnSpc>
            </a:pPr>
            <a:r>
              <a:rPr lang="fr-FR" dirty="0">
                <a:solidFill>
                  <a:schemeClr val="bg1">
                    <a:lumMod val="75000"/>
                    <a:lumOff val="25000"/>
                  </a:schemeClr>
                </a:solidFill>
                <a:latin typeface="Consolas" panose="020B0609020204030204" pitchFamily="49" charset="0"/>
              </a:rPr>
              <a:t>    }</a:t>
            </a:r>
          </a:p>
          <a:p>
            <a:pPr>
              <a:lnSpc>
                <a:spcPct val="150000"/>
              </a:lnSpc>
            </a:pPr>
            <a:r>
              <a:rPr lang="fr-FR" dirty="0">
                <a:solidFill>
                  <a:schemeClr val="bg1">
                    <a:lumMod val="75000"/>
                    <a:lumOff val="25000"/>
                  </a:schemeClr>
                </a:solidFill>
                <a:latin typeface="Consolas" panose="020B0609020204030204" pitchFamily="49" charset="0"/>
              </a:rPr>
              <a:t>}</a:t>
            </a:r>
          </a:p>
        </p:txBody>
      </p:sp>
      <p:sp>
        <p:nvSpPr>
          <p:cNvPr id="3" name="Rectangle 2">
            <a:extLst>
              <a:ext uri="{FF2B5EF4-FFF2-40B4-BE49-F238E27FC236}">
                <a16:creationId xmlns:a16="http://schemas.microsoft.com/office/drawing/2014/main" id="{F8DEE8B2-21A6-4461-BAF7-786F2EAB4DCF}"/>
              </a:ext>
            </a:extLst>
          </p:cNvPr>
          <p:cNvSpPr/>
          <p:nvPr/>
        </p:nvSpPr>
        <p:spPr>
          <a:xfrm>
            <a:off x="509230" y="4063930"/>
            <a:ext cx="10578281" cy="2354491"/>
          </a:xfrm>
          <a:prstGeom prst="rect">
            <a:avLst/>
          </a:prstGeom>
        </p:spPr>
        <p:txBody>
          <a:bodyPr wrap="square">
            <a:spAutoFit/>
          </a:bodyPr>
          <a:lstStyle/>
          <a:p>
            <a:pPr marL="342900" indent="-342900" algn="just">
              <a:lnSpc>
                <a:spcPct val="150000"/>
              </a:lnSpc>
              <a:buClr>
                <a:schemeClr val="bg2"/>
              </a:buClr>
              <a:buFont typeface="Arial" panose="020B0604020202020204" pitchFamily="34" charset="0"/>
              <a:buChar char="•"/>
            </a:pPr>
            <a:r>
              <a:rPr lang="fr-FR" sz="20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Tout code Java doit être écrit dans une classe.</a:t>
            </a:r>
          </a:p>
          <a:p>
            <a:pPr marL="800100" lvl="1" indent="-342900" algn="just">
              <a:lnSpc>
                <a:spcPct val="150000"/>
              </a:lnSpc>
              <a:buClr>
                <a:schemeClr val="bg2"/>
              </a:buClr>
              <a:buFont typeface="Arial" panose="020B0604020202020204" pitchFamily="34" charset="0"/>
              <a:buChar char="•"/>
            </a:pPr>
            <a:r>
              <a:rPr lang="fr-FR" sz="20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Toutes les fonctions doivent être définies à l’intérieur d’une classe sous forme de méthodes.</a:t>
            </a:r>
          </a:p>
          <a:p>
            <a:pPr marL="800100" lvl="1" indent="-342900" algn="just">
              <a:lnSpc>
                <a:spcPct val="150000"/>
              </a:lnSpc>
              <a:buClr>
                <a:schemeClr val="bg2"/>
              </a:buClr>
              <a:buFont typeface="Arial" panose="020B0604020202020204" pitchFamily="34" charset="0"/>
              <a:buChar char="•"/>
            </a:pPr>
            <a:r>
              <a:rPr lang="fr-FR" sz="20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Toutes les variables doivent être contenues dans une classe sous forme d’attributs dans la classe ou variables locales dans les méthodes.</a:t>
            </a:r>
            <a:endParaRPr lang="fr-FR" sz="20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buClr>
                <a:schemeClr val="bg2"/>
              </a:buClr>
            </a:pPr>
            <a:endParaRPr lang="fr-FR" b="1" dirty="0">
              <a:solidFill>
                <a:srgbClr val="4B4F58"/>
              </a:solidFill>
              <a:latin typeface="Consolas" panose="020B0609020204030204" pitchFamily="49" charset="0"/>
            </a:endParaRPr>
          </a:p>
        </p:txBody>
      </p:sp>
      <p:sp>
        <p:nvSpPr>
          <p:cNvPr id="5" name="ZoneTexte 4">
            <a:extLst>
              <a:ext uri="{FF2B5EF4-FFF2-40B4-BE49-F238E27FC236}">
                <a16:creationId xmlns:a16="http://schemas.microsoft.com/office/drawing/2014/main" id="{4DC2845F-2D58-106A-AFDA-AF00F0273936}"/>
              </a:ext>
            </a:extLst>
          </p:cNvPr>
          <p:cNvSpPr txBox="1"/>
          <p:nvPr/>
        </p:nvSpPr>
        <p:spPr>
          <a:xfrm>
            <a:off x="7107239" y="1246986"/>
            <a:ext cx="4749480" cy="3061736"/>
          </a:xfrm>
          <a:prstGeom prst="rect">
            <a:avLst/>
          </a:prstGeom>
          <a:noFill/>
        </p:spPr>
        <p:txBody>
          <a:bodyPr wrap="square">
            <a:spAutoFit/>
          </a:bodyPr>
          <a:lstStyle/>
          <a:p>
            <a:pPr algn="l"/>
            <a:endParaRPr lang="fr-FR" sz="1800" b="0" i="0" u="none" strike="noStrike" baseline="0" dirty="0">
              <a:solidFill>
                <a:srgbClr val="000000"/>
              </a:solidFill>
              <a:latin typeface="Calibri" panose="020F0502020204030204" pitchFamily="34" charset="0"/>
            </a:endParaRPr>
          </a:p>
          <a:p>
            <a:pPr>
              <a:lnSpc>
                <a:spcPct val="200000"/>
              </a:lnSpc>
            </a:pPr>
            <a:r>
              <a:rPr lang="fr-FR" sz="1800" b="1" i="0" u="none" strike="noStrike" baseline="0" dirty="0">
                <a:solidFill>
                  <a:srgbClr val="0094CD"/>
                </a:solidFill>
                <a:latin typeface="Calibri" panose="020F0502020204030204" pitchFamily="34" charset="0"/>
                <a:sym typeface="Wingdings" panose="05000000000000000000" pitchFamily="2" charset="2"/>
              </a:rPr>
              <a:t> </a:t>
            </a:r>
            <a:r>
              <a:rPr lang="fr-FR" sz="1800" b="1" i="0" u="none" strike="noStrike" baseline="0" dirty="0">
                <a:solidFill>
                  <a:srgbClr val="0094CD"/>
                </a:solidFill>
                <a:latin typeface="Calibri" panose="020F0502020204030204" pitchFamily="34" charset="0"/>
              </a:rPr>
              <a:t>Règles de syntaxe de base de Java :</a:t>
            </a:r>
          </a:p>
          <a:p>
            <a:pPr marL="742950" lvl="1" indent="-285750">
              <a:lnSpc>
                <a:spcPct val="200000"/>
              </a:lnSpc>
              <a:buFont typeface="Arial" panose="020B0604020202020204" pitchFamily="34" charset="0"/>
              <a:buChar char="•"/>
            </a:pPr>
            <a:r>
              <a:rPr lang="fr-FR" b="1" i="0" u="none" strike="noStrike" baseline="0" dirty="0">
                <a:solidFill>
                  <a:schemeClr val="bg1"/>
                </a:solidFill>
                <a:latin typeface="Calibri" panose="020F0502020204030204" pitchFamily="34" charset="0"/>
              </a:rPr>
              <a:t>Toutes les instructions doivent finir par un point-virgule(;).</a:t>
            </a:r>
            <a:endParaRPr lang="fr-FR" b="1" dirty="0">
              <a:solidFill>
                <a:schemeClr val="bg1"/>
              </a:solidFill>
              <a:latin typeface="Calibri" panose="020F0502020204030204" pitchFamily="34" charset="0"/>
            </a:endParaRPr>
          </a:p>
          <a:p>
            <a:pPr marL="742950" lvl="1" indent="-285750">
              <a:lnSpc>
                <a:spcPct val="200000"/>
              </a:lnSpc>
              <a:buFont typeface="Arial" panose="020B0604020202020204" pitchFamily="34" charset="0"/>
              <a:buChar char="•"/>
            </a:pPr>
            <a:r>
              <a:rPr lang="fr-FR" b="1" dirty="0">
                <a:solidFill>
                  <a:schemeClr val="bg1"/>
                </a:solidFill>
                <a:latin typeface="Calibri" panose="020F0502020204030204" pitchFamily="34" charset="0"/>
              </a:rPr>
              <a:t>Les blocs de code doivent être entourés de "{" et de  "}"</a:t>
            </a:r>
          </a:p>
        </p:txBody>
      </p:sp>
    </p:spTree>
    <p:extLst>
      <p:ext uri="{BB962C8B-B14F-4D97-AF65-F5344CB8AC3E}">
        <p14:creationId xmlns:p14="http://schemas.microsoft.com/office/powerpoint/2010/main" val="488586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contenu 2">
            <a:extLst>
              <a:ext uri="{FF2B5EF4-FFF2-40B4-BE49-F238E27FC236}">
                <a16:creationId xmlns:a16="http://schemas.microsoft.com/office/drawing/2014/main" id="{A445CEDE-648D-4A01-91C6-819F6E352A47}"/>
              </a:ext>
            </a:extLst>
          </p:cNvPr>
          <p:cNvSpPr>
            <a:spLocks noGrp="1"/>
          </p:cNvSpPr>
          <p:nvPr>
            <p:ph idx="1"/>
          </p:nvPr>
        </p:nvSpPr>
        <p:spPr>
          <a:xfrm>
            <a:off x="656100" y="1485906"/>
            <a:ext cx="10772222" cy="4905516"/>
          </a:xfrm>
        </p:spPr>
        <p:txBody>
          <a:bodyPr>
            <a:noAutofit/>
          </a:bodyPr>
          <a:lstStyle/>
          <a:p>
            <a:pPr lvl="1" algn="l" rtl="0">
              <a:lnSpc>
                <a:spcPct val="150000"/>
              </a:lnSpc>
              <a:buClr>
                <a:schemeClr val="bg2">
                  <a:lumMod val="75000"/>
                </a:schemeClr>
              </a:buClr>
              <a:buFont typeface="Wingdings" panose="05000000000000000000" pitchFamily="2" charset="2"/>
              <a:buChar char="§"/>
            </a:pPr>
            <a:endParaRPr lang="fr-FR" b="1" dirty="0">
              <a:solidFill>
                <a:schemeClr val="bg1"/>
              </a:solidFill>
              <a:latin typeface="Calibri" panose="020F0502020204030204" pitchFamily="34" charset="0"/>
            </a:endParaRPr>
          </a:p>
          <a:p>
            <a:pPr lvl="1" algn="l" rtl="0">
              <a:lnSpc>
                <a:spcPct val="150000"/>
              </a:lnSpc>
              <a:buClr>
                <a:schemeClr val="bg2">
                  <a:lumMod val="75000"/>
                </a:schemeClr>
              </a:buClr>
              <a:buFont typeface="Wingdings" panose="05000000000000000000" pitchFamily="2" charset="2"/>
              <a:buChar char="§"/>
            </a:pPr>
            <a:endParaRPr lang="fr-FR" b="1" dirty="0">
              <a:solidFill>
                <a:schemeClr val="bg1"/>
              </a:solidFill>
              <a:latin typeface="Calibri" panose="020F0502020204030204" pitchFamily="34" charset="0"/>
            </a:endParaRPr>
          </a:p>
          <a:p>
            <a:pPr lvl="1" algn="l" rtl="0">
              <a:lnSpc>
                <a:spcPct val="150000"/>
              </a:lnSpc>
              <a:buClr>
                <a:schemeClr val="bg2">
                  <a:lumMod val="75000"/>
                </a:schemeClr>
              </a:buClr>
              <a:buFont typeface="Wingdings" panose="05000000000000000000" pitchFamily="2" charset="2"/>
              <a:buChar char="§"/>
            </a:pPr>
            <a:endParaRPr lang="fr-FR" b="1" dirty="0">
              <a:solidFill>
                <a:schemeClr val="bg1"/>
              </a:solidFill>
              <a:latin typeface="Calibri" panose="020F0502020204030204" pitchFamily="34" charset="0"/>
            </a:endParaRPr>
          </a:p>
          <a:p>
            <a:pPr algn="just" rtl="0">
              <a:lnSpc>
                <a:spcPct val="150000"/>
              </a:lnSpc>
              <a:buClr>
                <a:schemeClr val="bg2">
                  <a:lumMod val="75000"/>
                </a:schemeClr>
              </a:buClr>
              <a:buFont typeface="Wingdings" panose="05000000000000000000" pitchFamily="2" charset="2"/>
              <a:buChar char="§"/>
            </a:pPr>
            <a:r>
              <a:rPr lang="fr-FR" altLang="fr-FR" b="1" dirty="0">
                <a:solidFill>
                  <a:schemeClr val="bg1"/>
                </a:solidFill>
                <a:latin typeface="Calibri" panose="020F0502020204030204" pitchFamily="34" charset="0"/>
              </a:rPr>
              <a:t>Le point d’entrée d’un programme Java est </a:t>
            </a:r>
            <a:r>
              <a:rPr lang="fr-FR" b="1" dirty="0">
                <a:solidFill>
                  <a:schemeClr val="bg1"/>
                </a:solidFill>
                <a:latin typeface="Calibri" panose="020F0502020204030204" pitchFamily="34" charset="0"/>
              </a:rPr>
              <a:t>la méthode main, qui doit être définie dans une classe avec exactement cette signature :</a:t>
            </a:r>
          </a:p>
          <a:p>
            <a:pPr lvl="1" algn="just" rtl="0">
              <a:lnSpc>
                <a:spcPct val="150000"/>
              </a:lnSpc>
              <a:buClr>
                <a:schemeClr val="bg2">
                  <a:lumMod val="75000"/>
                </a:schemeClr>
              </a:buClr>
              <a:buFont typeface="Wingdings" panose="05000000000000000000" pitchFamily="2" charset="2"/>
              <a:buChar char="§"/>
            </a:pPr>
            <a:r>
              <a:rPr lang="en-US" altLang="fr-FR" sz="2000" b="1" dirty="0">
                <a:solidFill>
                  <a:schemeClr val="accent6">
                    <a:lumMod val="75000"/>
                  </a:schemeClr>
                </a:solidFill>
                <a:latin typeface="Consolas" panose="020B0609020204030204" pitchFamily="49" charset="0"/>
              </a:rPr>
              <a:t>public</a:t>
            </a:r>
            <a:r>
              <a:rPr lang="en-US" altLang="fr-FR" sz="2000" b="1" dirty="0">
                <a:solidFill>
                  <a:schemeClr val="bg1"/>
                </a:solidFill>
                <a:latin typeface="Consolas" panose="020B0609020204030204" pitchFamily="49" charset="0"/>
              </a:rPr>
              <a:t> </a:t>
            </a:r>
            <a:r>
              <a:rPr lang="en-US" altLang="fr-FR" sz="2000" b="1" dirty="0">
                <a:solidFill>
                  <a:schemeClr val="accent6">
                    <a:lumMod val="75000"/>
                  </a:schemeClr>
                </a:solidFill>
                <a:latin typeface="Consolas" panose="020B0609020204030204" pitchFamily="49" charset="0"/>
              </a:rPr>
              <a:t>static</a:t>
            </a:r>
            <a:r>
              <a:rPr lang="en-US" altLang="fr-FR" sz="2000" b="1" dirty="0">
                <a:solidFill>
                  <a:schemeClr val="bg1"/>
                </a:solidFill>
                <a:latin typeface="Consolas" panose="020B0609020204030204" pitchFamily="49" charset="0"/>
              </a:rPr>
              <a:t> void main(String[] </a:t>
            </a:r>
            <a:r>
              <a:rPr lang="en-US" altLang="fr-FR" sz="2000" b="1" dirty="0" err="1">
                <a:solidFill>
                  <a:schemeClr val="bg1"/>
                </a:solidFill>
                <a:latin typeface="Consolas" panose="020B0609020204030204" pitchFamily="49" charset="0"/>
              </a:rPr>
              <a:t>args</a:t>
            </a:r>
            <a:r>
              <a:rPr lang="en-US" altLang="fr-FR" sz="2000" b="1" dirty="0">
                <a:solidFill>
                  <a:schemeClr val="bg1"/>
                </a:solidFill>
                <a:latin typeface="Consolas" panose="020B0609020204030204" pitchFamily="49" charset="0"/>
              </a:rPr>
              <a:t>) { } </a:t>
            </a:r>
            <a:endParaRPr lang="en-US" altLang="fr-FR" sz="2000" dirty="0">
              <a:solidFill>
                <a:schemeClr val="bg1"/>
              </a:solidFill>
              <a:latin typeface="Consolas" panose="020B0609020204030204" pitchFamily="49" charset="0"/>
            </a:endParaRPr>
          </a:p>
          <a:p>
            <a:pPr algn="just" rtl="0">
              <a:lnSpc>
                <a:spcPct val="150000"/>
              </a:lnSpc>
              <a:buClr>
                <a:schemeClr val="bg2">
                  <a:lumMod val="75000"/>
                </a:schemeClr>
              </a:buClr>
              <a:buFont typeface="Wingdings" panose="05000000000000000000" pitchFamily="2" charset="2"/>
              <a:buChar char="§"/>
            </a:pPr>
            <a:r>
              <a:rPr lang="fr-FR" altLang="fr-FR" b="1" dirty="0">
                <a:solidFill>
                  <a:schemeClr val="bg1"/>
                </a:solidFill>
                <a:latin typeface="Calibri" panose="020F0502020204030204" pitchFamily="34" charset="0"/>
              </a:rPr>
              <a:t>La méthode main doit être :</a:t>
            </a:r>
          </a:p>
          <a:p>
            <a:pPr lvl="1" algn="just" rtl="0">
              <a:lnSpc>
                <a:spcPct val="150000"/>
              </a:lnSpc>
              <a:buClr>
                <a:schemeClr val="bg2">
                  <a:lumMod val="75000"/>
                </a:schemeClr>
              </a:buClr>
              <a:buFont typeface="Wingdings" panose="05000000000000000000" pitchFamily="2" charset="2"/>
              <a:buChar char="§"/>
            </a:pPr>
            <a:r>
              <a:rPr lang="fr-FR" altLang="fr-FR" b="1" dirty="0">
                <a:solidFill>
                  <a:schemeClr val="bg1"/>
                </a:solidFill>
                <a:latin typeface="Calibri" panose="020F0502020204030204" pitchFamily="34" charset="0"/>
              </a:rPr>
              <a:t>public </a:t>
            </a:r>
            <a:r>
              <a:rPr lang="fr-FR" altLang="fr-FR" dirty="0">
                <a:solidFill>
                  <a:schemeClr val="bg1"/>
                </a:solidFill>
                <a:latin typeface="Calibri" panose="020F0502020204030204" pitchFamily="34" charset="0"/>
              </a:rPr>
              <a:t>: pour être accessible depuis l’extérieur de la classe ( par la JVM)</a:t>
            </a:r>
          </a:p>
          <a:p>
            <a:pPr lvl="1" algn="just" rtl="0">
              <a:lnSpc>
                <a:spcPct val="150000"/>
              </a:lnSpc>
              <a:buClr>
                <a:schemeClr val="bg2">
                  <a:lumMod val="75000"/>
                </a:schemeClr>
              </a:buClr>
              <a:buFont typeface="Wingdings" panose="05000000000000000000" pitchFamily="2" charset="2"/>
              <a:buChar char="§"/>
            </a:pPr>
            <a:r>
              <a:rPr lang="fr-FR" b="1" dirty="0" err="1">
                <a:solidFill>
                  <a:schemeClr val="bg1"/>
                </a:solidFill>
                <a:latin typeface="Calibri" panose="020F0502020204030204" pitchFamily="34" charset="0"/>
              </a:rPr>
              <a:t>static</a:t>
            </a:r>
            <a:r>
              <a:rPr lang="fr-FR" dirty="0">
                <a:solidFill>
                  <a:schemeClr val="bg1"/>
                </a:solidFill>
                <a:latin typeface="Calibri" panose="020F0502020204030204" pitchFamily="34" charset="0"/>
              </a:rPr>
              <a:t> :  elle est appelée sans avoir besoin de créer une instance de la classe.</a:t>
            </a:r>
          </a:p>
          <a:p>
            <a:pPr lvl="1" algn="just" rtl="0">
              <a:lnSpc>
                <a:spcPct val="150000"/>
              </a:lnSpc>
              <a:buClr>
                <a:schemeClr val="bg2">
                  <a:lumMod val="75000"/>
                </a:schemeClr>
              </a:buClr>
              <a:buFont typeface="Wingdings" panose="05000000000000000000" pitchFamily="2" charset="2"/>
              <a:buChar char="§"/>
            </a:pPr>
            <a:r>
              <a:rPr lang="fr-FR" b="1" dirty="0" err="1">
                <a:solidFill>
                  <a:schemeClr val="bg1"/>
                </a:solidFill>
                <a:latin typeface="Calibri" panose="020F0502020204030204" pitchFamily="34" charset="0"/>
              </a:rPr>
              <a:t>void</a:t>
            </a:r>
            <a:r>
              <a:rPr lang="fr-FR" dirty="0">
                <a:solidFill>
                  <a:schemeClr val="bg1"/>
                </a:solidFill>
                <a:latin typeface="Calibri" panose="020F0502020204030204" pitchFamily="34" charset="0"/>
              </a:rPr>
              <a:t> :  elle ne retourne aucune valeur.</a:t>
            </a:r>
          </a:p>
          <a:p>
            <a:pPr algn="just" rtl="0">
              <a:lnSpc>
                <a:spcPct val="150000"/>
              </a:lnSpc>
              <a:buClr>
                <a:schemeClr val="bg2">
                  <a:lumMod val="75000"/>
                </a:schemeClr>
              </a:buClr>
              <a:buFont typeface="Wingdings" panose="05000000000000000000" pitchFamily="2" charset="2"/>
              <a:buChar char="§"/>
            </a:pPr>
            <a:r>
              <a:rPr lang="fr-FR" b="1" dirty="0">
                <a:solidFill>
                  <a:schemeClr val="bg1"/>
                </a:solidFill>
                <a:latin typeface="Calibri" panose="020F0502020204030204" pitchFamily="34" charset="0"/>
              </a:rPr>
              <a:t>String[] args </a:t>
            </a:r>
            <a:r>
              <a:rPr lang="fr-FR" dirty="0">
                <a:solidFill>
                  <a:schemeClr val="bg1"/>
                </a:solidFill>
                <a:latin typeface="Calibri" panose="020F0502020204030204" pitchFamily="34" charset="0"/>
              </a:rPr>
              <a:t>: la méthode</a:t>
            </a:r>
            <a:r>
              <a:rPr lang="fr-FR" b="1" dirty="0">
                <a:solidFill>
                  <a:schemeClr val="bg1"/>
                </a:solidFill>
                <a:latin typeface="Calibri" panose="020F0502020204030204" pitchFamily="34" charset="0"/>
              </a:rPr>
              <a:t> </a:t>
            </a:r>
            <a:r>
              <a:rPr lang="fr-FR" dirty="0">
                <a:solidFill>
                  <a:schemeClr val="accent6"/>
                </a:solidFill>
                <a:latin typeface="Calibri" panose="020F0502020204030204" pitchFamily="34" charset="0"/>
              </a:rPr>
              <a:t>doit </a:t>
            </a:r>
            <a:r>
              <a:rPr lang="fr-FR" dirty="0">
                <a:solidFill>
                  <a:schemeClr val="bg1"/>
                </a:solidFill>
                <a:latin typeface="Calibri" panose="020F0502020204030204" pitchFamily="34" charset="0"/>
              </a:rPr>
              <a:t>accepter un tableau d'objets String comme seul paramètre; permettant de passer des arguments depuis la ligne de commande.</a:t>
            </a:r>
          </a:p>
          <a:p>
            <a:pPr marL="914400" lvl="2" indent="0" algn="l" rtl="0">
              <a:lnSpc>
                <a:spcPct val="150000"/>
              </a:lnSpc>
              <a:buClr>
                <a:schemeClr val="bg2">
                  <a:lumMod val="75000"/>
                </a:schemeClr>
              </a:buClr>
              <a:buNone/>
            </a:pPr>
            <a:endParaRPr lang="fr-FR" dirty="0">
              <a:solidFill>
                <a:schemeClr val="bg1"/>
              </a:solidFill>
              <a:latin typeface="Calibri" panose="020F0502020204030204" pitchFamily="34" charset="0"/>
            </a:endParaRPr>
          </a:p>
          <a:p>
            <a:pPr lvl="2" algn="l" rtl="0">
              <a:lnSpc>
                <a:spcPct val="150000"/>
              </a:lnSpc>
              <a:buClr>
                <a:schemeClr val="bg2">
                  <a:lumMod val="75000"/>
                </a:schemeClr>
              </a:buClr>
              <a:buFont typeface="Wingdings" panose="05000000000000000000" pitchFamily="2" charset="2"/>
              <a:buChar char="§"/>
            </a:pPr>
            <a:endParaRPr lang="fr-FR" dirty="0">
              <a:solidFill>
                <a:schemeClr val="bg1"/>
              </a:solidFill>
              <a:latin typeface="Calibri" panose="020F0502020204030204" pitchFamily="34" charset="0"/>
            </a:endParaRPr>
          </a:p>
          <a:p>
            <a:pPr lvl="1" algn="l" rtl="0">
              <a:lnSpc>
                <a:spcPct val="150000"/>
              </a:lnSpc>
              <a:buClr>
                <a:schemeClr val="bg2">
                  <a:lumMod val="75000"/>
                </a:schemeClr>
              </a:buClr>
              <a:buFont typeface="Wingdings" panose="05000000000000000000" pitchFamily="2" charset="2"/>
              <a:buChar char="§"/>
            </a:pPr>
            <a:endParaRPr lang="fr-FR" b="1" dirty="0">
              <a:solidFill>
                <a:schemeClr val="bg1"/>
              </a:solidFill>
              <a:latin typeface="Calibri" panose="020F0502020204030204" pitchFamily="34" charset="0"/>
            </a:endParaRPr>
          </a:p>
          <a:p>
            <a:pPr lvl="1" algn="l" rtl="0">
              <a:lnSpc>
                <a:spcPct val="150000"/>
              </a:lnSpc>
              <a:buClr>
                <a:schemeClr val="bg2">
                  <a:lumMod val="75000"/>
                </a:schemeClr>
              </a:buClr>
              <a:buFont typeface="Wingdings" panose="05000000000000000000" pitchFamily="2" charset="2"/>
              <a:buChar char="§"/>
            </a:pPr>
            <a:endParaRPr lang="fr-FR" sz="1600" b="1" dirty="0">
              <a:solidFill>
                <a:schemeClr val="bg1"/>
              </a:solidFill>
              <a:latin typeface="Calibri" panose="020F0502020204030204" pitchFamily="34" charset="0"/>
              <a:cs typeface="Calibri" panose="020F0502020204030204" pitchFamily="34" charset="0"/>
            </a:endParaRP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17</a:t>
            </a:fld>
            <a:endParaRPr lang="en-US" dirty="0"/>
          </a:p>
        </p:txBody>
      </p:sp>
      <p:sp>
        <p:nvSpPr>
          <p:cNvPr id="9" name="Titre 1">
            <a:extLst>
              <a:ext uri="{FF2B5EF4-FFF2-40B4-BE49-F238E27FC236}">
                <a16:creationId xmlns:a16="http://schemas.microsoft.com/office/drawing/2014/main" id="{DE862D97-9335-44CF-B74B-7BE8BD65740F}"/>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Premier programme en JAVA</a:t>
            </a:r>
            <a:endParaRPr lang="ar-MA" sz="4400" b="1" dirty="0">
              <a:solidFill>
                <a:srgbClr val="0070C0"/>
              </a:solidFill>
            </a:endParaRPr>
          </a:p>
        </p:txBody>
      </p:sp>
      <p:cxnSp>
        <p:nvCxnSpPr>
          <p:cNvPr id="10" name="Connecteur droit 9">
            <a:extLst>
              <a:ext uri="{FF2B5EF4-FFF2-40B4-BE49-F238E27FC236}">
                <a16:creationId xmlns:a16="http://schemas.microsoft.com/office/drawing/2014/main" id="{89C8F89D-3CC6-4CDB-A7BB-FFB3EA574842}"/>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215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539D36-B862-CBF0-D1EF-FA4B667FA3C1}"/>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CD639D0B-4CE2-1F9D-0396-D12A593BA741}"/>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9" name="Titre 1">
            <a:extLst>
              <a:ext uri="{FF2B5EF4-FFF2-40B4-BE49-F238E27FC236}">
                <a16:creationId xmlns:a16="http://schemas.microsoft.com/office/drawing/2014/main" id="{E85A010A-6156-A3E1-A146-D69CC22338E8}"/>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Premier programme en Java</a:t>
            </a:r>
            <a:endParaRPr lang="ar-MA" sz="4400" b="1" dirty="0">
              <a:solidFill>
                <a:srgbClr val="0070C0"/>
              </a:solidFill>
            </a:endParaRPr>
          </a:p>
        </p:txBody>
      </p:sp>
      <p:cxnSp>
        <p:nvCxnSpPr>
          <p:cNvPr id="10" name="Connecteur droit 9">
            <a:extLst>
              <a:ext uri="{FF2B5EF4-FFF2-40B4-BE49-F238E27FC236}">
                <a16:creationId xmlns:a16="http://schemas.microsoft.com/office/drawing/2014/main" id="{B7F9475B-9F04-7CFB-FB59-4533C1E9CD57}"/>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401AA02A-68F7-9D40-E8C9-7CBA0655956B}"/>
              </a:ext>
            </a:extLst>
          </p:cNvPr>
          <p:cNvSpPr txBox="1"/>
          <p:nvPr/>
        </p:nvSpPr>
        <p:spPr>
          <a:xfrm>
            <a:off x="4809584" y="1384753"/>
            <a:ext cx="6504358" cy="2125325"/>
          </a:xfrm>
          <a:prstGeom prst="rect">
            <a:avLst/>
          </a:prstGeom>
          <a:noFill/>
          <a:ln>
            <a:solidFill>
              <a:schemeClr val="bg1"/>
            </a:solidFill>
          </a:ln>
        </p:spPr>
        <p:txBody>
          <a:bodyPr wrap="square">
            <a:spAutoFit/>
          </a:bodyPr>
          <a:lstStyle/>
          <a:p>
            <a:pPr>
              <a:lnSpc>
                <a:spcPct val="150000"/>
              </a:lnSpc>
            </a:pPr>
            <a:r>
              <a:rPr lang="fr-FR" b="1" dirty="0">
                <a:solidFill>
                  <a:schemeClr val="accent6"/>
                </a:solidFill>
                <a:latin typeface="Consolas" panose="020B0609020204030204" pitchFamily="49" charset="0"/>
              </a:rPr>
              <a:t>public</a:t>
            </a:r>
            <a:r>
              <a:rPr lang="fr-FR" dirty="0">
                <a:solidFill>
                  <a:schemeClr val="bg1">
                    <a:lumMod val="75000"/>
                    <a:lumOff val="25000"/>
                  </a:schemeClr>
                </a:solidFill>
                <a:latin typeface="Consolas" panose="020B0609020204030204" pitchFamily="49" charset="0"/>
              </a:rPr>
              <a:t> class </a:t>
            </a:r>
            <a:r>
              <a:rPr lang="fr-FR" b="1" dirty="0">
                <a:solidFill>
                  <a:schemeClr val="bg1">
                    <a:lumMod val="75000"/>
                    <a:lumOff val="25000"/>
                  </a:schemeClr>
                </a:solidFill>
                <a:latin typeface="Consolas" panose="020B0609020204030204" pitchFamily="49" charset="0"/>
              </a:rPr>
              <a:t>Premier</a:t>
            </a:r>
            <a:r>
              <a:rPr lang="fr-FR" dirty="0">
                <a:solidFill>
                  <a:schemeClr val="bg1">
                    <a:lumMod val="75000"/>
                    <a:lumOff val="25000"/>
                  </a:schemeClr>
                </a:solidFill>
                <a:latin typeface="Consolas" panose="020B0609020204030204" pitchFamily="49" charset="0"/>
              </a:rPr>
              <a:t> {</a:t>
            </a:r>
          </a:p>
          <a:p>
            <a:pPr>
              <a:lnSpc>
                <a:spcPct val="150000"/>
              </a:lnSpc>
            </a:pPr>
            <a:r>
              <a:rPr lang="fr-FR" dirty="0">
                <a:solidFill>
                  <a:schemeClr val="bg1">
                    <a:lumMod val="75000"/>
                    <a:lumOff val="25000"/>
                  </a:schemeClr>
                </a:solidFill>
                <a:latin typeface="Consolas" panose="020B0609020204030204" pitchFamily="49" charset="0"/>
              </a:rPr>
              <a:t>    </a:t>
            </a:r>
            <a:r>
              <a:rPr lang="fr-FR" b="1" dirty="0">
                <a:solidFill>
                  <a:schemeClr val="bg1">
                    <a:lumMod val="75000"/>
                    <a:lumOff val="25000"/>
                  </a:schemeClr>
                </a:solidFill>
                <a:latin typeface="Consolas" panose="020B0609020204030204" pitchFamily="49" charset="0"/>
              </a:rPr>
              <a:t>public </a:t>
            </a:r>
            <a:r>
              <a:rPr lang="fr-FR" b="1" dirty="0" err="1">
                <a:solidFill>
                  <a:schemeClr val="bg1">
                    <a:lumMod val="75000"/>
                    <a:lumOff val="25000"/>
                  </a:schemeClr>
                </a:solidFill>
                <a:latin typeface="Consolas" panose="020B0609020204030204" pitchFamily="49" charset="0"/>
              </a:rPr>
              <a:t>static</a:t>
            </a:r>
            <a:r>
              <a:rPr lang="fr-FR" b="1" dirty="0">
                <a:solidFill>
                  <a:schemeClr val="bg1">
                    <a:lumMod val="75000"/>
                    <a:lumOff val="25000"/>
                  </a:schemeClr>
                </a:solidFill>
                <a:latin typeface="Consolas" panose="020B0609020204030204" pitchFamily="49" charset="0"/>
              </a:rPr>
              <a:t> </a:t>
            </a:r>
            <a:r>
              <a:rPr lang="fr-FR" b="1" dirty="0" err="1">
                <a:solidFill>
                  <a:schemeClr val="bg1">
                    <a:lumMod val="75000"/>
                    <a:lumOff val="25000"/>
                  </a:schemeClr>
                </a:solidFill>
                <a:latin typeface="Consolas" panose="020B0609020204030204" pitchFamily="49" charset="0"/>
              </a:rPr>
              <a:t>void</a:t>
            </a:r>
            <a:r>
              <a:rPr lang="fr-FR" b="1" dirty="0">
                <a:solidFill>
                  <a:schemeClr val="bg1">
                    <a:lumMod val="75000"/>
                    <a:lumOff val="25000"/>
                  </a:schemeClr>
                </a:solidFill>
                <a:latin typeface="Consolas" panose="020B0609020204030204" pitchFamily="49" charset="0"/>
              </a:rPr>
              <a:t> main(String[] </a:t>
            </a:r>
            <a:r>
              <a:rPr lang="fr-FR" b="1" dirty="0" err="1">
                <a:solidFill>
                  <a:schemeClr val="bg1">
                    <a:lumMod val="75000"/>
                    <a:lumOff val="25000"/>
                  </a:schemeClr>
                </a:solidFill>
                <a:latin typeface="Consolas" panose="020B0609020204030204" pitchFamily="49" charset="0"/>
              </a:rPr>
              <a:t>args</a:t>
            </a:r>
            <a:r>
              <a:rPr lang="fr-FR" b="1" dirty="0">
                <a:solidFill>
                  <a:schemeClr val="bg1">
                    <a:lumMod val="75000"/>
                    <a:lumOff val="25000"/>
                  </a:schemeClr>
                </a:solidFill>
                <a:latin typeface="Consolas" panose="020B0609020204030204" pitchFamily="49" charset="0"/>
              </a:rPr>
              <a:t>) </a:t>
            </a:r>
            <a:r>
              <a:rPr lang="fr-FR" dirty="0">
                <a:solidFill>
                  <a:schemeClr val="bg1">
                    <a:lumMod val="75000"/>
                    <a:lumOff val="25000"/>
                  </a:schemeClr>
                </a:solidFill>
                <a:latin typeface="Consolas" panose="020B0609020204030204" pitchFamily="49" charset="0"/>
              </a:rPr>
              <a:t>{</a:t>
            </a:r>
          </a:p>
          <a:p>
            <a:pPr>
              <a:lnSpc>
                <a:spcPct val="150000"/>
              </a:lnSpc>
            </a:pPr>
            <a:r>
              <a:rPr lang="fr-FR" dirty="0">
                <a:solidFill>
                  <a:schemeClr val="bg1">
                    <a:lumMod val="75000"/>
                    <a:lumOff val="25000"/>
                  </a:schemeClr>
                </a:solidFill>
                <a:latin typeface="Consolas" panose="020B0609020204030204" pitchFamily="49" charset="0"/>
              </a:rPr>
              <a:t>        </a:t>
            </a:r>
            <a:r>
              <a:rPr lang="fr-FR" dirty="0" err="1">
                <a:solidFill>
                  <a:schemeClr val="bg1">
                    <a:lumMod val="75000"/>
                    <a:lumOff val="25000"/>
                  </a:schemeClr>
                </a:solidFill>
                <a:latin typeface="Consolas" panose="020B0609020204030204" pitchFamily="49" charset="0"/>
              </a:rPr>
              <a:t>System.out.println</a:t>
            </a:r>
            <a:r>
              <a:rPr lang="fr-FR" dirty="0">
                <a:solidFill>
                  <a:schemeClr val="bg1">
                    <a:lumMod val="75000"/>
                    <a:lumOff val="25000"/>
                  </a:schemeClr>
                </a:solidFill>
                <a:latin typeface="Consolas" panose="020B0609020204030204" pitchFamily="49" charset="0"/>
              </a:rPr>
              <a:t>("Bonjour!");</a:t>
            </a:r>
          </a:p>
          <a:p>
            <a:pPr>
              <a:lnSpc>
                <a:spcPct val="150000"/>
              </a:lnSpc>
            </a:pPr>
            <a:r>
              <a:rPr lang="fr-FR" dirty="0">
                <a:solidFill>
                  <a:schemeClr val="bg1">
                    <a:lumMod val="75000"/>
                    <a:lumOff val="25000"/>
                  </a:schemeClr>
                </a:solidFill>
                <a:latin typeface="Consolas" panose="020B0609020204030204" pitchFamily="49" charset="0"/>
              </a:rPr>
              <a:t>    }</a:t>
            </a:r>
          </a:p>
          <a:p>
            <a:pPr>
              <a:lnSpc>
                <a:spcPct val="150000"/>
              </a:lnSpc>
            </a:pPr>
            <a:r>
              <a:rPr lang="fr-FR" dirty="0">
                <a:solidFill>
                  <a:schemeClr val="bg1">
                    <a:lumMod val="75000"/>
                    <a:lumOff val="25000"/>
                  </a:schemeClr>
                </a:solidFill>
                <a:latin typeface="Consolas" panose="020B0609020204030204" pitchFamily="49" charset="0"/>
              </a:rPr>
              <a:t>}</a:t>
            </a:r>
          </a:p>
        </p:txBody>
      </p:sp>
      <p:sp>
        <p:nvSpPr>
          <p:cNvPr id="5" name="ZoneTexte 4">
            <a:extLst>
              <a:ext uri="{FF2B5EF4-FFF2-40B4-BE49-F238E27FC236}">
                <a16:creationId xmlns:a16="http://schemas.microsoft.com/office/drawing/2014/main" id="{1B3FB6E2-23F1-C0A6-C44E-E6502DD34816}"/>
              </a:ext>
            </a:extLst>
          </p:cNvPr>
          <p:cNvSpPr txBox="1"/>
          <p:nvPr/>
        </p:nvSpPr>
        <p:spPr>
          <a:xfrm>
            <a:off x="574982" y="3366655"/>
            <a:ext cx="10934457" cy="2768450"/>
          </a:xfrm>
          <a:prstGeom prst="rect">
            <a:avLst/>
          </a:prstGeom>
          <a:noFill/>
        </p:spPr>
        <p:txBody>
          <a:bodyPr wrap="square">
            <a:spAutoFit/>
          </a:bodyPr>
          <a:lstStyle/>
          <a:p>
            <a:pPr>
              <a:lnSpc>
                <a:spcPct val="150000"/>
              </a:lnSpc>
            </a:pPr>
            <a:endParaRPr lang="fr-FR" sz="1800" b="0" i="0" u="none" strike="noStrike" baseline="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50000"/>
              </a:lnSpc>
              <a:buFont typeface="+mj-lt"/>
              <a:buAutoNum type="arabicPeriod"/>
            </a:pPr>
            <a:r>
              <a:rPr lang="fr-FR" altLang="fr-FR" sz="2000" dirty="0">
                <a:solidFill>
                  <a:schemeClr val="bg1"/>
                </a:solidFill>
                <a:latin typeface="Calibri" panose="020F0502020204030204" pitchFamily="34" charset="0"/>
                <a:ea typeface="Calibri" panose="020F0502020204030204" pitchFamily="34" charset="0"/>
                <a:cs typeface="Calibri" panose="020F0502020204030204" pitchFamily="34" charset="0"/>
              </a:rPr>
              <a:t>Sauvegardez ce fichier sous le nom </a:t>
            </a:r>
            <a:r>
              <a:rPr lang="fr-FR" altLang="fr-FR" sz="1600" b="1" dirty="0">
                <a:solidFill>
                  <a:schemeClr val="bg1"/>
                </a:solidFill>
                <a:latin typeface="Consolas" panose="020B0609020204030204" pitchFamily="49" charset="0"/>
                <a:ea typeface="Calibri" panose="020F0502020204030204" pitchFamily="34" charset="0"/>
                <a:cs typeface="Calibri" panose="020F0502020204030204" pitchFamily="34" charset="0"/>
              </a:rPr>
              <a:t>Premier.java </a:t>
            </a:r>
            <a:r>
              <a:rPr lang="fr-FR" altLang="fr-FR" sz="2000" dirty="0">
                <a:solidFill>
                  <a:schemeClr val="bg1"/>
                </a:solidFill>
                <a:latin typeface="Calibri" panose="020F0502020204030204" pitchFamily="34" charset="0"/>
                <a:ea typeface="Calibri" panose="020F0502020204030204" pitchFamily="34" charset="0"/>
                <a:cs typeface="Calibri" panose="020F0502020204030204" pitchFamily="34" charset="0"/>
              </a:rPr>
              <a:t>dans un dossier</a:t>
            </a:r>
            <a:r>
              <a:rPr lang="fr-FR" altLang="fr-FR" sz="1600" b="1" dirty="0">
                <a:solidFill>
                  <a:schemeClr val="bg1"/>
                </a:solidFill>
                <a:latin typeface="Consolas" panose="020B0609020204030204" pitchFamily="49" charset="0"/>
                <a:ea typeface="Calibri" panose="020F0502020204030204" pitchFamily="34" charset="0"/>
                <a:cs typeface="Calibri" panose="020F0502020204030204" pitchFamily="34" charset="0"/>
              </a:rPr>
              <a:t> projets/premier</a:t>
            </a:r>
          </a:p>
          <a:p>
            <a:pPr marL="457200" indent="-457200">
              <a:lnSpc>
                <a:spcPct val="150000"/>
              </a:lnSpc>
              <a:buFont typeface="+mj-lt"/>
              <a:buAutoNum type="arabicPeriod"/>
            </a:pPr>
            <a:r>
              <a:rPr lang="fr-FR" altLang="fr-FR" sz="2000" dirty="0">
                <a:solidFill>
                  <a:schemeClr val="bg1"/>
                </a:solidFill>
                <a:latin typeface="Calibri" panose="020F0502020204030204" pitchFamily="34" charset="0"/>
                <a:ea typeface="Calibri" panose="020F0502020204030204" pitchFamily="34" charset="0"/>
                <a:cs typeface="Calibri" panose="020F0502020204030204" pitchFamily="34" charset="0"/>
              </a:rPr>
              <a:t>Dans </a:t>
            </a:r>
            <a:r>
              <a:rPr lang="fr-FR" altLang="fr-FR" sz="2000" b="1" dirty="0">
                <a:solidFill>
                  <a:schemeClr val="bg1"/>
                </a:solidFill>
                <a:latin typeface="Calibri" panose="020F0502020204030204" pitchFamily="34" charset="0"/>
                <a:ea typeface="Calibri" panose="020F0502020204030204" pitchFamily="34" charset="0"/>
                <a:cs typeface="Calibri" panose="020F0502020204030204" pitchFamily="34" charset="0"/>
              </a:rPr>
              <a:t>l’explorateur Windows</a:t>
            </a:r>
            <a:r>
              <a:rPr lang="fr-FR" altLang="fr-FR" sz="2000" dirty="0">
                <a:solidFill>
                  <a:schemeClr val="bg1"/>
                </a:solidFill>
                <a:latin typeface="Calibri" panose="020F0502020204030204" pitchFamily="34" charset="0"/>
                <a:ea typeface="Calibri" panose="020F0502020204030204" pitchFamily="34" charset="0"/>
                <a:cs typeface="Calibri" panose="020F0502020204030204" pitchFamily="34" charset="0"/>
              </a:rPr>
              <a:t>, accédez au dossier </a:t>
            </a:r>
            <a:r>
              <a:rPr lang="fr-FR" altLang="fr-FR" sz="1600" b="1" dirty="0">
                <a:solidFill>
                  <a:schemeClr val="bg1"/>
                </a:solidFill>
                <a:latin typeface="Consolas" panose="020B0609020204030204" pitchFamily="49" charset="0"/>
                <a:ea typeface="Calibri" panose="020F0502020204030204" pitchFamily="34" charset="0"/>
                <a:cs typeface="Calibri" panose="020F0502020204030204" pitchFamily="34" charset="0"/>
              </a:rPr>
              <a:t>projets/premier </a:t>
            </a:r>
          </a:p>
          <a:p>
            <a:pPr marL="457200" indent="-457200">
              <a:lnSpc>
                <a:spcPct val="150000"/>
              </a:lnSpc>
              <a:buFont typeface="+mj-lt"/>
              <a:buAutoNum type="arabicPeriod"/>
            </a:pPr>
            <a:r>
              <a:rPr lang="fr-FR" sz="2000" dirty="0">
                <a:solidFill>
                  <a:schemeClr val="bg1"/>
                </a:solidFill>
                <a:latin typeface="Calibri" panose="020F0502020204030204" pitchFamily="34" charset="0"/>
                <a:ea typeface="Calibri" panose="020F0502020204030204" pitchFamily="34" charset="0"/>
                <a:cs typeface="Calibri" panose="020F0502020204030204" pitchFamily="34" charset="0"/>
              </a:rPr>
              <a:t>Cliquez avec le bouton droit dans l’espace vide du dossier et sélectionnez "</a:t>
            </a:r>
            <a:r>
              <a:rPr lang="fr-FR" b="1" dirty="0">
                <a:solidFill>
                  <a:schemeClr val="bg1"/>
                </a:solidFill>
                <a:latin typeface="Calibri" panose="020F0502020204030204" pitchFamily="34" charset="0"/>
                <a:ea typeface="Calibri" panose="020F0502020204030204" pitchFamily="34" charset="0"/>
                <a:cs typeface="Calibri" panose="020F0502020204030204" pitchFamily="34" charset="0"/>
              </a:rPr>
              <a:t>Ouvrir dans le terminal</a:t>
            </a:r>
            <a:r>
              <a:rPr lang="fr-FR" sz="20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457200" indent="-457200">
              <a:lnSpc>
                <a:spcPct val="150000"/>
              </a:lnSpc>
              <a:buFont typeface="+mj-lt"/>
              <a:buAutoNum type="arabicPeriod"/>
            </a:pPr>
            <a:r>
              <a:rPr lang="fr-FR" altLang="fr-FR" sz="2000" dirty="0">
                <a:solidFill>
                  <a:schemeClr val="bg1"/>
                </a:solidFill>
                <a:latin typeface="Calibri" panose="020F0502020204030204" pitchFamily="34" charset="0"/>
                <a:ea typeface="Calibri" panose="020F0502020204030204" pitchFamily="34" charset="0"/>
                <a:cs typeface="Calibri" panose="020F0502020204030204" pitchFamily="34" charset="0"/>
              </a:rPr>
              <a:t>Tapez :  </a:t>
            </a:r>
            <a:r>
              <a:rPr lang="fr-FR" altLang="fr-FR" sz="1600" b="1" dirty="0" err="1">
                <a:solidFill>
                  <a:schemeClr val="bg1"/>
                </a:solidFill>
                <a:latin typeface="Consolas" panose="020B0609020204030204" pitchFamily="49" charset="0"/>
                <a:ea typeface="Calibri" panose="020F0502020204030204" pitchFamily="34" charset="0"/>
                <a:cs typeface="Calibri" panose="020F0502020204030204" pitchFamily="34" charset="0"/>
              </a:rPr>
              <a:t>javac</a:t>
            </a:r>
            <a:r>
              <a:rPr lang="fr-FR" altLang="fr-FR" sz="1600" b="1" dirty="0">
                <a:solidFill>
                  <a:schemeClr val="bg1"/>
                </a:solidFill>
                <a:latin typeface="Consolas" panose="020B0609020204030204" pitchFamily="49" charset="0"/>
                <a:ea typeface="Calibri" panose="020F0502020204030204" pitchFamily="34" charset="0"/>
                <a:cs typeface="Calibri" panose="020F0502020204030204" pitchFamily="34" charset="0"/>
              </a:rPr>
              <a:t>  Premier.java</a:t>
            </a:r>
            <a:r>
              <a:rPr lang="fr-FR" altLang="fr-FR" sz="2000" dirty="0">
                <a:solidFill>
                  <a:schemeClr val="bg1"/>
                </a:solidFill>
                <a:latin typeface="Calibri" panose="020F0502020204030204" pitchFamily="34" charset="0"/>
                <a:ea typeface="Calibri" panose="020F0502020204030204" pitchFamily="34" charset="0"/>
                <a:cs typeface="Calibri" panose="020F0502020204030204" pitchFamily="34" charset="0"/>
              </a:rPr>
              <a:t>,  pour compiler le fichier java. Cela va créer un fichier </a:t>
            </a:r>
            <a:r>
              <a:rPr lang="fr-FR" altLang="fr-FR" sz="1600" b="1" dirty="0" err="1">
                <a:solidFill>
                  <a:schemeClr val="bg1"/>
                </a:solidFill>
                <a:latin typeface="Consolas" panose="020B0609020204030204" pitchFamily="49" charset="0"/>
                <a:ea typeface="Calibri" panose="020F0502020204030204" pitchFamily="34" charset="0"/>
                <a:cs typeface="Calibri" panose="020F0502020204030204" pitchFamily="34" charset="0"/>
              </a:rPr>
              <a:t>Premier.class</a:t>
            </a:r>
            <a:endParaRPr lang="fr-FR" altLang="fr-FR" sz="1600" b="1" dirty="0">
              <a:solidFill>
                <a:schemeClr val="bg1"/>
              </a:solidFill>
              <a:latin typeface="Consolas" panose="020B0609020204030204" pitchFamily="49" charset="0"/>
              <a:ea typeface="Calibri" panose="020F0502020204030204" pitchFamily="34" charset="0"/>
              <a:cs typeface="Calibri" panose="020F0502020204030204" pitchFamily="34" charset="0"/>
            </a:endParaRPr>
          </a:p>
          <a:p>
            <a:pPr marL="457200" indent="-457200">
              <a:lnSpc>
                <a:spcPct val="150000"/>
              </a:lnSpc>
              <a:buFont typeface="+mj-lt"/>
              <a:buAutoNum type="arabicPeriod"/>
            </a:pPr>
            <a:r>
              <a:rPr lang="fr-FR" altLang="fr-FR" sz="2000" dirty="0">
                <a:solidFill>
                  <a:schemeClr val="bg1"/>
                </a:solidFill>
                <a:latin typeface="Calibri" panose="020F0502020204030204" pitchFamily="34" charset="0"/>
                <a:ea typeface="Calibri" panose="020F0502020204030204" pitchFamily="34" charset="0"/>
                <a:cs typeface="Calibri" panose="020F0502020204030204" pitchFamily="34" charset="0"/>
              </a:rPr>
              <a:t>Tapez : </a:t>
            </a:r>
            <a:r>
              <a:rPr lang="fr-FR" altLang="fr-FR" sz="1600" b="1" dirty="0">
                <a:solidFill>
                  <a:schemeClr val="bg1"/>
                </a:solidFill>
                <a:latin typeface="Consolas" panose="020B0609020204030204" pitchFamily="49" charset="0"/>
                <a:ea typeface="Calibri" panose="020F0502020204030204" pitchFamily="34" charset="0"/>
                <a:cs typeface="Calibri" panose="020F0502020204030204" pitchFamily="34" charset="0"/>
              </a:rPr>
              <a:t>java Premier </a:t>
            </a:r>
            <a:r>
              <a:rPr lang="fr-FR" altLang="fr-FR" sz="2000" dirty="0">
                <a:solidFill>
                  <a:schemeClr val="bg1"/>
                </a:solidFill>
                <a:latin typeface="Calibri" panose="020F0502020204030204" pitchFamily="34" charset="0"/>
                <a:ea typeface="Calibri" panose="020F0502020204030204" pitchFamily="34" charset="0"/>
                <a:cs typeface="Calibri" panose="020F0502020204030204" pitchFamily="34" charset="0"/>
              </a:rPr>
              <a:t>pour exécuter le programme.</a:t>
            </a:r>
          </a:p>
        </p:txBody>
      </p:sp>
      <p:sp>
        <p:nvSpPr>
          <p:cNvPr id="2" name="Text Box 4">
            <a:extLst>
              <a:ext uri="{FF2B5EF4-FFF2-40B4-BE49-F238E27FC236}">
                <a16:creationId xmlns:a16="http://schemas.microsoft.com/office/drawing/2014/main" id="{2147CA73-D238-BC69-B32A-B975222467D5}"/>
              </a:ext>
            </a:extLst>
          </p:cNvPr>
          <p:cNvSpPr txBox="1">
            <a:spLocks noChangeArrowheads="1"/>
          </p:cNvSpPr>
          <p:nvPr/>
        </p:nvSpPr>
        <p:spPr bwMode="auto">
          <a:xfrm>
            <a:off x="9007841" y="2841721"/>
            <a:ext cx="2940627" cy="823278"/>
          </a:xfrm>
          <a:prstGeom prst="rect">
            <a:avLst/>
          </a:prstGeom>
          <a:solidFill>
            <a:schemeClr val="tx1"/>
          </a:solidFill>
          <a:ln w="28575">
            <a:solidFill>
              <a:srgbClr val="000099"/>
            </a:solidFill>
            <a:miter lim="800000"/>
            <a:headEnd/>
            <a:tailEnd/>
          </a:ln>
        </p:spPr>
        <p:txBody>
          <a:bodyPr wrap="square" lIns="91417" tIns="45708" rIns="91417" bIns="4570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fr-FR" altLang="fr-FR" sz="1900" dirty="0">
                <a:solidFill>
                  <a:schemeClr val="bg1"/>
                </a:solidFill>
              </a:rPr>
              <a:t>A l’exécution, on a :  </a:t>
            </a:r>
          </a:p>
          <a:p>
            <a:pPr>
              <a:spcBef>
                <a:spcPct val="50000"/>
              </a:spcBef>
              <a:buFontTx/>
              <a:buNone/>
            </a:pPr>
            <a:r>
              <a:rPr lang="fr-FR" altLang="fr-FR" sz="1900" dirty="0">
                <a:solidFill>
                  <a:schemeClr val="bg1"/>
                </a:solidFill>
                <a:latin typeface="Courier New" panose="02070309020205020404" pitchFamily="49" charset="0"/>
              </a:rPr>
              <a:t>  	</a:t>
            </a:r>
            <a:r>
              <a:rPr lang="fr-FR" altLang="fr-FR" sz="1900" dirty="0">
                <a:solidFill>
                  <a:schemeClr val="bg1"/>
                </a:solidFill>
                <a:effectLst>
                  <a:outerShdw blurRad="38100" dist="38100" dir="2700000" algn="tl">
                    <a:srgbClr val="000000">
                      <a:alpha val="43137"/>
                    </a:srgbClr>
                  </a:outerShdw>
                </a:effectLst>
                <a:latin typeface="Consolas" panose="020B0609020204030204" pitchFamily="49" charset="0"/>
              </a:rPr>
              <a:t>  </a:t>
            </a:r>
            <a:r>
              <a:rPr lang="fr-FR" altLang="fr-FR" sz="1900" b="1" dirty="0">
                <a:solidFill>
                  <a:schemeClr val="bg1"/>
                </a:solidFill>
                <a:effectLst>
                  <a:outerShdw blurRad="38100" dist="38100" dir="2700000" algn="tl">
                    <a:srgbClr val="000000">
                      <a:alpha val="43137"/>
                    </a:srgbClr>
                  </a:outerShdw>
                </a:effectLst>
                <a:latin typeface="Consolas" panose="020B0609020204030204" pitchFamily="49" charset="0"/>
              </a:rPr>
              <a:t>Bonjour!</a:t>
            </a:r>
          </a:p>
        </p:txBody>
      </p:sp>
      <p:sp>
        <p:nvSpPr>
          <p:cNvPr id="3" name="Rectangle 2"/>
          <p:cNvSpPr/>
          <p:nvPr/>
        </p:nvSpPr>
        <p:spPr>
          <a:xfrm>
            <a:off x="431890" y="1479902"/>
            <a:ext cx="4063910" cy="1815241"/>
          </a:xfrm>
          <a:prstGeom prst="rect">
            <a:avLst/>
          </a:prstGeom>
        </p:spPr>
        <p:txBody>
          <a:bodyPr wrap="square">
            <a:spAutoFit/>
          </a:bodyPr>
          <a:lstStyle/>
          <a:p>
            <a:pPr marL="285750" indent="-285750" algn="just">
              <a:lnSpc>
                <a:spcPct val="160000"/>
              </a:lnSpc>
              <a:buClr>
                <a:schemeClr val="bg2"/>
              </a:buClr>
              <a:buFont typeface="Arial" panose="020B0604020202020204" pitchFamily="34" charset="0"/>
              <a:buChar char="•"/>
            </a:pPr>
            <a:r>
              <a:rPr lang="fr-FR" b="1" dirty="0">
                <a:solidFill>
                  <a:schemeClr val="bg1">
                    <a:lumMod val="85000"/>
                    <a:lumOff val="15000"/>
                  </a:schemeClr>
                </a:solidFill>
                <a:latin typeface="Calibri" panose="020F0502020204030204" pitchFamily="34" charset="0"/>
              </a:rPr>
              <a:t>Toute classe </a:t>
            </a:r>
            <a:r>
              <a:rPr lang="fr-FR" b="1" dirty="0">
                <a:solidFill>
                  <a:schemeClr val="accent6"/>
                </a:solidFill>
                <a:latin typeface="Calibri" panose="020F0502020204030204" pitchFamily="34" charset="0"/>
              </a:rPr>
              <a:t>publique</a:t>
            </a:r>
            <a:r>
              <a:rPr lang="fr-FR" b="1" dirty="0">
                <a:solidFill>
                  <a:schemeClr val="bg1">
                    <a:lumMod val="85000"/>
                    <a:lumOff val="15000"/>
                  </a:schemeClr>
                </a:solidFill>
                <a:latin typeface="Calibri" panose="020F0502020204030204" pitchFamily="34" charset="0"/>
              </a:rPr>
              <a:t> doit être enregistrée dans un fichier portant le même nom que la classe et ayant l'extension .java</a:t>
            </a:r>
          </a:p>
        </p:txBody>
      </p:sp>
      <p:sp>
        <p:nvSpPr>
          <p:cNvPr id="6" name="ZoneTexte 5">
            <a:extLst>
              <a:ext uri="{FF2B5EF4-FFF2-40B4-BE49-F238E27FC236}">
                <a16:creationId xmlns:a16="http://schemas.microsoft.com/office/drawing/2014/main" id="{87A7762C-3C0C-A4A8-E12E-38DE7ED54ED2}"/>
              </a:ext>
            </a:extLst>
          </p:cNvPr>
          <p:cNvSpPr txBox="1"/>
          <p:nvPr/>
        </p:nvSpPr>
        <p:spPr>
          <a:xfrm>
            <a:off x="5850081" y="3326096"/>
            <a:ext cx="1548245" cy="369332"/>
          </a:xfrm>
          <a:prstGeom prst="rect">
            <a:avLst/>
          </a:prstGeom>
          <a:solidFill>
            <a:schemeClr val="tx1"/>
          </a:solidFill>
        </p:spPr>
        <p:txBody>
          <a:bodyPr wrap="square" rtlCol="0">
            <a:spAutoFit/>
          </a:bodyPr>
          <a:lstStyle/>
          <a:p>
            <a:r>
              <a:rPr lang="fr-FR" b="1" dirty="0">
                <a:solidFill>
                  <a:schemeClr val="bg1">
                    <a:lumMod val="85000"/>
                    <a:lumOff val="15000"/>
                  </a:schemeClr>
                </a:solidFill>
                <a:latin typeface="Calibri" panose="020F0502020204030204" pitchFamily="34" charset="0"/>
                <a:ea typeface="Calibri" panose="020F0502020204030204" pitchFamily="34" charset="0"/>
                <a:cs typeface="Calibri" panose="020F0502020204030204" pitchFamily="34" charset="0"/>
              </a:rPr>
              <a:t>Premier.java</a:t>
            </a:r>
          </a:p>
        </p:txBody>
      </p:sp>
    </p:spTree>
    <p:extLst>
      <p:ext uri="{BB962C8B-B14F-4D97-AF65-F5344CB8AC3E}">
        <p14:creationId xmlns:p14="http://schemas.microsoft.com/office/powerpoint/2010/main" val="2576470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contenu 2">
            <a:extLst>
              <a:ext uri="{FF2B5EF4-FFF2-40B4-BE49-F238E27FC236}">
                <a16:creationId xmlns:a16="http://schemas.microsoft.com/office/drawing/2014/main" id="{A445CEDE-648D-4A01-91C6-819F6E352A47}"/>
              </a:ext>
            </a:extLst>
          </p:cNvPr>
          <p:cNvSpPr>
            <a:spLocks noGrp="1"/>
          </p:cNvSpPr>
          <p:nvPr>
            <p:ph idx="1"/>
          </p:nvPr>
        </p:nvSpPr>
        <p:spPr>
          <a:xfrm>
            <a:off x="733223" y="1384753"/>
            <a:ext cx="10772222" cy="4551217"/>
          </a:xfrm>
        </p:spPr>
        <p:txBody>
          <a:bodyPr>
            <a:noAutofit/>
          </a:bodyPr>
          <a:lstStyle/>
          <a:p>
            <a:pPr lvl="1" algn="l" rtl="0">
              <a:lnSpc>
                <a:spcPct val="150000"/>
              </a:lnSpc>
              <a:buClr>
                <a:schemeClr val="bg2">
                  <a:lumMod val="75000"/>
                </a:schemeClr>
              </a:buClr>
              <a:buFont typeface="Wingdings" panose="05000000000000000000" pitchFamily="2" charset="2"/>
              <a:buChar char="§"/>
            </a:pPr>
            <a:endParaRPr lang="fr-FR" b="1" dirty="0">
              <a:solidFill>
                <a:schemeClr val="bg1"/>
              </a:solidFill>
              <a:latin typeface="Calibri" panose="020F0502020204030204" pitchFamily="34" charset="0"/>
            </a:endParaRPr>
          </a:p>
          <a:p>
            <a:pPr lvl="1" algn="l" rtl="0">
              <a:lnSpc>
                <a:spcPct val="150000"/>
              </a:lnSpc>
              <a:buClr>
                <a:schemeClr val="bg2">
                  <a:lumMod val="75000"/>
                </a:schemeClr>
              </a:buClr>
              <a:buFont typeface="Wingdings" panose="05000000000000000000" pitchFamily="2" charset="2"/>
              <a:buChar char="§"/>
            </a:pPr>
            <a:endParaRPr lang="fr-FR" b="1" dirty="0">
              <a:solidFill>
                <a:schemeClr val="bg1"/>
              </a:solidFill>
              <a:latin typeface="Calibri" panose="020F0502020204030204" pitchFamily="34" charset="0"/>
            </a:endParaRPr>
          </a:p>
          <a:p>
            <a:pPr lvl="1" algn="l" rtl="0">
              <a:lnSpc>
                <a:spcPct val="150000"/>
              </a:lnSpc>
              <a:buClr>
                <a:schemeClr val="bg2">
                  <a:lumMod val="75000"/>
                </a:schemeClr>
              </a:buClr>
              <a:buFont typeface="Wingdings" panose="05000000000000000000" pitchFamily="2" charset="2"/>
              <a:buChar char="§"/>
            </a:pPr>
            <a:endParaRPr lang="fr-FR" b="1" dirty="0">
              <a:solidFill>
                <a:schemeClr val="bg1"/>
              </a:solidFill>
              <a:latin typeface="Calibri" panose="020F0502020204030204" pitchFamily="34" charset="0"/>
            </a:endParaRPr>
          </a:p>
          <a:p>
            <a:pPr lvl="1" algn="l" rtl="0">
              <a:lnSpc>
                <a:spcPct val="150000"/>
              </a:lnSpc>
              <a:buClr>
                <a:schemeClr val="bg2">
                  <a:lumMod val="75000"/>
                </a:schemeClr>
              </a:buClr>
              <a:buFont typeface="Wingdings" panose="05000000000000000000" pitchFamily="2" charset="2"/>
              <a:buChar char="§"/>
            </a:pPr>
            <a:endParaRPr lang="fr-FR" b="1" dirty="0">
              <a:solidFill>
                <a:schemeClr val="bg1"/>
              </a:solidFill>
              <a:latin typeface="Calibri" panose="020F0502020204030204" pitchFamily="34" charset="0"/>
            </a:endParaRPr>
          </a:p>
          <a:p>
            <a:pPr marL="0" indent="0" algn="just">
              <a:lnSpc>
                <a:spcPct val="150000"/>
              </a:lnSpc>
              <a:buNone/>
            </a:pPr>
            <a:endParaRPr lang="fr-FR" sz="2400" b="1" dirty="0">
              <a:solidFill>
                <a:schemeClr val="bg1"/>
              </a:solidFill>
              <a:latin typeface="Calibri" panose="020F0502020204030204" pitchFamily="34" charset="0"/>
            </a:endParaRPr>
          </a:p>
          <a:p>
            <a:pPr algn="just" rtl="0">
              <a:lnSpc>
                <a:spcPct val="150000"/>
              </a:lnSpc>
              <a:buClr>
                <a:schemeClr val="bg2">
                  <a:lumMod val="75000"/>
                </a:schemeClr>
              </a:buClr>
              <a:buFont typeface="Wingdings" panose="05000000000000000000" pitchFamily="2" charset="2"/>
              <a:buChar char="§"/>
            </a:pPr>
            <a:endParaRPr lang="fr-FR" sz="2200" b="1" dirty="0">
              <a:solidFill>
                <a:schemeClr val="bg1"/>
              </a:solidFill>
              <a:latin typeface="Consolas" panose="020B0609020204030204" pitchFamily="49" charset="0"/>
            </a:endParaRPr>
          </a:p>
          <a:p>
            <a:pPr algn="just" rtl="0">
              <a:lnSpc>
                <a:spcPct val="150000"/>
              </a:lnSpc>
              <a:buClr>
                <a:schemeClr val="bg2">
                  <a:lumMod val="75000"/>
                </a:schemeClr>
              </a:buClr>
              <a:buFont typeface="Wingdings" panose="05000000000000000000" pitchFamily="2" charset="2"/>
              <a:buChar char="§"/>
            </a:pPr>
            <a:r>
              <a:rPr lang="fr-FR" sz="1800" b="1" dirty="0">
                <a:solidFill>
                  <a:schemeClr val="bg1">
                    <a:lumMod val="95000"/>
                    <a:lumOff val="5000"/>
                  </a:schemeClr>
                </a:solidFill>
                <a:latin typeface="Consolas" panose="020B0609020204030204" pitchFamily="49" charset="0"/>
              </a:rPr>
              <a:t>System</a:t>
            </a:r>
            <a:r>
              <a:rPr lang="fr-FR" dirty="0">
                <a:solidFill>
                  <a:schemeClr val="bg1"/>
                </a:solidFill>
                <a:latin typeface="Calibri" panose="020F0502020204030204" pitchFamily="34" charset="0"/>
              </a:rPr>
              <a:t> est une classe qui fournit des fonctionnalités de base liées au système d'exploitation, comme </a:t>
            </a:r>
            <a:r>
              <a:rPr lang="fr-FR" b="1" dirty="0">
                <a:solidFill>
                  <a:schemeClr val="bg1"/>
                </a:solidFill>
                <a:latin typeface="Calibri" panose="020F0502020204030204" pitchFamily="34" charset="0"/>
              </a:rPr>
              <a:t>les flux d'entrée/sortie standard</a:t>
            </a:r>
            <a:r>
              <a:rPr lang="fr-FR" dirty="0">
                <a:solidFill>
                  <a:schemeClr val="bg1"/>
                </a:solidFill>
                <a:latin typeface="Calibri" panose="020F0502020204030204" pitchFamily="34" charset="0"/>
              </a:rPr>
              <a:t>. </a:t>
            </a:r>
          </a:p>
          <a:p>
            <a:pPr lvl="1" algn="just" rtl="0">
              <a:lnSpc>
                <a:spcPct val="150000"/>
              </a:lnSpc>
              <a:buClr>
                <a:schemeClr val="bg2">
                  <a:lumMod val="75000"/>
                </a:schemeClr>
              </a:buClr>
              <a:buFont typeface="Wingdings" panose="05000000000000000000" pitchFamily="2" charset="2"/>
              <a:buChar char="§"/>
            </a:pPr>
            <a:r>
              <a:rPr lang="fr-FR" sz="1600" b="1" dirty="0">
                <a:solidFill>
                  <a:schemeClr val="bg1">
                    <a:lumMod val="95000"/>
                    <a:lumOff val="5000"/>
                  </a:schemeClr>
                </a:solidFill>
                <a:latin typeface="Consolas" panose="020B0609020204030204" pitchFamily="49" charset="0"/>
              </a:rPr>
              <a:t>System</a:t>
            </a:r>
            <a:r>
              <a:rPr lang="fr-FR" sz="2000" dirty="0">
                <a:solidFill>
                  <a:schemeClr val="bg1"/>
                </a:solidFill>
                <a:latin typeface="Calibri" panose="020F0502020204030204" pitchFamily="34" charset="0"/>
              </a:rPr>
              <a:t> contient des membres statiques, qui sont accessibles directement via le nom de la classe.</a:t>
            </a:r>
          </a:p>
          <a:p>
            <a:pPr algn="just" rtl="0">
              <a:lnSpc>
                <a:spcPct val="150000"/>
              </a:lnSpc>
              <a:buClr>
                <a:schemeClr val="bg2">
                  <a:lumMod val="75000"/>
                </a:schemeClr>
              </a:buClr>
              <a:buFont typeface="Wingdings" panose="05000000000000000000" pitchFamily="2" charset="2"/>
              <a:buChar char="§"/>
            </a:pPr>
            <a:r>
              <a:rPr lang="fr-FR" sz="1800" b="1" dirty="0">
                <a:solidFill>
                  <a:schemeClr val="bg1">
                    <a:lumMod val="95000"/>
                    <a:lumOff val="5000"/>
                  </a:schemeClr>
                </a:solidFill>
                <a:latin typeface="Consolas" panose="020B0609020204030204" pitchFamily="49" charset="0"/>
              </a:rPr>
              <a:t>out</a:t>
            </a:r>
            <a:r>
              <a:rPr lang="fr-FR" b="1" dirty="0">
                <a:solidFill>
                  <a:srgbClr val="C00000"/>
                </a:solidFill>
                <a:latin typeface="Calibri" panose="020F0502020204030204" pitchFamily="34" charset="0"/>
              </a:rPr>
              <a:t> </a:t>
            </a:r>
            <a:r>
              <a:rPr lang="fr-FR" dirty="0">
                <a:solidFill>
                  <a:schemeClr val="bg1"/>
                </a:solidFill>
                <a:latin typeface="Calibri" panose="020F0502020204030204" pitchFamily="34" charset="0"/>
              </a:rPr>
              <a:t>est un </a:t>
            </a:r>
            <a:r>
              <a:rPr lang="fr-FR" sz="1600" b="1" dirty="0">
                <a:solidFill>
                  <a:schemeClr val="bg1">
                    <a:lumMod val="95000"/>
                    <a:lumOff val="5000"/>
                  </a:schemeClr>
                </a:solidFill>
                <a:latin typeface="Consolas" panose="020B0609020204030204" pitchFamily="49" charset="0"/>
              </a:rPr>
              <a:t>attribut</a:t>
            </a:r>
            <a:r>
              <a:rPr lang="fr-FR" b="1" dirty="0">
                <a:solidFill>
                  <a:schemeClr val="bg1"/>
                </a:solidFill>
                <a:latin typeface="Calibri" panose="020F0502020204030204" pitchFamily="34" charset="0"/>
              </a:rPr>
              <a:t> </a:t>
            </a:r>
            <a:r>
              <a:rPr lang="fr-FR" sz="1600" b="1" dirty="0">
                <a:solidFill>
                  <a:schemeClr val="bg1">
                    <a:lumMod val="95000"/>
                    <a:lumOff val="5000"/>
                  </a:schemeClr>
                </a:solidFill>
                <a:latin typeface="Consolas" panose="020B0609020204030204" pitchFamily="49" charset="0"/>
              </a:rPr>
              <a:t>statique</a:t>
            </a:r>
            <a:r>
              <a:rPr lang="fr-FR" b="1" dirty="0">
                <a:solidFill>
                  <a:schemeClr val="bg1"/>
                </a:solidFill>
                <a:latin typeface="Calibri" panose="020F0502020204030204" pitchFamily="34" charset="0"/>
              </a:rPr>
              <a:t> </a:t>
            </a:r>
            <a:r>
              <a:rPr lang="fr-FR" dirty="0">
                <a:solidFill>
                  <a:schemeClr val="bg1"/>
                </a:solidFill>
                <a:latin typeface="Calibri" panose="020F0502020204030204" pitchFamily="34" charset="0"/>
              </a:rPr>
              <a:t>de la classe </a:t>
            </a:r>
            <a:r>
              <a:rPr lang="fr-FR" sz="1600" b="1" dirty="0">
                <a:solidFill>
                  <a:schemeClr val="bg1">
                    <a:lumMod val="95000"/>
                    <a:lumOff val="5000"/>
                  </a:schemeClr>
                </a:solidFill>
                <a:latin typeface="Consolas" panose="020B0609020204030204" pitchFamily="49" charset="0"/>
              </a:rPr>
              <a:t>System</a:t>
            </a:r>
            <a:r>
              <a:rPr lang="fr-FR" dirty="0">
                <a:solidFill>
                  <a:schemeClr val="bg1"/>
                </a:solidFill>
                <a:latin typeface="Calibri" panose="020F0502020204030204" pitchFamily="34" charset="0"/>
              </a:rPr>
              <a:t>. C’est un objet de type </a:t>
            </a:r>
            <a:r>
              <a:rPr lang="fr-FR" sz="1600" b="1" dirty="0" err="1">
                <a:solidFill>
                  <a:schemeClr val="bg1">
                    <a:lumMod val="95000"/>
                    <a:lumOff val="5000"/>
                  </a:schemeClr>
                </a:solidFill>
                <a:latin typeface="Consolas" panose="020B0609020204030204" pitchFamily="49" charset="0"/>
              </a:rPr>
              <a:t>PrintStream</a:t>
            </a:r>
            <a:r>
              <a:rPr lang="fr-FR" b="1" dirty="0">
                <a:solidFill>
                  <a:schemeClr val="bg1"/>
                </a:solidFill>
                <a:latin typeface="Calibri" panose="020F0502020204030204" pitchFamily="34" charset="0"/>
              </a:rPr>
              <a:t>,</a:t>
            </a:r>
            <a:r>
              <a:rPr lang="fr-FR" dirty="0">
                <a:solidFill>
                  <a:schemeClr val="bg1"/>
                </a:solidFill>
                <a:latin typeface="Calibri" panose="020F0502020204030204" pitchFamily="34" charset="0"/>
              </a:rPr>
              <a:t> utilisé pour afficher sur la console de sortie standard.</a:t>
            </a:r>
            <a:endParaRPr lang="fr-FR" altLang="fr-FR" dirty="0">
              <a:solidFill>
                <a:schemeClr val="bg1"/>
              </a:solidFill>
              <a:latin typeface="Calibri" panose="020F0502020204030204" pitchFamily="34" charset="0"/>
            </a:endParaRPr>
          </a:p>
          <a:p>
            <a:pPr algn="just" rtl="0">
              <a:lnSpc>
                <a:spcPct val="150000"/>
              </a:lnSpc>
              <a:buClr>
                <a:schemeClr val="bg2">
                  <a:lumMod val="75000"/>
                </a:schemeClr>
              </a:buClr>
              <a:buFont typeface="Wingdings" panose="05000000000000000000" pitchFamily="2" charset="2"/>
              <a:buChar char="§"/>
            </a:pPr>
            <a:r>
              <a:rPr lang="fr-FR" b="1" dirty="0">
                <a:solidFill>
                  <a:schemeClr val="bg1">
                    <a:lumMod val="95000"/>
                    <a:lumOff val="5000"/>
                  </a:schemeClr>
                </a:solidFill>
                <a:latin typeface="Calibri" panose="020F0502020204030204" pitchFamily="34" charset="0"/>
              </a:rPr>
              <a:t>L’objet </a:t>
            </a:r>
            <a:r>
              <a:rPr lang="fr-FR" sz="1600" b="1" dirty="0" err="1">
                <a:solidFill>
                  <a:schemeClr val="bg1">
                    <a:lumMod val="95000"/>
                    <a:lumOff val="5000"/>
                  </a:schemeClr>
                </a:solidFill>
                <a:latin typeface="Consolas" panose="020B0609020204030204" pitchFamily="49" charset="0"/>
              </a:rPr>
              <a:t>System.out</a:t>
            </a:r>
            <a:r>
              <a:rPr lang="fr-FR" sz="1600" b="1" dirty="0">
                <a:solidFill>
                  <a:schemeClr val="bg1">
                    <a:lumMod val="95000"/>
                    <a:lumOff val="5000"/>
                  </a:schemeClr>
                </a:solidFill>
                <a:latin typeface="Consolas" panose="020B0609020204030204" pitchFamily="49" charset="0"/>
              </a:rPr>
              <a:t> </a:t>
            </a:r>
            <a:r>
              <a:rPr lang="fr-FR" dirty="0">
                <a:solidFill>
                  <a:schemeClr val="bg1"/>
                </a:solidFill>
                <a:latin typeface="Calibri" panose="020F0502020204030204" pitchFamily="34" charset="0"/>
              </a:rPr>
              <a:t>appelle la méthode </a:t>
            </a:r>
            <a:r>
              <a:rPr lang="fr-FR" sz="1600" b="1" dirty="0" err="1">
                <a:solidFill>
                  <a:schemeClr val="bg1">
                    <a:lumMod val="95000"/>
                    <a:lumOff val="5000"/>
                  </a:schemeClr>
                </a:solidFill>
                <a:latin typeface="Consolas" panose="020B0609020204030204" pitchFamily="49" charset="0"/>
              </a:rPr>
              <a:t>println</a:t>
            </a:r>
            <a:r>
              <a:rPr lang="fr-FR" dirty="0">
                <a:solidFill>
                  <a:schemeClr val="bg1"/>
                </a:solidFill>
                <a:latin typeface="Calibri" panose="020F0502020204030204" pitchFamily="34" charset="0"/>
              </a:rPr>
              <a:t> de la classe </a:t>
            </a:r>
            <a:r>
              <a:rPr lang="fr-FR" sz="1600" b="1" dirty="0" err="1">
                <a:solidFill>
                  <a:schemeClr val="bg1">
                    <a:lumMod val="95000"/>
                    <a:lumOff val="5000"/>
                  </a:schemeClr>
                </a:solidFill>
                <a:latin typeface="Consolas" panose="020B0609020204030204" pitchFamily="49" charset="0"/>
              </a:rPr>
              <a:t>PrintStream</a:t>
            </a:r>
            <a:r>
              <a:rPr lang="fr-FR" sz="1600" b="1" dirty="0">
                <a:solidFill>
                  <a:schemeClr val="bg1"/>
                </a:solidFill>
                <a:latin typeface="Calibri" panose="020F0502020204030204" pitchFamily="34" charset="0"/>
              </a:rPr>
              <a:t> </a:t>
            </a:r>
            <a:r>
              <a:rPr lang="fr-FR" dirty="0">
                <a:solidFill>
                  <a:schemeClr val="bg1"/>
                </a:solidFill>
                <a:latin typeface="Calibri" panose="020F0502020204030204" pitchFamily="34" charset="0"/>
              </a:rPr>
              <a:t>qui affiche une chaîne de caractères (ou d'autres types de données) sur la console de sortie et ajoute automatiquement un saut de ligne à la fin.</a:t>
            </a:r>
            <a:endParaRPr lang="fr-FR" altLang="fr-FR"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lvl="1" algn="just" rtl="0">
              <a:lnSpc>
                <a:spcPct val="150000"/>
              </a:lnSpc>
              <a:buClr>
                <a:schemeClr val="bg2">
                  <a:lumMod val="75000"/>
                </a:schemeClr>
              </a:buClr>
              <a:buFont typeface="Wingdings" panose="05000000000000000000" pitchFamily="2" charset="2"/>
              <a:buChar char="§"/>
            </a:pPr>
            <a:endParaRPr lang="fr-FR" altLang="fr-FR"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lgn="l" rtl="0">
              <a:lnSpc>
                <a:spcPct val="150000"/>
              </a:lnSpc>
              <a:buClr>
                <a:schemeClr val="bg2">
                  <a:lumMod val="75000"/>
                </a:schemeClr>
              </a:buClr>
              <a:buNone/>
            </a:pPr>
            <a:r>
              <a:rPr lang="fr-FR" sz="2000" dirty="0">
                <a:solidFill>
                  <a:schemeClr val="bg1"/>
                </a:solidFill>
                <a:latin typeface="Calibri" panose="020F0502020204030204" pitchFamily="34" charset="0"/>
              </a:rPr>
              <a:t>	</a:t>
            </a:r>
          </a:p>
          <a:p>
            <a:pPr lvl="2" algn="l" rtl="0">
              <a:lnSpc>
                <a:spcPct val="150000"/>
              </a:lnSpc>
              <a:buClr>
                <a:schemeClr val="bg2">
                  <a:lumMod val="75000"/>
                </a:schemeClr>
              </a:buClr>
              <a:buFont typeface="Wingdings" panose="05000000000000000000" pitchFamily="2" charset="2"/>
              <a:buChar char="§"/>
            </a:pPr>
            <a:endParaRPr lang="fr-FR" b="1" dirty="0">
              <a:solidFill>
                <a:schemeClr val="bg1"/>
              </a:solidFill>
              <a:latin typeface="Calibri" panose="020F0502020204030204" pitchFamily="34" charset="0"/>
            </a:endParaRPr>
          </a:p>
          <a:p>
            <a:pPr lvl="2" algn="l" rtl="0">
              <a:lnSpc>
                <a:spcPct val="150000"/>
              </a:lnSpc>
              <a:buClr>
                <a:schemeClr val="bg2">
                  <a:lumMod val="75000"/>
                </a:schemeClr>
              </a:buClr>
              <a:buFont typeface="Wingdings" panose="05000000000000000000" pitchFamily="2" charset="2"/>
              <a:buChar char="§"/>
            </a:pPr>
            <a:endParaRPr lang="fr-FR" dirty="0">
              <a:solidFill>
                <a:schemeClr val="bg1"/>
              </a:solidFill>
              <a:latin typeface="Calibri" panose="020F0502020204030204" pitchFamily="34" charset="0"/>
            </a:endParaRPr>
          </a:p>
          <a:p>
            <a:pPr lvl="2" algn="l" rtl="0">
              <a:lnSpc>
                <a:spcPct val="150000"/>
              </a:lnSpc>
              <a:buClr>
                <a:schemeClr val="bg2">
                  <a:lumMod val="75000"/>
                </a:schemeClr>
              </a:buClr>
              <a:buFont typeface="Wingdings" panose="05000000000000000000" pitchFamily="2" charset="2"/>
              <a:buChar char="§"/>
            </a:pPr>
            <a:endParaRPr lang="fr-FR" dirty="0">
              <a:solidFill>
                <a:schemeClr val="bg1"/>
              </a:solidFill>
              <a:latin typeface="Calibri" panose="020F0502020204030204" pitchFamily="34" charset="0"/>
            </a:endParaRPr>
          </a:p>
          <a:p>
            <a:pPr lvl="1" algn="l" rtl="0">
              <a:lnSpc>
                <a:spcPct val="150000"/>
              </a:lnSpc>
              <a:buClr>
                <a:schemeClr val="bg2">
                  <a:lumMod val="75000"/>
                </a:schemeClr>
              </a:buClr>
              <a:buFont typeface="Wingdings" panose="05000000000000000000" pitchFamily="2" charset="2"/>
              <a:buChar char="§"/>
            </a:pPr>
            <a:endParaRPr lang="fr-FR" b="1" dirty="0">
              <a:solidFill>
                <a:schemeClr val="bg1"/>
              </a:solidFill>
              <a:latin typeface="Calibri" panose="020F0502020204030204" pitchFamily="34" charset="0"/>
            </a:endParaRPr>
          </a:p>
          <a:p>
            <a:pPr lvl="1" algn="l" rtl="0">
              <a:lnSpc>
                <a:spcPct val="150000"/>
              </a:lnSpc>
              <a:buClr>
                <a:schemeClr val="bg2">
                  <a:lumMod val="75000"/>
                </a:schemeClr>
              </a:buClr>
              <a:buFont typeface="Wingdings" panose="05000000000000000000" pitchFamily="2" charset="2"/>
              <a:buChar char="§"/>
            </a:pPr>
            <a:endParaRPr lang="fr-FR" sz="1600" b="1" dirty="0">
              <a:solidFill>
                <a:schemeClr val="bg1"/>
              </a:solidFill>
              <a:latin typeface="Calibri" panose="020F0502020204030204" pitchFamily="34" charset="0"/>
              <a:cs typeface="Calibri" panose="020F0502020204030204" pitchFamily="34" charset="0"/>
            </a:endParaRP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19</a:t>
            </a:fld>
            <a:endParaRPr lang="en-US" dirty="0"/>
          </a:p>
        </p:txBody>
      </p:sp>
      <p:sp>
        <p:nvSpPr>
          <p:cNvPr id="9" name="Titre 1">
            <a:extLst>
              <a:ext uri="{FF2B5EF4-FFF2-40B4-BE49-F238E27FC236}">
                <a16:creationId xmlns:a16="http://schemas.microsoft.com/office/drawing/2014/main" id="{DE862D97-9335-44CF-B74B-7BE8BD65740F}"/>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Premier programme en java</a:t>
            </a:r>
            <a:endParaRPr lang="ar-MA" sz="4400" b="1" dirty="0">
              <a:solidFill>
                <a:srgbClr val="0070C0"/>
              </a:solidFill>
            </a:endParaRPr>
          </a:p>
        </p:txBody>
      </p:sp>
      <p:cxnSp>
        <p:nvCxnSpPr>
          <p:cNvPr id="10" name="Connecteur droit 9">
            <a:extLst>
              <a:ext uri="{FF2B5EF4-FFF2-40B4-BE49-F238E27FC236}">
                <a16:creationId xmlns:a16="http://schemas.microsoft.com/office/drawing/2014/main" id="{89C8F89D-3CC6-4CDB-A7BB-FFB3EA574842}"/>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499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Espace réservé du contenu 2"/>
          <p:cNvSpPr>
            <a:spLocks noGrp="1"/>
          </p:cNvSpPr>
          <p:nvPr>
            <p:ph idx="1"/>
          </p:nvPr>
        </p:nvSpPr>
        <p:spPr>
          <a:xfrm>
            <a:off x="494084" y="1188567"/>
            <a:ext cx="11203832" cy="4951536"/>
          </a:xfrm>
        </p:spPr>
        <p:txBody>
          <a:bodyPr>
            <a:noAutofit/>
          </a:bodyPr>
          <a:lstStyle/>
          <a:p>
            <a:pPr lvl="0" algn="just" rtl="0">
              <a:lnSpc>
                <a:spcPct val="150000"/>
              </a:lnSpc>
              <a:buClr>
                <a:schemeClr val="bg2"/>
              </a:buClr>
              <a:buFont typeface="Wingdings" panose="05000000000000000000" pitchFamily="2" charset="2"/>
              <a:buChar char="§"/>
            </a:pPr>
            <a:r>
              <a:rPr lang="fr-FR" sz="22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Langage de programmation </a:t>
            </a:r>
            <a:r>
              <a:rPr lang="fr-FR" sz="22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similaire dans sa syntaxe à C et C++.</a:t>
            </a:r>
          </a:p>
          <a:p>
            <a:pPr lvl="0" algn="just" rtl="0">
              <a:lnSpc>
                <a:spcPct val="150000"/>
              </a:lnSpc>
              <a:buClr>
                <a:schemeClr val="bg2"/>
              </a:buClr>
              <a:buFont typeface="Wingdings" panose="05000000000000000000" pitchFamily="2" charset="2"/>
              <a:buChar char="§"/>
            </a:pPr>
            <a:r>
              <a:rPr lang="fr-FR" sz="22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Langage orienté objet </a:t>
            </a:r>
            <a:r>
              <a:rPr lang="fr-FR" sz="22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dont de nombreuses fonctionnalités orientées objet ont été influencées par C++. Cependant, il a été conçu pour être plus simple et plus sûr.</a:t>
            </a:r>
          </a:p>
          <a:p>
            <a:pPr lvl="0" algn="just" rtl="0">
              <a:lnSpc>
                <a:spcPct val="150000"/>
              </a:lnSpc>
              <a:buClr>
                <a:schemeClr val="bg2"/>
              </a:buClr>
              <a:buFont typeface="Wingdings" panose="05000000000000000000" pitchFamily="2" charset="2"/>
              <a:buChar char="§"/>
            </a:pPr>
            <a:r>
              <a:rPr lang="fr-FR" sz="22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Créé par Sun Microsystems (</a:t>
            </a:r>
            <a:r>
              <a:rPr lang="fr-FR" sz="2200" dirty="0" err="1">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J.Gosling</a:t>
            </a:r>
            <a:r>
              <a:rPr lang="fr-FR" sz="22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=&gt; Java 1.0 (1996)</a:t>
            </a:r>
          </a:p>
          <a:p>
            <a:pPr lvl="1" algn="just" rtl="0">
              <a:buClr>
                <a:schemeClr val="bg2"/>
              </a:buClr>
              <a:buFont typeface="Wingdings" panose="05000000000000000000" pitchFamily="2" charset="2"/>
              <a:buChar char="§"/>
            </a:pPr>
            <a:r>
              <a:rPr lang="fr-FR" sz="20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Objectif</a:t>
            </a:r>
            <a:r>
              <a:rPr lang="fr-FR" sz="20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=&gt; Réaliser un langage indépendant de la plateforme. </a:t>
            </a:r>
          </a:p>
          <a:p>
            <a:pPr lvl="1" algn="just" rtl="0">
              <a:buClr>
                <a:schemeClr val="bg2"/>
              </a:buClr>
              <a:buFont typeface="Wingdings" panose="05000000000000000000" pitchFamily="2" charset="2"/>
              <a:buChar char="§"/>
            </a:pPr>
            <a:r>
              <a:rPr lang="fr-FR" sz="20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Idée</a:t>
            </a:r>
            <a:r>
              <a:rPr lang="fr-FR" sz="20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=&gt; Créer un code intermédiaire( </a:t>
            </a:r>
            <a:r>
              <a:rPr lang="fr-FR" sz="2000" dirty="0" err="1">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pseudo-code</a:t>
            </a:r>
            <a:r>
              <a:rPr lang="fr-FR" sz="20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entre le code source et le code binaire.</a:t>
            </a:r>
          </a:p>
          <a:p>
            <a:pPr algn="just" rtl="0">
              <a:lnSpc>
                <a:spcPct val="150000"/>
              </a:lnSpc>
              <a:buClr>
                <a:schemeClr val="bg2"/>
              </a:buClr>
              <a:buFont typeface="Wingdings" panose="05000000000000000000" pitchFamily="2" charset="2"/>
              <a:buChar char="§"/>
            </a:pPr>
            <a:r>
              <a:rPr lang="fr-FR" sz="22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Ce cours couvre Java SE (Standard Edition) :</a:t>
            </a:r>
          </a:p>
          <a:p>
            <a:pPr lvl="1" algn="just" rtl="0">
              <a:buClr>
                <a:schemeClr val="bg2"/>
              </a:buClr>
              <a:buFont typeface="Wingdings" panose="05000000000000000000" pitchFamily="2" charset="2"/>
              <a:buChar char="§"/>
            </a:pPr>
            <a:r>
              <a:rPr lang="fr-FR" sz="22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Première version (1998) : Java SE 1.2  appelée aussi Java2 SE</a:t>
            </a:r>
          </a:p>
          <a:p>
            <a:pPr lvl="1" algn="just" rtl="0">
              <a:buClr>
                <a:schemeClr val="bg2"/>
              </a:buClr>
              <a:buFont typeface="Wingdings" panose="05000000000000000000" pitchFamily="2" charset="2"/>
              <a:buChar char="§"/>
            </a:pPr>
            <a:r>
              <a:rPr lang="fr-FR" sz="22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Actuellement (2023):  Java SE 21 (version LTS)</a:t>
            </a:r>
          </a:p>
        </p:txBody>
      </p:sp>
      <p:sp>
        <p:nvSpPr>
          <p:cNvPr id="4" name="Espace réservé du numéro de diapositive 3"/>
          <p:cNvSpPr>
            <a:spLocks noGrp="1"/>
          </p:cNvSpPr>
          <p:nvPr>
            <p:ph type="sldNum" sz="quarter" idx="12"/>
          </p:nvPr>
        </p:nvSpPr>
        <p:spPr>
          <a:xfrm>
            <a:off x="10596282" y="5943917"/>
            <a:ext cx="1142245" cy="669925"/>
          </a:xfrm>
        </p:spPr>
        <p:txBody>
          <a:bodyPr/>
          <a:lstStyle/>
          <a:p>
            <a:fld id="{D57F1E4F-1CFF-5643-939E-217C01CDF565}" type="slidenum">
              <a:rPr lang="en-US" smtClean="0"/>
              <a:pPr/>
              <a:t>2</a:t>
            </a:fld>
            <a:endParaRPr lang="en-US" dirty="0"/>
          </a:p>
        </p:txBody>
      </p:sp>
      <p:sp>
        <p:nvSpPr>
          <p:cNvPr id="10" name="Titre 1">
            <a:extLst>
              <a:ext uri="{FF2B5EF4-FFF2-40B4-BE49-F238E27FC236}">
                <a16:creationId xmlns:a16="http://schemas.microsoft.com/office/drawing/2014/main" id="{64770829-2E4F-4231-95AB-8C6EB40C39C4}"/>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a:t>
            </a:r>
            <a:r>
              <a:rPr lang="fr-FR" sz="4400" b="1" dirty="0">
                <a:solidFill>
                  <a:srgbClr val="9B4F96"/>
                </a:solidFill>
              </a:rPr>
              <a:t>	</a:t>
            </a:r>
            <a:r>
              <a:rPr lang="fr-FR" sz="4400" b="1" dirty="0">
                <a:solidFill>
                  <a:srgbClr val="0070C0"/>
                </a:solidFill>
                <a:latin typeface="Calibri" panose="020F0502020204030204" pitchFamily="34" charset="0"/>
                <a:ea typeface="Calibri" panose="020F0502020204030204" pitchFamily="34" charset="0"/>
                <a:cs typeface="Calibri" panose="020F0502020204030204" pitchFamily="34" charset="0"/>
              </a:rPr>
              <a:t>C’est quoi JAVA ?</a:t>
            </a:r>
            <a:endParaRPr lang="ar-MA" sz="44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11" name="Connecteur droit 10">
            <a:extLst>
              <a:ext uri="{FF2B5EF4-FFF2-40B4-BE49-F238E27FC236}">
                <a16:creationId xmlns:a16="http://schemas.microsoft.com/office/drawing/2014/main" id="{90B7C5E5-8991-495F-B31D-8BA40818F726}"/>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 name="Image 2">
            <a:extLst>
              <a:ext uri="{FF2B5EF4-FFF2-40B4-BE49-F238E27FC236}">
                <a16:creationId xmlns:a16="http://schemas.microsoft.com/office/drawing/2014/main" id="{C074D1E2-0112-310E-F7A7-296B231EA5B5}"/>
              </a:ext>
            </a:extLst>
          </p:cNvPr>
          <p:cNvPicPr>
            <a:picLocks noChangeAspect="1"/>
          </p:cNvPicPr>
          <p:nvPr/>
        </p:nvPicPr>
        <p:blipFill>
          <a:blip r:embed="rId4"/>
          <a:stretch>
            <a:fillRect/>
          </a:stretch>
        </p:blipFill>
        <p:spPr>
          <a:xfrm>
            <a:off x="7449996" y="3023753"/>
            <a:ext cx="1555019" cy="621199"/>
          </a:xfrm>
          <a:prstGeom prst="rect">
            <a:avLst/>
          </a:prstGeom>
        </p:spPr>
      </p:pic>
      <p:pic>
        <p:nvPicPr>
          <p:cNvPr id="14" name="Image 13">
            <a:extLst>
              <a:ext uri="{FF2B5EF4-FFF2-40B4-BE49-F238E27FC236}">
                <a16:creationId xmlns:a16="http://schemas.microsoft.com/office/drawing/2014/main" id="{98887847-15F4-D5F8-23A4-9FFA1811AC9F}"/>
              </a:ext>
            </a:extLst>
          </p:cNvPr>
          <p:cNvPicPr>
            <a:picLocks noChangeAspect="1"/>
          </p:cNvPicPr>
          <p:nvPr/>
        </p:nvPicPr>
        <p:blipFill>
          <a:blip r:embed="rId5"/>
          <a:stretch>
            <a:fillRect/>
          </a:stretch>
        </p:blipFill>
        <p:spPr>
          <a:xfrm>
            <a:off x="9237731" y="3105905"/>
            <a:ext cx="2013178" cy="423827"/>
          </a:xfrm>
          <a:prstGeom prst="rect">
            <a:avLst/>
          </a:prstGeom>
        </p:spPr>
      </p:pic>
    </p:spTree>
    <p:extLst>
      <p:ext uri="{BB962C8B-B14F-4D97-AF65-F5344CB8AC3E}">
        <p14:creationId xmlns:p14="http://schemas.microsoft.com/office/powerpoint/2010/main" val="379937508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A3E26-3B2A-3DA3-A873-FCFE16DB9228}"/>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BD749935-0E27-55F5-B873-D976B85BEB54}"/>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9" name="Titre 1">
            <a:extLst>
              <a:ext uri="{FF2B5EF4-FFF2-40B4-BE49-F238E27FC236}">
                <a16:creationId xmlns:a16="http://schemas.microsoft.com/office/drawing/2014/main" id="{B31F50FE-3A3A-2E32-2726-9D1690405730}"/>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Premier programme en JAVA</a:t>
            </a:r>
            <a:endParaRPr lang="ar-MA" sz="4400" b="1" dirty="0">
              <a:solidFill>
                <a:srgbClr val="0070C0"/>
              </a:solidFill>
            </a:endParaRPr>
          </a:p>
        </p:txBody>
      </p:sp>
      <p:cxnSp>
        <p:nvCxnSpPr>
          <p:cNvPr id="10" name="Connecteur droit 9">
            <a:extLst>
              <a:ext uri="{FF2B5EF4-FFF2-40B4-BE49-F238E27FC236}">
                <a16:creationId xmlns:a16="http://schemas.microsoft.com/office/drawing/2014/main" id="{6C24F07E-A17C-9E33-63A8-8A4BBCF70477}"/>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ZoneTexte 1">
            <a:extLst>
              <a:ext uri="{FF2B5EF4-FFF2-40B4-BE49-F238E27FC236}">
                <a16:creationId xmlns:a16="http://schemas.microsoft.com/office/drawing/2014/main" id="{5BD4992B-EFBD-ED9B-2163-99C3127FCE08}"/>
              </a:ext>
            </a:extLst>
          </p:cNvPr>
          <p:cNvSpPr txBox="1"/>
          <p:nvPr/>
        </p:nvSpPr>
        <p:spPr>
          <a:xfrm>
            <a:off x="686555" y="1371636"/>
            <a:ext cx="6369565" cy="4484754"/>
          </a:xfrm>
          <a:prstGeom prst="rect">
            <a:avLst/>
          </a:prstGeom>
          <a:noFill/>
          <a:ln>
            <a:solidFill>
              <a:schemeClr val="bg1"/>
            </a:solidFill>
          </a:ln>
        </p:spPr>
        <p:txBody>
          <a:bodyPr wrap="square">
            <a:spAutoFit/>
          </a:bodyPr>
          <a:lstStyle/>
          <a:p>
            <a:pPr>
              <a:lnSpc>
                <a:spcPct val="150000"/>
              </a:lnSpc>
            </a:pPr>
            <a:r>
              <a:rPr lang="fr-FR" sz="1600" dirty="0">
                <a:solidFill>
                  <a:schemeClr val="bg1">
                    <a:lumMod val="85000"/>
                    <a:lumOff val="15000"/>
                  </a:schemeClr>
                </a:solidFill>
                <a:latin typeface="Consolas" panose="020B0609020204030204" pitchFamily="49" charset="0"/>
              </a:rPr>
              <a:t>public class Premier{</a:t>
            </a:r>
          </a:p>
          <a:p>
            <a:pPr>
              <a:lnSpc>
                <a:spcPct val="150000"/>
              </a:lnSpc>
            </a:pPr>
            <a:r>
              <a:rPr lang="fr-FR" sz="1600" dirty="0">
                <a:solidFill>
                  <a:schemeClr val="bg1">
                    <a:lumMod val="85000"/>
                    <a:lumOff val="15000"/>
                  </a:schemeClr>
                </a:solidFill>
                <a:latin typeface="Consolas" panose="020B0609020204030204" pitchFamily="49" charset="0"/>
              </a:rPr>
              <a:t> public </a:t>
            </a:r>
            <a:r>
              <a:rPr lang="fr-FR" sz="1600" dirty="0" err="1">
                <a:solidFill>
                  <a:schemeClr val="bg1">
                    <a:lumMod val="85000"/>
                    <a:lumOff val="15000"/>
                  </a:schemeClr>
                </a:solidFill>
                <a:latin typeface="Consolas" panose="020B0609020204030204" pitchFamily="49" charset="0"/>
              </a:rPr>
              <a:t>static</a:t>
            </a:r>
            <a:r>
              <a:rPr lang="fr-FR" sz="1600" dirty="0">
                <a:solidFill>
                  <a:schemeClr val="bg1">
                    <a:lumMod val="85000"/>
                    <a:lumOff val="15000"/>
                  </a:schemeClr>
                </a:solidFill>
                <a:latin typeface="Consolas" panose="020B0609020204030204" pitchFamily="49" charset="0"/>
              </a:rPr>
              <a:t> </a:t>
            </a:r>
            <a:r>
              <a:rPr lang="fr-FR" sz="1600" dirty="0" err="1">
                <a:solidFill>
                  <a:schemeClr val="bg1">
                    <a:lumMod val="85000"/>
                    <a:lumOff val="15000"/>
                  </a:schemeClr>
                </a:solidFill>
                <a:latin typeface="Consolas" panose="020B0609020204030204" pitchFamily="49" charset="0"/>
              </a:rPr>
              <a:t>void</a:t>
            </a:r>
            <a:r>
              <a:rPr lang="fr-FR" sz="1600" dirty="0">
                <a:solidFill>
                  <a:schemeClr val="bg1">
                    <a:lumMod val="85000"/>
                    <a:lumOff val="15000"/>
                  </a:schemeClr>
                </a:solidFill>
                <a:latin typeface="Consolas" panose="020B0609020204030204" pitchFamily="49" charset="0"/>
              </a:rPr>
              <a:t> main(String[] args) </a:t>
            </a:r>
          </a:p>
          <a:p>
            <a:pPr>
              <a:lnSpc>
                <a:spcPct val="150000"/>
              </a:lnSpc>
            </a:pPr>
            <a:r>
              <a:rPr lang="fr-FR" sz="1600" dirty="0">
                <a:solidFill>
                  <a:schemeClr val="bg1">
                    <a:lumMod val="85000"/>
                    <a:lumOff val="15000"/>
                  </a:schemeClr>
                </a:solidFill>
                <a:latin typeface="Consolas" panose="020B0609020204030204" pitchFamily="49" charset="0"/>
              </a:rPr>
              <a:t>{</a:t>
            </a:r>
          </a:p>
          <a:p>
            <a:pPr>
              <a:lnSpc>
                <a:spcPct val="150000"/>
              </a:lnSpc>
            </a:pPr>
            <a:r>
              <a:rPr lang="fr-FR" sz="1600" dirty="0">
                <a:solidFill>
                  <a:schemeClr val="bg1">
                    <a:lumMod val="85000"/>
                    <a:lumOff val="15000"/>
                  </a:schemeClr>
                </a:solidFill>
                <a:latin typeface="Consolas" panose="020B0609020204030204" pitchFamily="49" charset="0"/>
              </a:rPr>
              <a:t>    if (</a:t>
            </a:r>
            <a:r>
              <a:rPr lang="fr-FR" sz="1600" dirty="0" err="1">
                <a:solidFill>
                  <a:schemeClr val="bg1">
                    <a:lumMod val="85000"/>
                    <a:lumOff val="15000"/>
                  </a:schemeClr>
                </a:solidFill>
                <a:latin typeface="Consolas" panose="020B0609020204030204" pitchFamily="49" charset="0"/>
              </a:rPr>
              <a:t>args</a:t>
            </a:r>
            <a:r>
              <a:rPr lang="fr-FR" sz="1600" b="1" dirty="0" err="1">
                <a:solidFill>
                  <a:schemeClr val="bg1">
                    <a:lumMod val="85000"/>
                    <a:lumOff val="15000"/>
                  </a:schemeClr>
                </a:solidFill>
                <a:latin typeface="Consolas" panose="020B0609020204030204" pitchFamily="49" charset="0"/>
              </a:rPr>
              <a:t>.length</a:t>
            </a:r>
            <a:r>
              <a:rPr lang="fr-FR" sz="1600" b="1" dirty="0">
                <a:solidFill>
                  <a:schemeClr val="bg1">
                    <a:lumMod val="85000"/>
                    <a:lumOff val="15000"/>
                  </a:schemeClr>
                </a:solidFill>
                <a:latin typeface="Consolas" panose="020B0609020204030204" pitchFamily="49" charset="0"/>
              </a:rPr>
              <a:t> </a:t>
            </a:r>
            <a:r>
              <a:rPr lang="fr-FR" sz="1600" dirty="0">
                <a:solidFill>
                  <a:schemeClr val="bg1">
                    <a:lumMod val="85000"/>
                    <a:lumOff val="15000"/>
                  </a:schemeClr>
                </a:solidFill>
                <a:latin typeface="Consolas" panose="020B0609020204030204" pitchFamily="49" charset="0"/>
              </a:rPr>
              <a:t>== 0 || args[0]</a:t>
            </a:r>
            <a:r>
              <a:rPr lang="fr-FR" sz="1600" b="1" dirty="0">
                <a:solidFill>
                  <a:schemeClr val="bg1">
                    <a:lumMod val="85000"/>
                    <a:lumOff val="15000"/>
                  </a:schemeClr>
                </a:solidFill>
                <a:latin typeface="Consolas" panose="020B0609020204030204" pitchFamily="49" charset="0"/>
              </a:rPr>
              <a:t>.</a:t>
            </a:r>
            <a:r>
              <a:rPr lang="fr-FR" sz="1600" b="1" dirty="0" err="1">
                <a:solidFill>
                  <a:schemeClr val="bg1">
                    <a:lumMod val="85000"/>
                    <a:lumOff val="15000"/>
                  </a:schemeClr>
                </a:solidFill>
                <a:latin typeface="Consolas" panose="020B0609020204030204" pitchFamily="49" charset="0"/>
              </a:rPr>
              <a:t>equals</a:t>
            </a:r>
            <a:r>
              <a:rPr lang="fr-FR" sz="1600" dirty="0">
                <a:solidFill>
                  <a:schemeClr val="bg1">
                    <a:lumMod val="85000"/>
                    <a:lumOff val="15000"/>
                  </a:schemeClr>
                </a:solidFill>
                <a:latin typeface="Consolas" panose="020B0609020204030204" pitchFamily="49" charset="0"/>
              </a:rPr>
              <a:t>("-h")) </a:t>
            </a:r>
          </a:p>
          <a:p>
            <a:pPr>
              <a:lnSpc>
                <a:spcPct val="150000"/>
              </a:lnSpc>
            </a:pPr>
            <a:r>
              <a:rPr lang="fr-FR" sz="1600" dirty="0">
                <a:solidFill>
                  <a:schemeClr val="bg1">
                    <a:lumMod val="85000"/>
                    <a:lumOff val="15000"/>
                  </a:schemeClr>
                </a:solidFill>
                <a:latin typeface="Consolas" panose="020B0609020204030204" pitchFamily="49" charset="0"/>
              </a:rPr>
              <a:t>            </a:t>
            </a:r>
            <a:r>
              <a:rPr lang="fr-FR" sz="1600" dirty="0" err="1">
                <a:solidFill>
                  <a:schemeClr val="bg1">
                    <a:lumMod val="85000"/>
                    <a:lumOff val="15000"/>
                  </a:schemeClr>
                </a:solidFill>
                <a:latin typeface="Consolas" panose="020B0609020204030204" pitchFamily="49" charset="0"/>
              </a:rPr>
              <a:t>System.out.print</a:t>
            </a:r>
            <a:r>
              <a:rPr lang="fr-FR" sz="1600" dirty="0">
                <a:solidFill>
                  <a:schemeClr val="bg1">
                    <a:lumMod val="85000"/>
                    <a:lumOff val="15000"/>
                  </a:schemeClr>
                </a:solidFill>
                <a:latin typeface="Consolas" panose="020B0609020204030204" pitchFamily="49" charset="0"/>
              </a:rPr>
              <a:t>("Hello,");</a:t>
            </a:r>
          </a:p>
          <a:p>
            <a:pPr>
              <a:lnSpc>
                <a:spcPct val="150000"/>
              </a:lnSpc>
            </a:pPr>
            <a:r>
              <a:rPr lang="fr-FR" sz="1600" dirty="0">
                <a:solidFill>
                  <a:schemeClr val="bg1">
                    <a:lumMod val="85000"/>
                    <a:lumOff val="15000"/>
                  </a:schemeClr>
                </a:solidFill>
                <a:latin typeface="Consolas" panose="020B0609020204030204" pitchFamily="49" charset="0"/>
              </a:rPr>
              <a:t>    </a:t>
            </a:r>
            <a:r>
              <a:rPr lang="fr-FR" sz="1600" dirty="0" err="1">
                <a:solidFill>
                  <a:schemeClr val="bg1">
                    <a:lumMod val="85000"/>
                    <a:lumOff val="15000"/>
                  </a:schemeClr>
                </a:solidFill>
                <a:latin typeface="Consolas" panose="020B0609020204030204" pitchFamily="49" charset="0"/>
              </a:rPr>
              <a:t>else</a:t>
            </a:r>
            <a:r>
              <a:rPr lang="fr-FR" sz="1600" dirty="0">
                <a:solidFill>
                  <a:schemeClr val="bg1">
                    <a:lumMod val="85000"/>
                    <a:lumOff val="15000"/>
                  </a:schemeClr>
                </a:solidFill>
                <a:latin typeface="Consolas" panose="020B0609020204030204" pitchFamily="49" charset="0"/>
              </a:rPr>
              <a:t> if (args[0].</a:t>
            </a:r>
            <a:r>
              <a:rPr lang="fr-FR" sz="1600" dirty="0" err="1">
                <a:solidFill>
                  <a:schemeClr val="bg1">
                    <a:lumMod val="85000"/>
                    <a:lumOff val="15000"/>
                  </a:schemeClr>
                </a:solidFill>
                <a:latin typeface="Consolas" panose="020B0609020204030204" pitchFamily="49" charset="0"/>
              </a:rPr>
              <a:t>equals</a:t>
            </a:r>
            <a:r>
              <a:rPr lang="fr-FR" sz="1600" dirty="0">
                <a:solidFill>
                  <a:schemeClr val="bg1">
                    <a:lumMod val="85000"/>
                    <a:lumOff val="15000"/>
                  </a:schemeClr>
                </a:solidFill>
                <a:latin typeface="Consolas" panose="020B0609020204030204" pitchFamily="49" charset="0"/>
              </a:rPr>
              <a:t>("-g")) </a:t>
            </a:r>
          </a:p>
          <a:p>
            <a:pPr>
              <a:lnSpc>
                <a:spcPct val="150000"/>
              </a:lnSpc>
            </a:pPr>
            <a:r>
              <a:rPr lang="fr-FR" sz="1600" dirty="0">
                <a:solidFill>
                  <a:schemeClr val="bg1">
                    <a:lumMod val="85000"/>
                    <a:lumOff val="15000"/>
                  </a:schemeClr>
                </a:solidFill>
                <a:latin typeface="Consolas" panose="020B0609020204030204" pitchFamily="49" charset="0"/>
              </a:rPr>
              <a:t>         </a:t>
            </a:r>
            <a:r>
              <a:rPr lang="fr-FR" sz="1600" dirty="0" err="1">
                <a:solidFill>
                  <a:schemeClr val="bg1">
                    <a:lumMod val="85000"/>
                    <a:lumOff val="15000"/>
                  </a:schemeClr>
                </a:solidFill>
                <a:latin typeface="Consolas" panose="020B0609020204030204" pitchFamily="49" charset="0"/>
              </a:rPr>
              <a:t>System.out.print</a:t>
            </a:r>
            <a:r>
              <a:rPr lang="fr-FR" sz="1600" dirty="0">
                <a:solidFill>
                  <a:schemeClr val="bg1">
                    <a:lumMod val="85000"/>
                    <a:lumOff val="15000"/>
                  </a:schemeClr>
                </a:solidFill>
                <a:latin typeface="Consolas" panose="020B0609020204030204" pitchFamily="49" charset="0"/>
              </a:rPr>
              <a:t>("Goodbye,"); </a:t>
            </a:r>
          </a:p>
          <a:p>
            <a:pPr>
              <a:lnSpc>
                <a:spcPct val="150000"/>
              </a:lnSpc>
            </a:pPr>
            <a:r>
              <a:rPr lang="fr-FR" sz="1600" dirty="0">
                <a:solidFill>
                  <a:schemeClr val="bg1">
                    <a:lumMod val="85000"/>
                    <a:lumOff val="15000"/>
                  </a:schemeClr>
                </a:solidFill>
                <a:latin typeface="Consolas" panose="020B0609020204030204" pitchFamily="49" charset="0"/>
              </a:rPr>
              <a:t>    for (</a:t>
            </a:r>
            <a:r>
              <a:rPr lang="fr-FR" sz="1600" dirty="0" err="1">
                <a:solidFill>
                  <a:schemeClr val="bg1">
                    <a:lumMod val="85000"/>
                    <a:lumOff val="15000"/>
                  </a:schemeClr>
                </a:solidFill>
                <a:latin typeface="Consolas" panose="020B0609020204030204" pitchFamily="49" charset="0"/>
              </a:rPr>
              <a:t>int</a:t>
            </a:r>
            <a:r>
              <a:rPr lang="fr-FR" sz="1600" dirty="0">
                <a:solidFill>
                  <a:schemeClr val="bg1">
                    <a:lumMod val="85000"/>
                    <a:lumOff val="15000"/>
                  </a:schemeClr>
                </a:solidFill>
                <a:latin typeface="Consolas" panose="020B0609020204030204" pitchFamily="49" charset="0"/>
              </a:rPr>
              <a:t> i = 1; i &lt; </a:t>
            </a:r>
            <a:r>
              <a:rPr lang="fr-FR" sz="1600" dirty="0" err="1">
                <a:solidFill>
                  <a:schemeClr val="bg1">
                    <a:lumMod val="85000"/>
                    <a:lumOff val="15000"/>
                  </a:schemeClr>
                </a:solidFill>
                <a:latin typeface="Consolas" panose="020B0609020204030204" pitchFamily="49" charset="0"/>
              </a:rPr>
              <a:t>args.length</a:t>
            </a:r>
            <a:r>
              <a:rPr lang="fr-FR" sz="1600" dirty="0">
                <a:solidFill>
                  <a:schemeClr val="bg1">
                    <a:lumMod val="85000"/>
                    <a:lumOff val="15000"/>
                  </a:schemeClr>
                </a:solidFill>
                <a:latin typeface="Consolas" panose="020B0609020204030204" pitchFamily="49" charset="0"/>
              </a:rPr>
              <a:t>; i++) </a:t>
            </a:r>
          </a:p>
          <a:p>
            <a:pPr>
              <a:lnSpc>
                <a:spcPct val="150000"/>
              </a:lnSpc>
            </a:pPr>
            <a:r>
              <a:rPr lang="fr-FR" sz="1600" dirty="0">
                <a:solidFill>
                  <a:schemeClr val="bg1">
                    <a:lumMod val="85000"/>
                    <a:lumOff val="15000"/>
                  </a:schemeClr>
                </a:solidFill>
                <a:latin typeface="Consolas" panose="020B0609020204030204" pitchFamily="49" charset="0"/>
              </a:rPr>
              <a:t>               </a:t>
            </a:r>
            <a:r>
              <a:rPr lang="fr-FR" sz="1600" dirty="0" err="1">
                <a:solidFill>
                  <a:schemeClr val="bg1">
                    <a:lumMod val="85000"/>
                    <a:lumOff val="15000"/>
                  </a:schemeClr>
                </a:solidFill>
                <a:latin typeface="Consolas" panose="020B0609020204030204" pitchFamily="49" charset="0"/>
              </a:rPr>
              <a:t>System.out.print</a:t>
            </a:r>
            <a:r>
              <a:rPr lang="fr-FR" sz="1600" dirty="0">
                <a:solidFill>
                  <a:schemeClr val="bg1">
                    <a:lumMod val="85000"/>
                    <a:lumOff val="15000"/>
                  </a:schemeClr>
                </a:solidFill>
                <a:latin typeface="Consolas" panose="020B0609020204030204" pitchFamily="49" charset="0"/>
              </a:rPr>
              <a:t>(" " + args[i]); </a:t>
            </a:r>
          </a:p>
          <a:p>
            <a:pPr>
              <a:lnSpc>
                <a:spcPct val="150000"/>
              </a:lnSpc>
            </a:pPr>
            <a:r>
              <a:rPr lang="fr-FR" sz="1600" dirty="0">
                <a:solidFill>
                  <a:schemeClr val="bg1">
                    <a:lumMod val="85000"/>
                    <a:lumOff val="15000"/>
                  </a:schemeClr>
                </a:solidFill>
                <a:latin typeface="Consolas" panose="020B0609020204030204" pitchFamily="49" charset="0"/>
              </a:rPr>
              <a:t>               </a:t>
            </a:r>
            <a:r>
              <a:rPr lang="fr-FR" sz="1600" dirty="0" err="1">
                <a:solidFill>
                  <a:schemeClr val="bg1">
                    <a:lumMod val="85000"/>
                    <a:lumOff val="15000"/>
                  </a:schemeClr>
                </a:solidFill>
                <a:latin typeface="Consolas" panose="020B0609020204030204" pitchFamily="49" charset="0"/>
              </a:rPr>
              <a:t>System.out.println</a:t>
            </a:r>
            <a:r>
              <a:rPr lang="fr-FR" sz="1600" dirty="0">
                <a:solidFill>
                  <a:schemeClr val="bg1">
                    <a:lumMod val="85000"/>
                    <a:lumOff val="15000"/>
                  </a:schemeClr>
                </a:solidFill>
                <a:latin typeface="Consolas" panose="020B0609020204030204" pitchFamily="49" charset="0"/>
              </a:rPr>
              <a:t>("!");</a:t>
            </a:r>
          </a:p>
          <a:p>
            <a:pPr>
              <a:lnSpc>
                <a:spcPct val="150000"/>
              </a:lnSpc>
            </a:pPr>
            <a:r>
              <a:rPr lang="fr-FR" sz="1600" dirty="0">
                <a:solidFill>
                  <a:schemeClr val="bg1">
                    <a:lumMod val="85000"/>
                    <a:lumOff val="15000"/>
                  </a:schemeClr>
                </a:solidFill>
                <a:latin typeface="Consolas" panose="020B0609020204030204" pitchFamily="49" charset="0"/>
              </a:rPr>
              <a:t> }</a:t>
            </a:r>
          </a:p>
          <a:p>
            <a:pPr>
              <a:lnSpc>
                <a:spcPct val="150000"/>
              </a:lnSpc>
            </a:pPr>
            <a:r>
              <a:rPr lang="fr-FR" sz="1600" dirty="0">
                <a:solidFill>
                  <a:schemeClr val="bg1">
                    <a:lumMod val="85000"/>
                    <a:lumOff val="15000"/>
                  </a:schemeClr>
                </a:solidFill>
                <a:latin typeface="Consolas" panose="020B0609020204030204" pitchFamily="49" charset="0"/>
              </a:rPr>
              <a:t>}</a:t>
            </a:r>
          </a:p>
        </p:txBody>
      </p:sp>
      <p:sp>
        <p:nvSpPr>
          <p:cNvPr id="6" name="TextBox 5">
            <a:extLst>
              <a:ext uri="{FF2B5EF4-FFF2-40B4-BE49-F238E27FC236}">
                <a16:creationId xmlns:a16="http://schemas.microsoft.com/office/drawing/2014/main" id="{C06ADCB4-5152-5D8E-542E-64963C7D2FE9}"/>
              </a:ext>
            </a:extLst>
          </p:cNvPr>
          <p:cNvSpPr txBox="1"/>
          <p:nvPr/>
        </p:nvSpPr>
        <p:spPr>
          <a:xfrm>
            <a:off x="7479377" y="1496455"/>
            <a:ext cx="4553295" cy="3970318"/>
          </a:xfrm>
          <a:prstGeom prst="rect">
            <a:avLst/>
          </a:prstGeom>
          <a:solidFill>
            <a:schemeClr val="tx1"/>
          </a:solidFill>
          <a:ln>
            <a:noFill/>
          </a:ln>
        </p:spPr>
        <p:txBody>
          <a:bodyPr wrap="square" rtlCol="0">
            <a:spAutoFit/>
          </a:bodyPr>
          <a:lstStyle/>
          <a:p>
            <a:pPr marL="285750" indent="-285750">
              <a:lnSpc>
                <a:spcPct val="150000"/>
              </a:lnSpc>
              <a:buFont typeface="Arial" panose="020B0604020202020204" pitchFamily="34" charset="0"/>
              <a:buChar char="•"/>
            </a:pPr>
            <a:r>
              <a:rPr lang="fr-FR" b="1" dirty="0">
                <a:solidFill>
                  <a:schemeClr val="bg1"/>
                </a:solidFill>
                <a:latin typeface="Calibri" panose="020F0502020204030204" pitchFamily="34" charset="0"/>
                <a:ea typeface="Calibri" panose="020F0502020204030204" pitchFamily="34" charset="0"/>
                <a:cs typeface="Calibri" panose="020F0502020204030204" pitchFamily="34" charset="0"/>
              </a:rPr>
              <a:t>Compilez le fichier java avec :</a:t>
            </a:r>
          </a:p>
          <a:p>
            <a:pPr algn="ctr">
              <a:lnSpc>
                <a:spcPct val="150000"/>
              </a:lnSpc>
            </a:pPr>
            <a:r>
              <a:rPr lang="fr-FR" b="1" dirty="0" err="1">
                <a:solidFill>
                  <a:srgbClr val="C00000"/>
                </a:solidFill>
                <a:latin typeface="Consolas" panose="020B0609020204030204" pitchFamily="49" charset="0"/>
              </a:rPr>
              <a:t>javac</a:t>
            </a:r>
            <a:r>
              <a:rPr lang="fr-FR" b="1" dirty="0">
                <a:solidFill>
                  <a:schemeClr val="bg1"/>
                </a:solidFill>
                <a:latin typeface="Consolas" panose="020B0609020204030204" pitchFamily="49" charset="0"/>
              </a:rPr>
              <a:t> Premier.java</a:t>
            </a:r>
          </a:p>
          <a:p>
            <a:pPr marL="285750" indent="-285750">
              <a:lnSpc>
                <a:spcPct val="150000"/>
              </a:lnSpc>
              <a:buFont typeface="Arial" panose="020B0604020202020204" pitchFamily="34" charset="0"/>
              <a:buChar char="•"/>
            </a:pPr>
            <a:r>
              <a:rPr lang="fr-FR" b="1" dirty="0">
                <a:solidFill>
                  <a:schemeClr val="bg1"/>
                </a:solidFill>
                <a:latin typeface="Calibri" panose="020F0502020204030204" pitchFamily="34" charset="0"/>
                <a:ea typeface="Calibri" panose="020F0502020204030204" pitchFamily="34" charset="0"/>
                <a:cs typeface="Calibri" panose="020F0502020204030204" pitchFamily="34" charset="0"/>
              </a:rPr>
              <a:t>Tapez  : </a:t>
            </a:r>
          </a:p>
          <a:p>
            <a:pPr lvl="1">
              <a:lnSpc>
                <a:spcPct val="150000"/>
              </a:lnSpc>
            </a:pPr>
            <a:r>
              <a:rPr lang="fr-FR"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fr-FR" b="1" dirty="0">
                <a:solidFill>
                  <a:schemeClr val="bg1"/>
                </a:solidFill>
              </a:rPr>
              <a:t> </a:t>
            </a:r>
            <a:r>
              <a:rPr lang="fr-FR" sz="1600" b="1" dirty="0">
                <a:solidFill>
                  <a:srgbClr val="C00000"/>
                </a:solidFill>
                <a:latin typeface="Consolas" panose="020B0609020204030204" pitchFamily="49" charset="0"/>
              </a:rPr>
              <a:t>java</a:t>
            </a:r>
            <a:r>
              <a:rPr lang="fr-FR" sz="1600" b="1" dirty="0">
                <a:solidFill>
                  <a:schemeClr val="bg1"/>
                </a:solidFill>
                <a:latin typeface="Consolas" panose="020B0609020204030204" pitchFamily="49" charset="0"/>
              </a:rPr>
              <a:t>  Premier -h  Emsi</a:t>
            </a:r>
          </a:p>
          <a:p>
            <a:pPr marL="285750" indent="-285750">
              <a:lnSpc>
                <a:spcPct val="150000"/>
              </a:lnSpc>
              <a:buFont typeface="Arial" panose="020B0604020202020204" pitchFamily="34" charset="0"/>
              <a:buChar char="•"/>
            </a:pPr>
            <a:r>
              <a:rPr lang="fr-FR" b="1" dirty="0">
                <a:solidFill>
                  <a:schemeClr val="bg1"/>
                </a:solidFill>
                <a:latin typeface="Calibri" panose="020F0502020204030204" pitchFamily="34" charset="0"/>
                <a:ea typeface="Calibri" panose="020F0502020204030204" pitchFamily="34" charset="0"/>
                <a:cs typeface="Calibri" panose="020F0502020204030204" pitchFamily="34" charset="0"/>
              </a:rPr>
              <a:t>On obtient :</a:t>
            </a:r>
          </a:p>
          <a:p>
            <a:pPr algn="ctr"/>
            <a:r>
              <a:rPr lang="fr-FR" b="1" dirty="0">
                <a:solidFill>
                  <a:schemeClr val="bg1"/>
                </a:solidFill>
                <a:latin typeface="Consolas" panose="020B0609020204030204" pitchFamily="49" charset="0"/>
              </a:rPr>
              <a:t>Hello, </a:t>
            </a:r>
            <a:r>
              <a:rPr lang="fr-FR" b="1" dirty="0" err="1">
                <a:solidFill>
                  <a:schemeClr val="bg1"/>
                </a:solidFill>
                <a:latin typeface="Consolas" panose="020B0609020204030204" pitchFamily="49" charset="0"/>
              </a:rPr>
              <a:t>Emsi</a:t>
            </a:r>
            <a:r>
              <a:rPr lang="fr-FR" b="1" dirty="0">
                <a:solidFill>
                  <a:schemeClr val="bg1"/>
                </a:solidFill>
                <a:latin typeface="Consolas" panose="020B0609020204030204" pitchFamily="49" charset="0"/>
              </a:rPr>
              <a:t> !</a:t>
            </a:r>
          </a:p>
          <a:p>
            <a:pPr marL="285750" indent="-285750">
              <a:lnSpc>
                <a:spcPct val="150000"/>
              </a:lnSpc>
              <a:buFont typeface="Arial" panose="020B0604020202020204" pitchFamily="34" charset="0"/>
              <a:buChar char="•"/>
            </a:pPr>
            <a:r>
              <a:rPr lang="fr-FR" b="1" dirty="0">
                <a:solidFill>
                  <a:schemeClr val="bg1"/>
                </a:solidFill>
                <a:latin typeface="Calibri" panose="020F0502020204030204" pitchFamily="34" charset="0"/>
                <a:ea typeface="Calibri" panose="020F0502020204030204" pitchFamily="34" charset="0"/>
                <a:cs typeface="Calibri" panose="020F0502020204030204" pitchFamily="34" charset="0"/>
              </a:rPr>
              <a:t>Tapez  : </a:t>
            </a:r>
          </a:p>
          <a:p>
            <a:pPr lvl="1">
              <a:lnSpc>
                <a:spcPct val="150000"/>
              </a:lnSpc>
            </a:pPr>
            <a:r>
              <a:rPr lang="fr-FR"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fr-FR" b="1" dirty="0">
                <a:solidFill>
                  <a:schemeClr val="bg1"/>
                </a:solidFill>
              </a:rPr>
              <a:t> </a:t>
            </a:r>
            <a:r>
              <a:rPr lang="fr-FR" sz="1600" b="1" dirty="0">
                <a:solidFill>
                  <a:srgbClr val="C00000"/>
                </a:solidFill>
                <a:latin typeface="Consolas" panose="020B0609020204030204" pitchFamily="49" charset="0"/>
              </a:rPr>
              <a:t>java</a:t>
            </a:r>
            <a:r>
              <a:rPr lang="fr-FR" sz="1600" b="1" dirty="0">
                <a:solidFill>
                  <a:schemeClr val="bg1"/>
                </a:solidFill>
                <a:latin typeface="Consolas" panose="020B0609020204030204" pitchFamily="49" charset="0"/>
              </a:rPr>
              <a:t>  Premier -g  </a:t>
            </a:r>
            <a:r>
              <a:rPr lang="fr-FR" sz="1600" b="1" dirty="0" err="1">
                <a:solidFill>
                  <a:schemeClr val="bg1"/>
                </a:solidFill>
                <a:latin typeface="Consolas" panose="020B0609020204030204" pitchFamily="49" charset="0"/>
              </a:rPr>
              <a:t>Emsi</a:t>
            </a:r>
            <a:endParaRPr lang="fr-FR" sz="1600" b="1" dirty="0">
              <a:solidFill>
                <a:schemeClr val="bg1"/>
              </a:solidFill>
              <a:latin typeface="Consolas" panose="020B0609020204030204" pitchFamily="49" charset="0"/>
            </a:endParaRPr>
          </a:p>
          <a:p>
            <a:pPr marL="285750" indent="-285750">
              <a:lnSpc>
                <a:spcPct val="150000"/>
              </a:lnSpc>
              <a:buFont typeface="Arial" panose="020B0604020202020204" pitchFamily="34" charset="0"/>
              <a:buChar char="•"/>
            </a:pPr>
            <a:r>
              <a:rPr lang="fr-FR" b="1" dirty="0">
                <a:solidFill>
                  <a:schemeClr val="bg1"/>
                </a:solidFill>
                <a:latin typeface="Calibri" panose="020F0502020204030204" pitchFamily="34" charset="0"/>
                <a:ea typeface="Calibri" panose="020F0502020204030204" pitchFamily="34" charset="0"/>
                <a:cs typeface="Calibri" panose="020F0502020204030204" pitchFamily="34" charset="0"/>
              </a:rPr>
              <a:t>On obtient :</a:t>
            </a:r>
          </a:p>
          <a:p>
            <a:pPr algn="ctr"/>
            <a:r>
              <a:rPr lang="fr-FR" b="1" dirty="0">
                <a:solidFill>
                  <a:schemeClr val="bg1"/>
                </a:solidFill>
                <a:latin typeface="Consolas" panose="020B0609020204030204" pitchFamily="49" charset="0"/>
              </a:rPr>
              <a:t>Goodbye, </a:t>
            </a:r>
            <a:r>
              <a:rPr lang="fr-FR" b="1" dirty="0" err="1">
                <a:solidFill>
                  <a:schemeClr val="bg1"/>
                </a:solidFill>
                <a:latin typeface="Consolas" panose="020B0609020204030204" pitchFamily="49" charset="0"/>
              </a:rPr>
              <a:t>Emsi</a:t>
            </a:r>
            <a:r>
              <a:rPr lang="fr-FR" b="1" dirty="0">
                <a:solidFill>
                  <a:schemeClr val="bg1"/>
                </a:solidFill>
                <a:latin typeface="Consolas" panose="020B0609020204030204" pitchFamily="49" charset="0"/>
              </a:rPr>
              <a:t> !</a:t>
            </a:r>
          </a:p>
        </p:txBody>
      </p:sp>
      <p:sp>
        <p:nvSpPr>
          <p:cNvPr id="5" name="ZoneTexte 4">
            <a:extLst>
              <a:ext uri="{FF2B5EF4-FFF2-40B4-BE49-F238E27FC236}">
                <a16:creationId xmlns:a16="http://schemas.microsoft.com/office/drawing/2014/main" id="{4C5C5A0F-D046-9898-1FF9-E9F575646706}"/>
              </a:ext>
            </a:extLst>
          </p:cNvPr>
          <p:cNvSpPr txBox="1"/>
          <p:nvPr/>
        </p:nvSpPr>
        <p:spPr>
          <a:xfrm>
            <a:off x="3008891" y="5671724"/>
            <a:ext cx="1724892" cy="369332"/>
          </a:xfrm>
          <a:prstGeom prst="rect">
            <a:avLst/>
          </a:prstGeom>
          <a:solidFill>
            <a:schemeClr val="tx1"/>
          </a:solidFill>
        </p:spPr>
        <p:txBody>
          <a:bodyPr wrap="square">
            <a:spAutoFit/>
          </a:bodyPr>
          <a:lstStyle/>
          <a:p>
            <a:r>
              <a:rPr lang="fr-FR" dirty="0">
                <a:solidFill>
                  <a:schemeClr val="bg1">
                    <a:lumMod val="85000"/>
                    <a:lumOff val="15000"/>
                  </a:schemeClr>
                </a:solidFill>
                <a:latin typeface="Calibri" panose="020F0502020204030204" pitchFamily="34" charset="0"/>
                <a:ea typeface="Calibri" panose="020F0502020204030204" pitchFamily="34" charset="0"/>
                <a:cs typeface="Calibri" panose="020F0502020204030204" pitchFamily="34" charset="0"/>
              </a:rPr>
              <a:t>Premier.java</a:t>
            </a:r>
          </a:p>
        </p:txBody>
      </p:sp>
    </p:spTree>
    <p:extLst>
      <p:ext uri="{BB962C8B-B14F-4D97-AF65-F5344CB8AC3E}">
        <p14:creationId xmlns:p14="http://schemas.microsoft.com/office/powerpoint/2010/main" val="3890673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4CB69-87AC-8EA1-0847-5A1D6BB82E3B}"/>
            </a:ext>
          </a:extLst>
        </p:cNvPr>
        <p:cNvGrpSpPr/>
        <p:nvPr/>
      </p:nvGrpSpPr>
      <p:grpSpPr>
        <a:xfrm>
          <a:off x="0" y="0"/>
          <a:ext cx="0" cy="0"/>
          <a:chOff x="0" y="0"/>
          <a:chExt cx="0" cy="0"/>
        </a:xfrm>
      </p:grpSpPr>
      <p:sp>
        <p:nvSpPr>
          <p:cNvPr id="12" name="Espace réservé du contenu 2">
            <a:extLst>
              <a:ext uri="{FF2B5EF4-FFF2-40B4-BE49-F238E27FC236}">
                <a16:creationId xmlns:a16="http://schemas.microsoft.com/office/drawing/2014/main" id="{90E19F4A-2B4C-3713-308F-849EC7661BC1}"/>
              </a:ext>
            </a:extLst>
          </p:cNvPr>
          <p:cNvSpPr>
            <a:spLocks noGrp="1"/>
          </p:cNvSpPr>
          <p:nvPr>
            <p:ph idx="1"/>
          </p:nvPr>
        </p:nvSpPr>
        <p:spPr>
          <a:xfrm>
            <a:off x="503700" y="1109826"/>
            <a:ext cx="10772222" cy="5183685"/>
          </a:xfrm>
        </p:spPr>
        <p:txBody>
          <a:bodyPr>
            <a:noAutofit/>
          </a:bodyPr>
          <a:lstStyle/>
          <a:p>
            <a:pPr lvl="1" algn="l" rtl="0">
              <a:lnSpc>
                <a:spcPct val="150000"/>
              </a:lnSpc>
              <a:buClr>
                <a:schemeClr val="bg2">
                  <a:lumMod val="75000"/>
                </a:schemeClr>
              </a:buClr>
              <a:buFont typeface="Wingdings" panose="05000000000000000000" pitchFamily="2" charset="2"/>
              <a:buChar char="§"/>
            </a:pPr>
            <a:endParaRPr lang="fr-FR" b="1" dirty="0">
              <a:solidFill>
                <a:schemeClr val="bg1"/>
              </a:solidFill>
              <a:latin typeface="Calibri" panose="020F0502020204030204" pitchFamily="34" charset="0"/>
            </a:endParaRPr>
          </a:p>
          <a:p>
            <a:pPr lvl="1" algn="l" rtl="0">
              <a:lnSpc>
                <a:spcPct val="150000"/>
              </a:lnSpc>
              <a:buClr>
                <a:schemeClr val="bg2">
                  <a:lumMod val="75000"/>
                </a:schemeClr>
              </a:buClr>
              <a:buFont typeface="Wingdings" panose="05000000000000000000" pitchFamily="2" charset="2"/>
              <a:buChar char="§"/>
            </a:pPr>
            <a:endParaRPr lang="fr-FR" b="1" dirty="0">
              <a:solidFill>
                <a:schemeClr val="bg1"/>
              </a:solidFill>
              <a:latin typeface="Calibri" panose="020F0502020204030204" pitchFamily="34" charset="0"/>
            </a:endParaRPr>
          </a:p>
          <a:p>
            <a:pPr lvl="1" algn="just" rtl="0">
              <a:lnSpc>
                <a:spcPct val="150000"/>
              </a:lnSpc>
              <a:buClr>
                <a:schemeClr val="bg2">
                  <a:lumMod val="75000"/>
                </a:schemeClr>
              </a:buClr>
              <a:buFont typeface="Wingdings" panose="05000000000000000000" pitchFamily="2" charset="2"/>
              <a:buChar char="§"/>
            </a:pPr>
            <a:endParaRPr lang="fr-FR" sz="2000" b="1" dirty="0">
              <a:solidFill>
                <a:schemeClr val="bg1"/>
              </a:solidFill>
              <a:latin typeface="Calibri" panose="020F0502020204030204" pitchFamily="34" charset="0"/>
            </a:endParaRPr>
          </a:p>
          <a:p>
            <a:pPr algn="just" rtl="0">
              <a:lnSpc>
                <a:spcPct val="150000"/>
              </a:lnSpc>
              <a:buClr>
                <a:schemeClr val="bg2">
                  <a:lumMod val="75000"/>
                </a:schemeClr>
              </a:buClr>
              <a:buFont typeface="Wingdings" panose="05000000000000000000" pitchFamily="2" charset="2"/>
              <a:buChar char="§"/>
            </a:pPr>
            <a:r>
              <a:rPr lang="fr-FR" b="1" dirty="0">
                <a:solidFill>
                  <a:schemeClr val="bg1"/>
                </a:solidFill>
                <a:latin typeface="Calibri" panose="020F0502020204030204" pitchFamily="34" charset="0"/>
              </a:rPr>
              <a:t>Il existe trois types de commentaires en JAVA.</a:t>
            </a:r>
          </a:p>
          <a:p>
            <a:pPr marL="457200" lvl="1" indent="0" algn="just" rtl="0">
              <a:buClr>
                <a:schemeClr val="bg2">
                  <a:lumMod val="75000"/>
                </a:schemeClr>
              </a:buClr>
              <a:buNone/>
            </a:pPr>
            <a:r>
              <a:rPr lang="fr-FR" sz="1600" dirty="0">
                <a:solidFill>
                  <a:schemeClr val="accent4">
                    <a:lumMod val="75000"/>
                  </a:schemeClr>
                </a:solidFill>
                <a:latin typeface="Consolas" panose="020B0609020204030204" pitchFamily="49" charset="0"/>
              </a:rPr>
              <a:t>// commentaire sur une seule ligne</a:t>
            </a:r>
          </a:p>
          <a:p>
            <a:pPr marL="457200" lvl="1" indent="0" algn="just" rtl="0">
              <a:buClr>
                <a:schemeClr val="bg2">
                  <a:lumMod val="75000"/>
                </a:schemeClr>
              </a:buClr>
              <a:buNone/>
            </a:pPr>
            <a:r>
              <a:rPr lang="fr-FR" sz="1600" dirty="0">
                <a:solidFill>
                  <a:srgbClr val="C00000"/>
                </a:solidFill>
                <a:latin typeface="Consolas" panose="020B0609020204030204" pitchFamily="49" charset="0"/>
              </a:rPr>
              <a:t>/* commentaires sur</a:t>
            </a:r>
          </a:p>
          <a:p>
            <a:pPr marL="457200" lvl="1" indent="0" algn="just" rtl="0">
              <a:buClr>
                <a:schemeClr val="bg2">
                  <a:lumMod val="75000"/>
                </a:schemeClr>
              </a:buClr>
              <a:buNone/>
            </a:pPr>
            <a:r>
              <a:rPr lang="fr-FR" sz="1600" dirty="0">
                <a:solidFill>
                  <a:srgbClr val="C00000"/>
                </a:solidFill>
                <a:latin typeface="Consolas" panose="020B0609020204030204" pitchFamily="49" charset="0"/>
              </a:rPr>
              <a:t> * plusieurs lignes</a:t>
            </a:r>
          </a:p>
          <a:p>
            <a:pPr marL="457200" lvl="1" indent="0" algn="just" rtl="0">
              <a:buClr>
                <a:schemeClr val="bg2">
                  <a:lumMod val="75000"/>
                </a:schemeClr>
              </a:buClr>
              <a:buNone/>
            </a:pPr>
            <a:r>
              <a:rPr lang="fr-FR" sz="1600" dirty="0">
                <a:solidFill>
                  <a:srgbClr val="C00000"/>
                </a:solidFill>
                <a:latin typeface="Consolas" panose="020B0609020204030204" pitchFamily="49" charset="0"/>
              </a:rPr>
              <a:t> *</a:t>
            </a:r>
          </a:p>
          <a:p>
            <a:pPr marL="457200" lvl="1" indent="0" algn="just" rtl="0">
              <a:buClr>
                <a:schemeClr val="bg2">
                  <a:lumMod val="75000"/>
                </a:schemeClr>
              </a:buClr>
              <a:buNone/>
            </a:pPr>
            <a:r>
              <a:rPr lang="fr-FR" sz="1600" dirty="0">
                <a:solidFill>
                  <a:srgbClr val="C00000"/>
                </a:solidFill>
                <a:latin typeface="Consolas" panose="020B0609020204030204" pitchFamily="49" charset="0"/>
              </a:rPr>
              <a:t>*/</a:t>
            </a:r>
          </a:p>
          <a:p>
            <a:pPr marL="0" indent="0" algn="just" rtl="0">
              <a:buClr>
                <a:schemeClr val="bg2">
                  <a:lumMod val="75000"/>
                </a:schemeClr>
              </a:buClr>
              <a:buNone/>
            </a:pPr>
            <a:r>
              <a:rPr lang="fr-FR" sz="1600" dirty="0">
                <a:solidFill>
                  <a:schemeClr val="bg1"/>
                </a:solidFill>
                <a:latin typeface="Consolas" panose="020B0609020204030204" pitchFamily="49" charset="0"/>
              </a:rPr>
              <a:t>   </a:t>
            </a:r>
            <a:r>
              <a:rPr lang="fr-FR" sz="1600" dirty="0">
                <a:solidFill>
                  <a:schemeClr val="accent1"/>
                </a:solidFill>
                <a:latin typeface="Consolas" panose="020B0609020204030204" pitchFamily="49" charset="0"/>
              </a:rPr>
              <a:t>/** </a:t>
            </a:r>
          </a:p>
          <a:p>
            <a:pPr marL="457200" lvl="1" indent="0" algn="just" rtl="0">
              <a:buClr>
                <a:schemeClr val="bg2">
                  <a:lumMod val="75000"/>
                </a:schemeClr>
              </a:buClr>
              <a:buNone/>
            </a:pPr>
            <a:r>
              <a:rPr lang="fr-FR" sz="1600" dirty="0">
                <a:solidFill>
                  <a:schemeClr val="accent1"/>
                </a:solidFill>
                <a:latin typeface="Consolas" panose="020B0609020204030204" pitchFamily="49" charset="0"/>
              </a:rPr>
              <a:t> * Commentaires utilisés par l’outil </a:t>
            </a:r>
            <a:r>
              <a:rPr lang="fr-FR" sz="1600" dirty="0" err="1">
                <a:solidFill>
                  <a:schemeClr val="accent1"/>
                </a:solidFill>
                <a:latin typeface="Consolas" panose="020B0609020204030204" pitchFamily="49" charset="0"/>
              </a:rPr>
              <a:t>Javadoc</a:t>
            </a:r>
            <a:r>
              <a:rPr lang="fr-FR" sz="1600" dirty="0">
                <a:solidFill>
                  <a:schemeClr val="accent1"/>
                </a:solidFill>
                <a:latin typeface="Consolas" panose="020B0609020204030204" pitchFamily="49" charset="0"/>
              </a:rPr>
              <a:t> pour produire une documentation</a:t>
            </a:r>
          </a:p>
          <a:p>
            <a:pPr marL="457200" lvl="1" indent="0" algn="just" rtl="0">
              <a:buClr>
                <a:schemeClr val="bg2">
                  <a:lumMod val="75000"/>
                </a:schemeClr>
              </a:buClr>
              <a:buNone/>
            </a:pPr>
            <a:r>
              <a:rPr lang="fr-FR" sz="1600" dirty="0">
                <a:solidFill>
                  <a:schemeClr val="accent1"/>
                </a:solidFill>
                <a:latin typeface="Consolas" panose="020B0609020204030204" pitchFamily="49" charset="0"/>
              </a:rPr>
              <a:t> * @author  3IIR EMSI</a:t>
            </a:r>
          </a:p>
          <a:p>
            <a:pPr marL="457200" lvl="1" indent="0" algn="just" rtl="0">
              <a:buClr>
                <a:schemeClr val="bg2">
                  <a:lumMod val="75000"/>
                </a:schemeClr>
              </a:buClr>
              <a:buNone/>
            </a:pPr>
            <a:r>
              <a:rPr lang="fr-FR" sz="1600" dirty="0">
                <a:solidFill>
                  <a:schemeClr val="accent1"/>
                </a:solidFill>
                <a:latin typeface="Consolas" panose="020B0609020204030204" pitchFamily="49" charset="0"/>
              </a:rPr>
              <a:t> * @version 1.01 2025-03-01 </a:t>
            </a:r>
          </a:p>
          <a:p>
            <a:pPr marL="457200" lvl="1" indent="0" algn="just" rtl="0">
              <a:buClr>
                <a:schemeClr val="bg2">
                  <a:lumMod val="75000"/>
                </a:schemeClr>
              </a:buClr>
              <a:buNone/>
            </a:pPr>
            <a:r>
              <a:rPr lang="fr-FR" sz="1600" dirty="0">
                <a:solidFill>
                  <a:schemeClr val="accent1"/>
                </a:solidFill>
                <a:latin typeface="Consolas" panose="020B0609020204030204" pitchFamily="49" charset="0"/>
              </a:rPr>
              <a:t>*/</a:t>
            </a:r>
          </a:p>
          <a:p>
            <a:pPr lvl="2" algn="just" rtl="0">
              <a:lnSpc>
                <a:spcPct val="150000"/>
              </a:lnSpc>
              <a:buClr>
                <a:schemeClr val="bg2">
                  <a:lumMod val="75000"/>
                </a:schemeClr>
              </a:buClr>
              <a:buFont typeface="Arial" panose="020B0604020202020204" pitchFamily="34" charset="0"/>
              <a:buChar char="•"/>
            </a:pPr>
            <a:endParaRPr lang="fr-FR" dirty="0">
              <a:solidFill>
                <a:schemeClr val="bg1"/>
              </a:solidFill>
              <a:latin typeface="Calibri" panose="020F0502020204030204" pitchFamily="34" charset="0"/>
            </a:endParaRPr>
          </a:p>
          <a:p>
            <a:pPr lvl="1" algn="l" rtl="0">
              <a:lnSpc>
                <a:spcPct val="150000"/>
              </a:lnSpc>
              <a:buClr>
                <a:schemeClr val="bg2">
                  <a:lumMod val="75000"/>
                </a:schemeClr>
              </a:buClr>
              <a:buFont typeface="Wingdings" panose="05000000000000000000" pitchFamily="2" charset="2"/>
              <a:buChar char="§"/>
            </a:pPr>
            <a:endParaRPr lang="fr-FR" b="1" dirty="0">
              <a:solidFill>
                <a:schemeClr val="bg1"/>
              </a:solidFill>
              <a:latin typeface="Calibri" panose="020F0502020204030204" pitchFamily="34" charset="0"/>
            </a:endParaRPr>
          </a:p>
          <a:p>
            <a:pPr lvl="1" algn="l" rtl="0">
              <a:lnSpc>
                <a:spcPct val="150000"/>
              </a:lnSpc>
              <a:buClr>
                <a:schemeClr val="bg2">
                  <a:lumMod val="75000"/>
                </a:schemeClr>
              </a:buClr>
              <a:buFont typeface="Wingdings" panose="05000000000000000000" pitchFamily="2" charset="2"/>
              <a:buChar char="§"/>
            </a:pPr>
            <a:endParaRPr lang="fr-FR" sz="1600" b="1" dirty="0">
              <a:solidFill>
                <a:schemeClr val="bg1"/>
              </a:solidFill>
              <a:latin typeface="Calibri" panose="020F0502020204030204" pitchFamily="34" charset="0"/>
              <a:cs typeface="Calibri" panose="020F0502020204030204" pitchFamily="34" charset="0"/>
            </a:endParaRPr>
          </a:p>
        </p:txBody>
      </p:sp>
      <p:sp>
        <p:nvSpPr>
          <p:cNvPr id="4" name="Espace réservé du numéro de diapositive 3">
            <a:extLst>
              <a:ext uri="{FF2B5EF4-FFF2-40B4-BE49-F238E27FC236}">
                <a16:creationId xmlns:a16="http://schemas.microsoft.com/office/drawing/2014/main" id="{07974CAB-0B07-A19A-6197-BEA544C057FC}"/>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9" name="Titre 1">
            <a:extLst>
              <a:ext uri="{FF2B5EF4-FFF2-40B4-BE49-F238E27FC236}">
                <a16:creationId xmlns:a16="http://schemas.microsoft.com/office/drawing/2014/main" id="{C82FF8E7-9F7F-CA87-A4D6-C1D98D3BBCB6}"/>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a:t>
            </a:r>
            <a:r>
              <a:rPr lang="fr-FR" sz="4000" b="1" dirty="0">
                <a:solidFill>
                  <a:srgbClr val="0070C0"/>
                </a:solidFill>
              </a:rPr>
              <a:t>les commentaires</a:t>
            </a:r>
            <a:endParaRPr lang="ar-MA" sz="4400" b="1" dirty="0">
              <a:solidFill>
                <a:srgbClr val="0070C0"/>
              </a:solidFill>
            </a:endParaRPr>
          </a:p>
        </p:txBody>
      </p:sp>
      <p:cxnSp>
        <p:nvCxnSpPr>
          <p:cNvPr id="10" name="Connecteur droit 9">
            <a:extLst>
              <a:ext uri="{FF2B5EF4-FFF2-40B4-BE49-F238E27FC236}">
                <a16:creationId xmlns:a16="http://schemas.microsoft.com/office/drawing/2014/main" id="{C5E76790-AE77-57A4-4641-68176F3E0940}"/>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 name="Connecteur droit avec flèche 2">
            <a:extLst>
              <a:ext uri="{FF2B5EF4-FFF2-40B4-BE49-F238E27FC236}">
                <a16:creationId xmlns:a16="http://schemas.microsoft.com/office/drawing/2014/main" id="{80AC524C-4574-61E9-5942-55FBBF8C6E12}"/>
              </a:ext>
            </a:extLst>
          </p:cNvPr>
          <p:cNvCxnSpPr>
            <a:cxnSpLocks/>
          </p:cNvCxnSpPr>
          <p:nvPr/>
        </p:nvCxnSpPr>
        <p:spPr>
          <a:xfrm flipV="1">
            <a:off x="1330036" y="3676408"/>
            <a:ext cx="3584864" cy="519546"/>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F5E104AB-0980-9F2E-05A0-B28592FB418E}"/>
              </a:ext>
            </a:extLst>
          </p:cNvPr>
          <p:cNvSpPr txBox="1"/>
          <p:nvPr/>
        </p:nvSpPr>
        <p:spPr>
          <a:xfrm>
            <a:off x="4914900" y="3522518"/>
            <a:ext cx="5219700" cy="307777"/>
          </a:xfrm>
          <a:prstGeom prst="rect">
            <a:avLst/>
          </a:prstGeom>
          <a:noFill/>
        </p:spPr>
        <p:txBody>
          <a:bodyPr wrap="square" rtlCol="0">
            <a:spAutoFit/>
          </a:bodyPr>
          <a:lstStyle/>
          <a:p>
            <a:r>
              <a:rPr lang="fr-FR" sz="1400" b="0" i="0" u="none" strike="noStrike" baseline="0" dirty="0">
                <a:solidFill>
                  <a:srgbClr val="273239"/>
                </a:solidFill>
                <a:latin typeface="Calibri" panose="020F0502020204030204" pitchFamily="34" charset="0"/>
              </a:rPr>
              <a:t>Similaire à un commentaire multiligne, sauf qu'il commence par </a:t>
            </a:r>
            <a:r>
              <a:rPr lang="fr-FR" sz="1400" b="1" i="0" u="none" strike="noStrike" baseline="0" dirty="0">
                <a:solidFill>
                  <a:srgbClr val="273239"/>
                </a:solidFill>
                <a:latin typeface="Calibri" panose="020F0502020204030204" pitchFamily="34" charset="0"/>
              </a:rPr>
              <a:t>/**</a:t>
            </a:r>
            <a:endParaRPr lang="fr-FR" sz="1400" dirty="0"/>
          </a:p>
        </p:txBody>
      </p:sp>
      <p:sp>
        <p:nvSpPr>
          <p:cNvPr id="11" name="Accolade fermante 10">
            <a:extLst>
              <a:ext uri="{FF2B5EF4-FFF2-40B4-BE49-F238E27FC236}">
                <a16:creationId xmlns:a16="http://schemas.microsoft.com/office/drawing/2014/main" id="{6430A553-745B-D6A0-AB20-9A6A230F858C}"/>
              </a:ext>
            </a:extLst>
          </p:cNvPr>
          <p:cNvSpPr/>
          <p:nvPr/>
        </p:nvSpPr>
        <p:spPr>
          <a:xfrm>
            <a:off x="4333009" y="4894118"/>
            <a:ext cx="301336" cy="684357"/>
          </a:xfrm>
          <a:prstGeom prst="rightBrac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14" name="Connecteur droit avec flèche 13">
            <a:extLst>
              <a:ext uri="{FF2B5EF4-FFF2-40B4-BE49-F238E27FC236}">
                <a16:creationId xmlns:a16="http://schemas.microsoft.com/office/drawing/2014/main" id="{A31F4E7C-0F9C-2058-59A8-182358AEF1A8}"/>
              </a:ext>
            </a:extLst>
          </p:cNvPr>
          <p:cNvCxnSpPr/>
          <p:nvPr/>
        </p:nvCxnSpPr>
        <p:spPr>
          <a:xfrm>
            <a:off x="4914900" y="5250522"/>
            <a:ext cx="9455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FB723751-7570-EF50-19ED-1AE5258C32E0}"/>
              </a:ext>
            </a:extLst>
          </p:cNvPr>
          <p:cNvSpPr txBox="1"/>
          <p:nvPr/>
        </p:nvSpPr>
        <p:spPr>
          <a:xfrm>
            <a:off x="5889811" y="5082408"/>
            <a:ext cx="1518907" cy="307776"/>
          </a:xfrm>
          <a:prstGeom prst="rect">
            <a:avLst/>
          </a:prstGeom>
          <a:noFill/>
        </p:spPr>
        <p:txBody>
          <a:bodyPr wrap="square" rtlCol="0">
            <a:spAutoFit/>
          </a:bodyPr>
          <a:lstStyle/>
          <a:p>
            <a:r>
              <a:rPr lang="fr-FR" sz="1400" b="0" i="0" u="none" strike="noStrike" baseline="0" dirty="0">
                <a:solidFill>
                  <a:srgbClr val="273239"/>
                </a:solidFill>
                <a:latin typeface="Calibri" panose="020F0502020204030204" pitchFamily="34" charset="0"/>
              </a:rPr>
              <a:t>Balises </a:t>
            </a:r>
            <a:r>
              <a:rPr lang="fr-FR" sz="1400" b="0" i="0" u="none" strike="noStrike" baseline="0" dirty="0" err="1">
                <a:solidFill>
                  <a:srgbClr val="273239"/>
                </a:solidFill>
                <a:latin typeface="Calibri" panose="020F0502020204030204" pitchFamily="34" charset="0"/>
              </a:rPr>
              <a:t>Javadoc</a:t>
            </a:r>
            <a:endParaRPr lang="fr-FR" sz="1400" dirty="0"/>
          </a:p>
        </p:txBody>
      </p:sp>
    </p:spTree>
    <p:extLst>
      <p:ext uri="{BB962C8B-B14F-4D97-AF65-F5344CB8AC3E}">
        <p14:creationId xmlns:p14="http://schemas.microsoft.com/office/powerpoint/2010/main" val="287568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22</a:t>
            </a:fld>
            <a:endParaRPr lang="en-US" dirty="0"/>
          </a:p>
        </p:txBody>
      </p:sp>
      <p:sp>
        <p:nvSpPr>
          <p:cNvPr id="9" name="Titre 1">
            <a:extLst>
              <a:ext uri="{FF2B5EF4-FFF2-40B4-BE49-F238E27FC236}">
                <a16:creationId xmlns:a16="http://schemas.microsoft.com/office/drawing/2014/main" id="{DE862D97-9335-44CF-B74B-7BE8BD65740F}"/>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types primitifs en JAVA</a:t>
            </a:r>
            <a:endParaRPr lang="ar-MA" sz="4400" b="1" dirty="0">
              <a:solidFill>
                <a:srgbClr val="0070C0"/>
              </a:solidFill>
            </a:endParaRPr>
          </a:p>
        </p:txBody>
      </p:sp>
      <p:cxnSp>
        <p:nvCxnSpPr>
          <p:cNvPr id="10" name="Connecteur droit 9">
            <a:extLst>
              <a:ext uri="{FF2B5EF4-FFF2-40B4-BE49-F238E27FC236}">
                <a16:creationId xmlns:a16="http://schemas.microsoft.com/office/drawing/2014/main" id="{89C8F89D-3CC6-4CDB-A7BB-FFB3EA574842}"/>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 name="Image 2"/>
          <p:cNvPicPr>
            <a:picLocks noChangeAspect="1"/>
          </p:cNvPicPr>
          <p:nvPr/>
        </p:nvPicPr>
        <p:blipFill>
          <a:blip r:embed="rId2"/>
          <a:stretch>
            <a:fillRect/>
          </a:stretch>
        </p:blipFill>
        <p:spPr>
          <a:xfrm>
            <a:off x="1003764" y="1967773"/>
            <a:ext cx="3618346" cy="3251157"/>
          </a:xfrm>
          <a:prstGeom prst="rect">
            <a:avLst/>
          </a:prstGeom>
        </p:spPr>
      </p:pic>
      <p:sp>
        <p:nvSpPr>
          <p:cNvPr id="5" name="ZoneTexte 4">
            <a:extLst>
              <a:ext uri="{FF2B5EF4-FFF2-40B4-BE49-F238E27FC236}">
                <a16:creationId xmlns:a16="http://schemas.microsoft.com/office/drawing/2014/main" id="{CC99643A-F911-9B57-67F4-2B7CAC28BDD4}"/>
              </a:ext>
            </a:extLst>
          </p:cNvPr>
          <p:cNvSpPr txBox="1"/>
          <p:nvPr/>
        </p:nvSpPr>
        <p:spPr>
          <a:xfrm>
            <a:off x="899854" y="1244264"/>
            <a:ext cx="10431778" cy="58907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fr-FR" sz="2400" b="1" i="0" u="none" strike="noStrike" baseline="0" dirty="0">
                <a:solidFill>
                  <a:schemeClr val="bg1"/>
                </a:solidFill>
                <a:latin typeface="Calibri" panose="020F0502020204030204" pitchFamily="34" charset="0"/>
              </a:rPr>
              <a:t>Java est un langage fortement typé</a:t>
            </a:r>
            <a:r>
              <a:rPr lang="fr-FR" sz="2400" b="0" i="0" u="none" strike="noStrike" baseline="0" dirty="0">
                <a:solidFill>
                  <a:schemeClr val="bg1"/>
                </a:solidFill>
                <a:latin typeface="Calibri" panose="020F0502020204030204" pitchFamily="34" charset="0"/>
              </a:rPr>
              <a:t>. Il possède </a:t>
            </a:r>
            <a:r>
              <a:rPr lang="fr-FR" sz="2400" b="1" i="0" u="none" strike="noStrike" baseline="0" dirty="0">
                <a:solidFill>
                  <a:schemeClr val="bg1"/>
                </a:solidFill>
                <a:latin typeface="Calibri" panose="020F0502020204030204" pitchFamily="34" charset="0"/>
              </a:rPr>
              <a:t>huit types </a:t>
            </a:r>
            <a:r>
              <a:rPr lang="fr-FR" sz="2400" b="0" i="0" u="none" strike="noStrike" baseline="0" dirty="0">
                <a:solidFill>
                  <a:schemeClr val="bg1"/>
                </a:solidFill>
                <a:latin typeface="Calibri" panose="020F0502020204030204" pitchFamily="34" charset="0"/>
              </a:rPr>
              <a:t>de données</a:t>
            </a:r>
            <a:r>
              <a:rPr lang="fr-FR" sz="2400" b="1" i="0" u="none" strike="noStrike" baseline="0" dirty="0">
                <a:solidFill>
                  <a:schemeClr val="bg1"/>
                </a:solidFill>
                <a:latin typeface="Calibri" panose="020F0502020204030204" pitchFamily="34" charset="0"/>
              </a:rPr>
              <a:t> primitifs</a:t>
            </a:r>
            <a:r>
              <a:rPr lang="fr-FR" sz="2400" b="0" i="0" u="none" strike="noStrike" baseline="0" dirty="0">
                <a:solidFill>
                  <a:schemeClr val="bg1"/>
                </a:solidFill>
                <a:latin typeface="Calibri" panose="020F0502020204030204" pitchFamily="34" charset="0"/>
              </a:rPr>
              <a:t>.</a:t>
            </a:r>
          </a:p>
        </p:txBody>
      </p:sp>
      <p:pic>
        <p:nvPicPr>
          <p:cNvPr id="7" name="Image 6">
            <a:extLst>
              <a:ext uri="{FF2B5EF4-FFF2-40B4-BE49-F238E27FC236}">
                <a16:creationId xmlns:a16="http://schemas.microsoft.com/office/drawing/2014/main" id="{3DCD1811-9973-01CA-23C1-93D7E51E1834}"/>
              </a:ext>
            </a:extLst>
          </p:cNvPr>
          <p:cNvPicPr>
            <a:picLocks noChangeAspect="1"/>
          </p:cNvPicPr>
          <p:nvPr/>
        </p:nvPicPr>
        <p:blipFill>
          <a:blip r:embed="rId3"/>
          <a:stretch>
            <a:fillRect/>
          </a:stretch>
        </p:blipFill>
        <p:spPr>
          <a:xfrm>
            <a:off x="5012801" y="1935899"/>
            <a:ext cx="6081546" cy="3314903"/>
          </a:xfrm>
          <a:prstGeom prst="rect">
            <a:avLst/>
          </a:prstGeom>
        </p:spPr>
      </p:pic>
      <p:sp>
        <p:nvSpPr>
          <p:cNvPr id="2" name="ZoneTexte 1">
            <a:extLst>
              <a:ext uri="{FF2B5EF4-FFF2-40B4-BE49-F238E27FC236}">
                <a16:creationId xmlns:a16="http://schemas.microsoft.com/office/drawing/2014/main" id="{7FAB5910-485C-3C67-6E0E-AE0F1C173A3C}"/>
              </a:ext>
            </a:extLst>
          </p:cNvPr>
          <p:cNvSpPr txBox="1"/>
          <p:nvPr/>
        </p:nvSpPr>
        <p:spPr>
          <a:xfrm>
            <a:off x="899854" y="5372706"/>
            <a:ext cx="9366364" cy="880369"/>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fr-FR" i="0" u="none" strike="noStrike" baseline="0" dirty="0">
                <a:solidFill>
                  <a:schemeClr val="bg1"/>
                </a:solidFill>
                <a:latin typeface="Calibri" panose="020F0502020204030204" pitchFamily="34" charset="0"/>
              </a:rPr>
              <a:t>Une constante entière est de type </a:t>
            </a:r>
            <a:r>
              <a:rPr lang="fr-FR" b="1" i="0" u="none" strike="noStrike" baseline="0" dirty="0">
                <a:solidFill>
                  <a:schemeClr val="bg1"/>
                </a:solidFill>
                <a:latin typeface="Calibri" panose="020F0502020204030204" pitchFamily="34" charset="0"/>
              </a:rPr>
              <a:t>long</a:t>
            </a:r>
            <a:r>
              <a:rPr lang="fr-FR" i="0" u="none" strike="noStrike" baseline="0" dirty="0">
                <a:solidFill>
                  <a:schemeClr val="bg1"/>
                </a:solidFill>
                <a:latin typeface="Calibri" panose="020F0502020204030204" pitchFamily="34" charset="0"/>
              </a:rPr>
              <a:t> si elle est suffixée par "L" et de type </a:t>
            </a:r>
            <a:r>
              <a:rPr lang="fr-FR" b="1" i="0" u="none" strike="noStrike" baseline="0" dirty="0" err="1">
                <a:solidFill>
                  <a:schemeClr val="bg1"/>
                </a:solidFill>
                <a:latin typeface="Calibri" panose="020F0502020204030204" pitchFamily="34" charset="0"/>
              </a:rPr>
              <a:t>int</a:t>
            </a:r>
            <a:r>
              <a:rPr lang="fr-FR" i="0" u="none" strike="noStrike" baseline="0" dirty="0">
                <a:solidFill>
                  <a:schemeClr val="bg1"/>
                </a:solidFill>
                <a:latin typeface="Calibri" panose="020F0502020204030204" pitchFamily="34" charset="0"/>
              </a:rPr>
              <a:t> sinon.</a:t>
            </a:r>
          </a:p>
          <a:p>
            <a:pPr marL="342900" indent="-342900" algn="just">
              <a:lnSpc>
                <a:spcPct val="150000"/>
              </a:lnSpc>
              <a:buFont typeface="Arial" panose="020B0604020202020204" pitchFamily="34" charset="0"/>
              <a:buChar char="•"/>
            </a:pPr>
            <a:r>
              <a:rPr lang="fr-FR" i="0" u="none" strike="noStrike" baseline="0" dirty="0">
                <a:solidFill>
                  <a:schemeClr val="bg1"/>
                </a:solidFill>
                <a:latin typeface="Calibri" panose="020F0502020204030204" pitchFamily="34" charset="0"/>
              </a:rPr>
              <a:t>Une constante flottante est de type </a:t>
            </a:r>
            <a:r>
              <a:rPr lang="fr-FR" b="1" i="0" u="none" strike="noStrike" baseline="0" dirty="0" err="1">
                <a:solidFill>
                  <a:schemeClr val="bg1"/>
                </a:solidFill>
                <a:latin typeface="Calibri" panose="020F0502020204030204" pitchFamily="34" charset="0"/>
              </a:rPr>
              <a:t>float</a:t>
            </a:r>
            <a:r>
              <a:rPr lang="fr-FR" i="0" u="none" strike="noStrike" baseline="0" dirty="0">
                <a:solidFill>
                  <a:schemeClr val="bg1"/>
                </a:solidFill>
                <a:latin typeface="Calibri" panose="020F0502020204030204" pitchFamily="34" charset="0"/>
              </a:rPr>
              <a:t> si elle est suffixée par "F" et de type </a:t>
            </a:r>
            <a:r>
              <a:rPr lang="fr-FR" b="1" i="0" u="none" strike="noStrike" baseline="0" dirty="0">
                <a:solidFill>
                  <a:schemeClr val="bg1"/>
                </a:solidFill>
                <a:latin typeface="Calibri" panose="020F0502020204030204" pitchFamily="34" charset="0"/>
              </a:rPr>
              <a:t>double</a:t>
            </a:r>
            <a:r>
              <a:rPr lang="fr-FR" i="0" u="none" strike="noStrike" baseline="0" dirty="0">
                <a:solidFill>
                  <a:schemeClr val="bg1"/>
                </a:solidFill>
                <a:latin typeface="Calibri" panose="020F0502020204030204" pitchFamily="34" charset="0"/>
              </a:rPr>
              <a:t> sinon.</a:t>
            </a:r>
          </a:p>
        </p:txBody>
      </p:sp>
    </p:spTree>
    <p:extLst>
      <p:ext uri="{BB962C8B-B14F-4D97-AF65-F5344CB8AC3E}">
        <p14:creationId xmlns:p14="http://schemas.microsoft.com/office/powerpoint/2010/main" val="3377439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23</a:t>
            </a:fld>
            <a:endParaRPr lang="en-US" dirty="0"/>
          </a:p>
        </p:txBody>
      </p:sp>
      <p:sp>
        <p:nvSpPr>
          <p:cNvPr id="9" name="Titre 1">
            <a:extLst>
              <a:ext uri="{FF2B5EF4-FFF2-40B4-BE49-F238E27FC236}">
                <a16:creationId xmlns:a16="http://schemas.microsoft.com/office/drawing/2014/main" id="{DE862D97-9335-44CF-B74B-7BE8BD65740F}"/>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types primitifs</a:t>
            </a:r>
            <a:endParaRPr lang="ar-MA" sz="4400" b="1" dirty="0">
              <a:solidFill>
                <a:srgbClr val="0070C0"/>
              </a:solidFill>
            </a:endParaRPr>
          </a:p>
        </p:txBody>
      </p:sp>
      <p:cxnSp>
        <p:nvCxnSpPr>
          <p:cNvPr id="10" name="Connecteur droit 9">
            <a:extLst>
              <a:ext uri="{FF2B5EF4-FFF2-40B4-BE49-F238E27FC236}">
                <a16:creationId xmlns:a16="http://schemas.microsoft.com/office/drawing/2014/main" id="{89C8F89D-3CC6-4CDB-A7BB-FFB3EA574842}"/>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989DA68-1D4D-4E14-853A-A8ED40E57B29}"/>
              </a:ext>
            </a:extLst>
          </p:cNvPr>
          <p:cNvSpPr>
            <a:spLocks noChangeArrowheads="1"/>
          </p:cNvSpPr>
          <p:nvPr/>
        </p:nvSpPr>
        <p:spPr bwMode="auto">
          <a:xfrm>
            <a:off x="393912" y="3082557"/>
            <a:ext cx="3028746" cy="2504836"/>
          </a:xfrm>
          <a:prstGeom prst="rect">
            <a:avLst/>
          </a:prstGeom>
          <a:noFill/>
          <a:ln>
            <a:noFill/>
          </a:ln>
          <a:effectLst/>
        </p:spPr>
        <p:txBody>
          <a:bodyPr vert="horz" wrap="squar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latin typeface="Consolas" panose="020B0609020204030204" pitchFamily="49" charset="0"/>
              <a:cs typeface="Consolas" panose="020B0609020204030204" pitchFamily="49" charset="0"/>
            </a:endParaRPr>
          </a:p>
          <a:p>
            <a:pPr lvl="1" defTabSz="914400" eaLnBrk="0" fontAlgn="base" hangingPunct="0">
              <a:lnSpc>
                <a:spcPct val="150000"/>
              </a:lnSpc>
              <a:spcBef>
                <a:spcPct val="0"/>
              </a:spcBef>
              <a:spcAft>
                <a:spcPct val="0"/>
              </a:spcAft>
            </a:pPr>
            <a:r>
              <a:rPr lang="en-US" altLang="fr-FR" dirty="0">
                <a:solidFill>
                  <a:schemeClr val="bg1"/>
                </a:solidFill>
                <a:latin typeface="Consolas" panose="020B0609020204030204" pitchFamily="49" charset="0"/>
                <a:cs typeface="Consolas" panose="020B0609020204030204" pitchFamily="49" charset="0"/>
              </a:rPr>
              <a:t>int a = 20;</a:t>
            </a:r>
          </a:p>
          <a:p>
            <a:pPr lvl="1" defTabSz="914400" eaLnBrk="0" fontAlgn="base" hangingPunct="0">
              <a:lnSpc>
                <a:spcPct val="150000"/>
              </a:lnSpc>
              <a:spcBef>
                <a:spcPct val="0"/>
              </a:spcBef>
              <a:spcAft>
                <a:spcPct val="0"/>
              </a:spcAft>
            </a:pPr>
            <a:r>
              <a:rPr lang="en-US" altLang="fr-FR" dirty="0">
                <a:solidFill>
                  <a:schemeClr val="bg1"/>
                </a:solidFill>
                <a:latin typeface="Consolas" panose="020B0609020204030204" pitchFamily="49" charset="0"/>
                <a:cs typeface="Consolas" panose="020B0609020204030204" pitchFamily="49" charset="0"/>
              </a:rPr>
              <a:t>int b;</a:t>
            </a:r>
          </a:p>
          <a:p>
            <a:pPr lvl="1" defTabSz="914400" eaLnBrk="0" fontAlgn="base" hangingPunct="0">
              <a:lnSpc>
                <a:spcPct val="150000"/>
              </a:lnSpc>
              <a:spcBef>
                <a:spcPct val="0"/>
              </a:spcBef>
              <a:spcAft>
                <a:spcPct val="0"/>
              </a:spcAft>
            </a:pPr>
            <a:r>
              <a:rPr lang="en-US" altLang="fr-FR" dirty="0">
                <a:solidFill>
                  <a:schemeClr val="bg1"/>
                </a:solidFill>
                <a:latin typeface="Consolas" panose="020B0609020204030204" pitchFamily="49" charset="0"/>
                <a:cs typeface="Consolas" panose="020B0609020204030204" pitchFamily="49" charset="0"/>
              </a:rPr>
              <a:t> b = a;</a:t>
            </a:r>
          </a:p>
          <a:p>
            <a:pPr lvl="1" defTabSz="914400" eaLnBrk="0" fontAlgn="base" hangingPunct="0">
              <a:lnSpc>
                <a:spcPct val="150000"/>
              </a:lnSpc>
              <a:spcBef>
                <a:spcPct val="0"/>
              </a:spcBef>
              <a:spcAft>
                <a:spcPct val="0"/>
              </a:spcAft>
            </a:pPr>
            <a:r>
              <a:rPr lang="en-US" altLang="fr-FR" dirty="0">
                <a:solidFill>
                  <a:schemeClr val="bg1"/>
                </a:solidFill>
                <a:latin typeface="Consolas" panose="020B0609020204030204" pitchFamily="49" charset="0"/>
                <a:cs typeface="Consolas" panose="020B0609020204030204" pitchFamily="49" charset="0"/>
              </a:rPr>
              <a:t> a = 42;</a:t>
            </a:r>
          </a:p>
          <a:p>
            <a:pPr lvl="2" defTabSz="914400" eaLnBrk="0" fontAlgn="base" hangingPunct="0">
              <a:lnSpc>
                <a:spcPct val="150000"/>
              </a:lnSpc>
              <a:spcBef>
                <a:spcPct val="0"/>
              </a:spcBef>
              <a:spcAft>
                <a:spcPct val="0"/>
              </a:spcAft>
            </a:pPr>
            <a:endParaRPr lang="fr-FR" dirty="0">
              <a:solidFill>
                <a:schemeClr val="bg1"/>
              </a:solidFill>
              <a:latin typeface="Consolas" panose="020B0609020204030204" pitchFamily="49" charset="0"/>
              <a:cs typeface="Consolas" panose="020B0609020204030204" pitchFamily="49" charset="0"/>
            </a:endParaRPr>
          </a:p>
        </p:txBody>
      </p:sp>
      <p:pic>
        <p:nvPicPr>
          <p:cNvPr id="3" name="Image 2">
            <a:extLst>
              <a:ext uri="{FF2B5EF4-FFF2-40B4-BE49-F238E27FC236}">
                <a16:creationId xmlns:a16="http://schemas.microsoft.com/office/drawing/2014/main" id="{E1063C05-01BD-4926-9FCB-80F5086ECF25}"/>
              </a:ext>
            </a:extLst>
          </p:cNvPr>
          <p:cNvPicPr>
            <a:picLocks noChangeAspect="1"/>
          </p:cNvPicPr>
          <p:nvPr/>
        </p:nvPicPr>
        <p:blipFill>
          <a:blip r:embed="rId2"/>
          <a:stretch>
            <a:fillRect/>
          </a:stretch>
        </p:blipFill>
        <p:spPr>
          <a:xfrm>
            <a:off x="2970603" y="3016260"/>
            <a:ext cx="7625679" cy="3004781"/>
          </a:xfrm>
          <a:prstGeom prst="rect">
            <a:avLst/>
          </a:prstGeom>
        </p:spPr>
      </p:pic>
      <p:sp>
        <p:nvSpPr>
          <p:cNvPr id="2" name="Rectangle 1">
            <a:extLst>
              <a:ext uri="{FF2B5EF4-FFF2-40B4-BE49-F238E27FC236}">
                <a16:creationId xmlns:a16="http://schemas.microsoft.com/office/drawing/2014/main" id="{C8524346-B085-40D2-BF66-BD67631A153D}"/>
              </a:ext>
            </a:extLst>
          </p:cNvPr>
          <p:cNvSpPr/>
          <p:nvPr/>
        </p:nvSpPr>
        <p:spPr>
          <a:xfrm>
            <a:off x="466804" y="1283603"/>
            <a:ext cx="11191796" cy="2006703"/>
          </a:xfrm>
          <a:prstGeom prst="rect">
            <a:avLst/>
          </a:prstGeom>
        </p:spPr>
        <p:txBody>
          <a:bodyPr wrap="square">
            <a:spAutoFit/>
          </a:bodyPr>
          <a:lstStyle/>
          <a:p>
            <a:pPr marL="342900" indent="-342900" algn="just">
              <a:lnSpc>
                <a:spcPct val="160000"/>
              </a:lnSpc>
              <a:buClr>
                <a:schemeClr val="bg2"/>
              </a:buClr>
              <a:buFont typeface="Arial" panose="020B0604020202020204" pitchFamily="34" charset="0"/>
              <a:buChar char="•"/>
            </a:pPr>
            <a:r>
              <a:rPr lang="fr-FR" sz="2000" b="1" dirty="0">
                <a:solidFill>
                  <a:schemeClr val="bg1">
                    <a:lumMod val="85000"/>
                    <a:lumOff val="15000"/>
                  </a:schemeClr>
                </a:solidFill>
                <a:latin typeface="Calibri" panose="020F0502020204030204" pitchFamily="34" charset="0"/>
              </a:rPr>
              <a:t>Un type primitif représente une valeur simple en mémoire, comme un nombre ou un caractère.</a:t>
            </a:r>
          </a:p>
          <a:p>
            <a:pPr marL="800100" lvl="1" indent="-342900" algn="just">
              <a:lnSpc>
                <a:spcPct val="160000"/>
              </a:lnSpc>
              <a:buClr>
                <a:schemeClr val="bg2"/>
              </a:buClr>
              <a:buFont typeface="Arial" panose="020B0604020202020204" pitchFamily="34" charset="0"/>
              <a:buChar char="•"/>
            </a:pPr>
            <a:r>
              <a:rPr lang="fr-FR" sz="2000" dirty="0">
                <a:solidFill>
                  <a:schemeClr val="bg1"/>
                </a:solidFill>
                <a:latin typeface="Calibri" panose="020F0502020204030204" pitchFamily="34" charset="0"/>
                <a:cs typeface="Times New Roman" panose="02020603050405020304" pitchFamily="18" charset="0"/>
              </a:rPr>
              <a:t>Une variable de type primitif  stocke directement la valeur dans sa zone mémoire.</a:t>
            </a:r>
          </a:p>
          <a:p>
            <a:pPr marL="800100" lvl="1" indent="-342900" algn="just">
              <a:lnSpc>
                <a:spcPct val="160000"/>
              </a:lnSpc>
              <a:buClr>
                <a:schemeClr val="bg2"/>
              </a:buClr>
              <a:buFont typeface="Arial" panose="020B0604020202020204" pitchFamily="34" charset="0"/>
              <a:buChar char="•"/>
            </a:pPr>
            <a:r>
              <a:rPr lang="fr-FR" sz="2000" dirty="0">
                <a:solidFill>
                  <a:schemeClr val="bg1"/>
                </a:solidFill>
                <a:latin typeface="Calibri" panose="020F0502020204030204" pitchFamily="34" charset="0"/>
                <a:cs typeface="Times New Roman" panose="02020603050405020304" pitchFamily="18" charset="0"/>
              </a:rPr>
              <a:t>Les variables primitives (</a:t>
            </a:r>
            <a:r>
              <a:rPr lang="fr-FR" sz="2000" dirty="0" err="1">
                <a:solidFill>
                  <a:schemeClr val="bg1"/>
                </a:solidFill>
                <a:latin typeface="Calibri" panose="020F0502020204030204" pitchFamily="34" charset="0"/>
                <a:cs typeface="Times New Roman" panose="02020603050405020304" pitchFamily="18" charset="0"/>
              </a:rPr>
              <a:t>int</a:t>
            </a:r>
            <a:r>
              <a:rPr lang="fr-FR" sz="2000" dirty="0">
                <a:solidFill>
                  <a:schemeClr val="bg1"/>
                </a:solidFill>
                <a:latin typeface="Calibri" panose="020F0502020204030204" pitchFamily="34" charset="0"/>
                <a:cs typeface="Times New Roman" panose="02020603050405020304" pitchFamily="18" charset="0"/>
              </a:rPr>
              <a:t>, char, </a:t>
            </a:r>
            <a:r>
              <a:rPr lang="fr-FR" sz="2000" dirty="0" err="1">
                <a:solidFill>
                  <a:schemeClr val="bg1"/>
                </a:solidFill>
                <a:latin typeface="Calibri" panose="020F0502020204030204" pitchFamily="34" charset="0"/>
                <a:cs typeface="Times New Roman" panose="02020603050405020304" pitchFamily="18" charset="0"/>
              </a:rPr>
              <a:t>float</a:t>
            </a:r>
            <a:r>
              <a:rPr lang="fr-FR" sz="2000" dirty="0">
                <a:solidFill>
                  <a:schemeClr val="bg1"/>
                </a:solidFill>
                <a:latin typeface="Calibri" panose="020F0502020204030204" pitchFamily="34" charset="0"/>
                <a:cs typeface="Times New Roman" panose="02020603050405020304" pitchFamily="18" charset="0"/>
              </a:rPr>
              <a:t>, etc.) sont stockées dans la pile (Stack).</a:t>
            </a:r>
          </a:p>
          <a:p>
            <a:pPr marL="800100" lvl="1" indent="-342900" algn="just">
              <a:lnSpc>
                <a:spcPct val="160000"/>
              </a:lnSpc>
              <a:buClr>
                <a:schemeClr val="bg2"/>
              </a:buClr>
              <a:buFont typeface="Arial" panose="020B0604020202020204" pitchFamily="34" charset="0"/>
              <a:buChar char="•"/>
            </a:pPr>
            <a:endParaRPr lang="fr-FR" sz="2000" dirty="0">
              <a:solidFill>
                <a:schemeClr val="bg1"/>
              </a:solidFill>
              <a:latin typeface="Calibri" panose="020F0502020204030204" pitchFamily="34" charset="0"/>
              <a:cs typeface="Times New Roman" panose="02020603050405020304" pitchFamily="18" charset="0"/>
            </a:endParaRPr>
          </a:p>
        </p:txBody>
      </p:sp>
      <p:sp>
        <p:nvSpPr>
          <p:cNvPr id="5" name="Rectangle 4"/>
          <p:cNvSpPr/>
          <p:nvPr/>
        </p:nvSpPr>
        <p:spPr>
          <a:xfrm>
            <a:off x="1595718" y="6021041"/>
            <a:ext cx="9000564" cy="646331"/>
          </a:xfrm>
          <a:prstGeom prst="rect">
            <a:avLst/>
          </a:prstGeom>
        </p:spPr>
        <p:txBody>
          <a:bodyPr wrap="square">
            <a:spAutoFit/>
          </a:bodyPr>
          <a:lstStyle/>
          <a:p>
            <a:pPr algn="ctr">
              <a:tabLst>
                <a:tab pos="288925" algn="l"/>
              </a:tabLst>
            </a:pPr>
            <a:r>
              <a:rPr lang="fr-FR" sz="1800" b="1" dirty="0">
                <a:solidFill>
                  <a:srgbClr val="273239"/>
                </a:solidFill>
                <a:latin typeface="Calibri" panose="020F0502020204030204" pitchFamily="34" charset="0"/>
                <a:ea typeface="Calibri" panose="020F0502020204030204" pitchFamily="34" charset="0"/>
                <a:cs typeface="Times New Roman" panose="02020603050405020304" pitchFamily="18" charset="0"/>
              </a:rPr>
              <a:t>L'affectation d’une variable de type primitif à une autre se traduit par une copie de valeur</a:t>
            </a:r>
          </a:p>
          <a:p>
            <a:pPr algn="ctr">
              <a:tabLst>
                <a:tab pos="288925" algn="l"/>
              </a:tabLst>
            </a:pPr>
            <a:endParaRPr lang="fr-FR" altLang="fr-FR"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64199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91EB4-DF7A-196B-AA42-14D73CC7ABD0}"/>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AF850A4-6A40-68EE-DD73-BE66B7B06777}"/>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9" name="Titre 1">
            <a:extLst>
              <a:ext uri="{FF2B5EF4-FFF2-40B4-BE49-F238E27FC236}">
                <a16:creationId xmlns:a16="http://schemas.microsoft.com/office/drawing/2014/main" id="{6331FED3-BABF-AC03-E8AD-56974156BAD2}"/>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type référence</a:t>
            </a:r>
            <a:endParaRPr lang="ar-MA" sz="4400" b="1" dirty="0">
              <a:solidFill>
                <a:srgbClr val="0070C0"/>
              </a:solidFill>
            </a:endParaRPr>
          </a:p>
        </p:txBody>
      </p:sp>
      <p:cxnSp>
        <p:nvCxnSpPr>
          <p:cNvPr id="10" name="Connecteur droit 9">
            <a:extLst>
              <a:ext uri="{FF2B5EF4-FFF2-40B4-BE49-F238E27FC236}">
                <a16:creationId xmlns:a16="http://schemas.microsoft.com/office/drawing/2014/main" id="{A2A58786-191C-B388-4844-324A7C8223F5}"/>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56E56521-9739-78BF-E179-988004B2F38F}"/>
              </a:ext>
            </a:extLst>
          </p:cNvPr>
          <p:cNvSpPr/>
          <p:nvPr/>
        </p:nvSpPr>
        <p:spPr>
          <a:xfrm>
            <a:off x="500102" y="1101890"/>
            <a:ext cx="11191796" cy="2542363"/>
          </a:xfrm>
          <a:prstGeom prst="rect">
            <a:avLst/>
          </a:prstGeom>
        </p:spPr>
        <p:txBody>
          <a:bodyPr wrap="square">
            <a:spAutoFit/>
          </a:bodyPr>
          <a:lstStyle/>
          <a:p>
            <a:pPr marL="342900" indent="-342900">
              <a:lnSpc>
                <a:spcPct val="150000"/>
              </a:lnSpc>
              <a:buFont typeface="Arial" panose="020B0604020202020204" pitchFamily="34" charset="0"/>
              <a:buChar char="•"/>
              <a:tabLst>
                <a:tab pos="288925" algn="l"/>
              </a:tabLst>
            </a:pPr>
            <a:r>
              <a:rPr lang="fr-FR" altLang="fr-FR" b="1" dirty="0">
                <a:solidFill>
                  <a:schemeClr val="bg1"/>
                </a:solidFill>
                <a:latin typeface="Calibri" panose="020F0502020204030204" pitchFamily="34" charset="0"/>
                <a:cs typeface="Times New Roman" panose="02020603050405020304" pitchFamily="18" charset="0"/>
              </a:rPr>
              <a:t>Toutes les variables qui ne sont pas de types primitifs sont de type référence.</a:t>
            </a:r>
          </a:p>
          <a:p>
            <a:pPr marL="800100" lvl="2" indent="-342900">
              <a:lnSpc>
                <a:spcPct val="150000"/>
              </a:lnSpc>
              <a:buClr>
                <a:schemeClr val="bg2"/>
              </a:buClr>
              <a:buFont typeface="Arial" panose="020B0604020202020204" pitchFamily="34" charset="0"/>
              <a:buChar char="•"/>
              <a:tabLst>
                <a:tab pos="288925" algn="l"/>
              </a:tabLst>
            </a:pPr>
            <a:r>
              <a:rPr lang="fr-FR" dirty="0">
                <a:solidFill>
                  <a:schemeClr val="bg1"/>
                </a:solidFill>
                <a:latin typeface="Calibri" panose="020F0502020204030204" pitchFamily="34" charset="0"/>
                <a:cs typeface="Times New Roman" panose="02020603050405020304" pitchFamily="18" charset="0"/>
              </a:rPr>
              <a:t>Une variable  de type référence ne stocke pas directement une valeur, mais une référence qui est comme une adresse de l'emplacement mémoire ou les données réels sont stockés.</a:t>
            </a:r>
          </a:p>
          <a:p>
            <a:pPr marL="342900" lvl="1" indent="-342900">
              <a:lnSpc>
                <a:spcPct val="150000"/>
              </a:lnSpc>
              <a:buClr>
                <a:schemeClr val="bg2"/>
              </a:buClr>
              <a:buFont typeface="Arial" panose="020B0604020202020204" pitchFamily="34" charset="0"/>
              <a:buChar char="•"/>
              <a:tabLst>
                <a:tab pos="288925" algn="l"/>
              </a:tabLst>
            </a:pPr>
            <a:r>
              <a:rPr lang="fr-FR" b="1" dirty="0">
                <a:solidFill>
                  <a:schemeClr val="bg1"/>
                </a:solidFill>
                <a:latin typeface="Calibri" panose="020F0502020204030204" pitchFamily="34" charset="0"/>
                <a:cs typeface="Times New Roman" panose="02020603050405020304" pitchFamily="18" charset="0"/>
              </a:rPr>
              <a:t>Une variable de type référence fait référence à un objet,  à une chaîne de caractères ou à un tableau. </a:t>
            </a:r>
          </a:p>
          <a:p>
            <a:pPr marL="800100" lvl="2" indent="-342900">
              <a:lnSpc>
                <a:spcPct val="150000"/>
              </a:lnSpc>
              <a:buClr>
                <a:schemeClr val="bg2"/>
              </a:buClr>
              <a:buFont typeface="Arial" panose="020B0604020202020204" pitchFamily="34" charset="0"/>
              <a:buChar char="•"/>
              <a:tabLst>
                <a:tab pos="288925" algn="l"/>
              </a:tabLst>
            </a:pPr>
            <a:r>
              <a:rPr lang="fr-FR" b="1" dirty="0">
                <a:solidFill>
                  <a:schemeClr val="bg1"/>
                </a:solidFill>
                <a:latin typeface="Calibri" panose="020F0502020204030204" pitchFamily="34" charset="0"/>
                <a:cs typeface="Times New Roman" panose="02020603050405020304" pitchFamily="18" charset="0"/>
              </a:rPr>
              <a:t>Les objets,  les chaînes de caractères et les tableaux sont alloués dynamiquement dans le tas (</a:t>
            </a:r>
            <a:r>
              <a:rPr lang="fr-FR" b="1" dirty="0" err="1">
                <a:solidFill>
                  <a:schemeClr val="bg1"/>
                </a:solidFill>
                <a:latin typeface="Calibri" panose="020F0502020204030204" pitchFamily="34" charset="0"/>
                <a:cs typeface="Times New Roman" panose="02020603050405020304" pitchFamily="18" charset="0"/>
              </a:rPr>
              <a:t>Heap</a:t>
            </a:r>
            <a:r>
              <a:rPr lang="fr-FR" b="1" dirty="0">
                <a:solidFill>
                  <a:schemeClr val="bg1"/>
                </a:solidFill>
                <a:latin typeface="Calibri" panose="020F0502020204030204" pitchFamily="34" charset="0"/>
                <a:cs typeface="Times New Roman" panose="02020603050405020304" pitchFamily="18" charset="0"/>
              </a:rPr>
              <a:t>) </a:t>
            </a:r>
            <a:r>
              <a:rPr lang="fr-FR" dirty="0">
                <a:solidFill>
                  <a:schemeClr val="bg1"/>
                </a:solidFill>
                <a:latin typeface="Calibri" panose="020F0502020204030204" pitchFamily="34" charset="0"/>
                <a:cs typeface="Times New Roman" panose="02020603050405020304" pitchFamily="18" charset="0"/>
              </a:rPr>
              <a:t>tandis que leurs références sont stockées dans la pile (stack).</a:t>
            </a:r>
          </a:p>
        </p:txBody>
      </p:sp>
      <p:pic>
        <p:nvPicPr>
          <p:cNvPr id="6" name="Image 5">
            <a:extLst>
              <a:ext uri="{FF2B5EF4-FFF2-40B4-BE49-F238E27FC236}">
                <a16:creationId xmlns:a16="http://schemas.microsoft.com/office/drawing/2014/main" id="{5D9CEEFD-4124-BF7F-8418-BF2AFE3848A0}"/>
              </a:ext>
            </a:extLst>
          </p:cNvPr>
          <p:cNvPicPr>
            <a:picLocks noChangeAspect="1"/>
          </p:cNvPicPr>
          <p:nvPr/>
        </p:nvPicPr>
        <p:blipFill>
          <a:blip r:embed="rId2"/>
          <a:stretch>
            <a:fillRect/>
          </a:stretch>
        </p:blipFill>
        <p:spPr>
          <a:xfrm>
            <a:off x="1825715" y="3555218"/>
            <a:ext cx="4090163" cy="2141408"/>
          </a:xfrm>
          <a:prstGeom prst="rect">
            <a:avLst/>
          </a:prstGeom>
        </p:spPr>
      </p:pic>
      <p:sp>
        <p:nvSpPr>
          <p:cNvPr id="8" name="Rectangle 7">
            <a:extLst>
              <a:ext uri="{FF2B5EF4-FFF2-40B4-BE49-F238E27FC236}">
                <a16:creationId xmlns:a16="http://schemas.microsoft.com/office/drawing/2014/main" id="{74F62E97-E9F8-7C39-F727-CEB37A12E7AE}"/>
              </a:ext>
            </a:extLst>
          </p:cNvPr>
          <p:cNvSpPr>
            <a:spLocks noChangeArrowheads="1"/>
          </p:cNvSpPr>
          <p:nvPr/>
        </p:nvSpPr>
        <p:spPr bwMode="auto">
          <a:xfrm>
            <a:off x="5698817" y="3843171"/>
            <a:ext cx="4667468" cy="1673839"/>
          </a:xfrm>
          <a:prstGeom prst="rect">
            <a:avLst/>
          </a:prstGeom>
          <a:noFill/>
          <a:ln>
            <a:noFill/>
          </a:ln>
          <a:effectLst/>
        </p:spPr>
        <p:txBody>
          <a:bodyPr vert="horz" wrap="squar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latin typeface="Consolas" panose="020B0609020204030204" pitchFamily="49" charset="0"/>
              <a:cs typeface="Consolas" panose="020B0609020204030204" pitchFamily="49" charset="0"/>
            </a:endParaRPr>
          </a:p>
          <a:p>
            <a:pPr lvl="1" defTabSz="914400" eaLnBrk="0" fontAlgn="base" hangingPunct="0">
              <a:lnSpc>
                <a:spcPct val="150000"/>
              </a:lnSpc>
              <a:spcBef>
                <a:spcPct val="0"/>
              </a:spcBef>
              <a:spcAft>
                <a:spcPct val="0"/>
              </a:spcAft>
            </a:pPr>
            <a:r>
              <a:rPr lang="en-US" dirty="0">
                <a:solidFill>
                  <a:schemeClr val="bg1"/>
                </a:solidFill>
                <a:latin typeface="Consolas" panose="020B0609020204030204" pitchFamily="49" charset="0"/>
                <a:cs typeface="Consolas" panose="020B0609020204030204" pitchFamily="49" charset="0"/>
              </a:rPr>
              <a:t>int[] a1 = new int[] { 42, 43 }; </a:t>
            </a:r>
          </a:p>
          <a:p>
            <a:pPr lvl="1" defTabSz="914400" eaLnBrk="0" fontAlgn="base" hangingPunct="0">
              <a:lnSpc>
                <a:spcPct val="150000"/>
              </a:lnSpc>
              <a:spcBef>
                <a:spcPct val="0"/>
              </a:spcBef>
              <a:spcAft>
                <a:spcPct val="0"/>
              </a:spcAft>
            </a:pPr>
            <a:r>
              <a:rPr lang="en-US" dirty="0">
                <a:solidFill>
                  <a:schemeClr val="bg1"/>
                </a:solidFill>
                <a:latin typeface="Consolas" panose="020B0609020204030204" pitchFamily="49" charset="0"/>
                <a:cs typeface="Consolas" panose="020B0609020204030204" pitchFamily="49" charset="0"/>
              </a:rPr>
              <a:t>int[] a2 = a1; </a:t>
            </a:r>
          </a:p>
          <a:p>
            <a:pPr lvl="1" defTabSz="914400" eaLnBrk="0" fontAlgn="base" hangingPunct="0">
              <a:lnSpc>
                <a:spcPct val="150000"/>
              </a:lnSpc>
              <a:spcBef>
                <a:spcPct val="0"/>
              </a:spcBef>
              <a:spcAft>
                <a:spcPct val="0"/>
              </a:spcAft>
            </a:pPr>
            <a:r>
              <a:rPr lang="en-US" dirty="0">
                <a:solidFill>
                  <a:schemeClr val="bg1"/>
                </a:solidFill>
                <a:latin typeface="Consolas" panose="020B0609020204030204" pitchFamily="49" charset="0"/>
                <a:cs typeface="Consolas" panose="020B0609020204030204" pitchFamily="49" charset="0"/>
              </a:rPr>
              <a:t>a1[0] = 0; </a:t>
            </a:r>
            <a:endParaRPr lang="fr-FR" dirty="0">
              <a:solidFill>
                <a:schemeClr val="bg1"/>
              </a:solidFill>
              <a:latin typeface="Consolas" panose="020B0609020204030204" pitchFamily="49" charset="0"/>
              <a:cs typeface="Consolas" panose="020B0609020204030204" pitchFamily="49" charset="0"/>
            </a:endParaRPr>
          </a:p>
        </p:txBody>
      </p:sp>
      <p:sp>
        <p:nvSpPr>
          <p:cNvPr id="11" name="ZoneTexte 10">
            <a:extLst>
              <a:ext uri="{FF2B5EF4-FFF2-40B4-BE49-F238E27FC236}">
                <a16:creationId xmlns:a16="http://schemas.microsoft.com/office/drawing/2014/main" id="{1A524334-3F67-8A61-78CB-ED565C7D6355}"/>
              </a:ext>
            </a:extLst>
          </p:cNvPr>
          <p:cNvSpPr txBox="1"/>
          <p:nvPr/>
        </p:nvSpPr>
        <p:spPr>
          <a:xfrm>
            <a:off x="500102" y="5735339"/>
            <a:ext cx="10192727" cy="792781"/>
          </a:xfrm>
          <a:prstGeom prst="rect">
            <a:avLst/>
          </a:prstGeom>
          <a:noFill/>
        </p:spPr>
        <p:txBody>
          <a:bodyPr wrap="square">
            <a:spAutoFit/>
          </a:bodyPr>
          <a:lstStyle/>
          <a:p>
            <a:pPr marL="342900" lvl="1" indent="-342900">
              <a:lnSpc>
                <a:spcPct val="150000"/>
              </a:lnSpc>
              <a:buClr>
                <a:schemeClr val="bg2"/>
              </a:buClr>
              <a:buFont typeface="Arial" panose="020B0604020202020204" pitchFamily="34" charset="0"/>
              <a:buChar char="•"/>
              <a:tabLst>
                <a:tab pos="288925" algn="l"/>
              </a:tabLst>
            </a:pPr>
            <a:r>
              <a:rPr lang="fr-FR" sz="1600">
                <a:solidFill>
                  <a:schemeClr val="bg1"/>
                </a:solidFill>
                <a:latin typeface="Calibri" panose="020F0502020204030204" pitchFamily="34" charset="0"/>
                <a:cs typeface="Times New Roman" panose="02020603050405020304" pitchFamily="18" charset="0"/>
              </a:rPr>
              <a:t>Toute </a:t>
            </a:r>
            <a:r>
              <a:rPr lang="fr-FR" sz="1600" dirty="0">
                <a:solidFill>
                  <a:schemeClr val="bg1"/>
                </a:solidFill>
                <a:latin typeface="Calibri" panose="020F0502020204030204" pitchFamily="34" charset="0"/>
                <a:cs typeface="Times New Roman" panose="02020603050405020304" pitchFamily="18" charset="0"/>
              </a:rPr>
              <a:t>modification via la variable a1, est automatiquement visible par la variable a2 car a1 et a2 font référence au même emplacement mémoire.</a:t>
            </a:r>
          </a:p>
        </p:txBody>
      </p:sp>
    </p:spTree>
    <p:extLst>
      <p:ext uri="{BB962C8B-B14F-4D97-AF65-F5344CB8AC3E}">
        <p14:creationId xmlns:p14="http://schemas.microsoft.com/office/powerpoint/2010/main" val="4213120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25</a:t>
            </a:fld>
            <a:endParaRPr lang="en-US" dirty="0"/>
          </a:p>
        </p:txBody>
      </p:sp>
      <p:sp>
        <p:nvSpPr>
          <p:cNvPr id="14" name="Espace réservé du contenu 2">
            <a:extLst>
              <a:ext uri="{FF2B5EF4-FFF2-40B4-BE49-F238E27FC236}">
                <a16:creationId xmlns:a16="http://schemas.microsoft.com/office/drawing/2014/main" id="{BA5CA73F-1FDF-4DC6-92EB-69184BA7F613}"/>
              </a:ext>
            </a:extLst>
          </p:cNvPr>
          <p:cNvSpPr>
            <a:spLocks noGrp="1"/>
          </p:cNvSpPr>
          <p:nvPr>
            <p:ph idx="1"/>
          </p:nvPr>
        </p:nvSpPr>
        <p:spPr>
          <a:xfrm>
            <a:off x="430286" y="1194048"/>
            <a:ext cx="11075159" cy="2490545"/>
          </a:xfrm>
        </p:spPr>
        <p:txBody>
          <a:bodyPr>
            <a:noAutofit/>
          </a:bodyPr>
          <a:lstStyle/>
          <a:p>
            <a:pPr algn="just" rtl="0">
              <a:lnSpc>
                <a:spcPct val="160000"/>
              </a:lnSpc>
              <a:buClr>
                <a:schemeClr val="bg2"/>
              </a:buClr>
              <a:buFont typeface="Wingdings" panose="05000000000000000000" pitchFamily="2" charset="2"/>
              <a:buChar char="§"/>
            </a:pPr>
            <a:r>
              <a:rPr lang="fr-FR" b="1" dirty="0">
                <a:solidFill>
                  <a:schemeClr val="bg1"/>
                </a:solidFill>
                <a:latin typeface="Calibri" panose="020F0502020204030204" pitchFamily="34" charset="0"/>
                <a:cs typeface="Times New Roman" panose="02020603050405020304" pitchFamily="18" charset="0"/>
              </a:rPr>
              <a:t>Vous devez déclarer une variable pour l'utiliser dans votre programme.</a:t>
            </a:r>
          </a:p>
          <a:p>
            <a:pPr marL="0" indent="0" algn="just" rtl="0">
              <a:lnSpc>
                <a:spcPct val="160000"/>
              </a:lnSpc>
              <a:buClr>
                <a:schemeClr val="bg2"/>
              </a:buClr>
              <a:buNone/>
            </a:pPr>
            <a:endParaRPr lang="fr-FR" b="1" dirty="0">
              <a:solidFill>
                <a:schemeClr val="bg1"/>
              </a:solidFill>
              <a:latin typeface="Calibri" panose="020F0502020204030204" pitchFamily="34" charset="0"/>
              <a:cs typeface="Times New Roman" panose="02020603050405020304" pitchFamily="18" charset="0"/>
            </a:endParaRPr>
          </a:p>
          <a:p>
            <a:pPr marL="800100" lvl="1" indent="-342900" algn="just" rtl="0">
              <a:buClr>
                <a:schemeClr val="bg2"/>
              </a:buClr>
              <a:buFont typeface="+mj-lt"/>
              <a:buAutoNum type="arabicPeriod"/>
            </a:pPr>
            <a:r>
              <a:rPr lang="fr-FR" dirty="0">
                <a:solidFill>
                  <a:schemeClr val="bg1"/>
                </a:solidFill>
                <a:latin typeface="Calibri" panose="020F0502020204030204" pitchFamily="34" charset="0"/>
                <a:cs typeface="Times New Roman" panose="02020603050405020304" pitchFamily="18" charset="0"/>
              </a:rPr>
              <a:t>Spécifiez le type de données de la variable suivi par son nom. </a:t>
            </a:r>
          </a:p>
          <a:p>
            <a:pPr marL="800100" lvl="1" indent="-342900" algn="just" rtl="0">
              <a:buClr>
                <a:schemeClr val="bg2"/>
              </a:buClr>
              <a:buFont typeface="+mj-lt"/>
              <a:buAutoNum type="arabicPeriod"/>
            </a:pPr>
            <a:r>
              <a:rPr lang="fr-FR" dirty="0">
                <a:solidFill>
                  <a:schemeClr val="bg1"/>
                </a:solidFill>
                <a:latin typeface="Calibri" panose="020F0502020204030204" pitchFamily="34" charset="0"/>
                <a:cs typeface="Times New Roman" panose="02020603050405020304" pitchFamily="18" charset="0"/>
              </a:rPr>
              <a:t>Donnez une valeur initiale à la variable. </a:t>
            </a:r>
          </a:p>
          <a:p>
            <a:pPr lvl="2" algn="just" rtl="0">
              <a:lnSpc>
                <a:spcPct val="150000"/>
              </a:lnSpc>
              <a:buClr>
                <a:schemeClr val="bg2"/>
              </a:buClr>
              <a:buFont typeface="Wingdings" panose="05000000000000000000" pitchFamily="2" charset="2"/>
              <a:buChar char="§"/>
            </a:pPr>
            <a:r>
              <a:rPr lang="fr-FR" b="1" dirty="0">
                <a:solidFill>
                  <a:schemeClr val="bg1"/>
                </a:solidFill>
                <a:latin typeface="Calibri" panose="020F0502020204030204" pitchFamily="34" charset="0"/>
                <a:cs typeface="Times New Roman" panose="02020603050405020304" pitchFamily="18" charset="0"/>
              </a:rPr>
              <a:t>Une variable peut être déclarée sans l’initialiser, mais, toute variable  doit être initialisée avant de l’utiliser.</a:t>
            </a:r>
          </a:p>
        </p:txBody>
      </p:sp>
      <p:sp>
        <p:nvSpPr>
          <p:cNvPr id="9" name="Titre 1">
            <a:extLst>
              <a:ext uri="{FF2B5EF4-FFF2-40B4-BE49-F238E27FC236}">
                <a16:creationId xmlns:a16="http://schemas.microsoft.com/office/drawing/2014/main" id="{DE862D97-9335-44CF-B74B-7BE8BD65740F}"/>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Variables</a:t>
            </a:r>
            <a:endParaRPr lang="ar-MA" sz="4400" b="1" dirty="0">
              <a:solidFill>
                <a:srgbClr val="0070C0"/>
              </a:solidFill>
            </a:endParaRPr>
          </a:p>
        </p:txBody>
      </p:sp>
      <p:cxnSp>
        <p:nvCxnSpPr>
          <p:cNvPr id="10" name="Connecteur droit 9">
            <a:extLst>
              <a:ext uri="{FF2B5EF4-FFF2-40B4-BE49-F238E27FC236}">
                <a16:creationId xmlns:a16="http://schemas.microsoft.com/office/drawing/2014/main" id="{89C8F89D-3CC6-4CDB-A7BB-FFB3EA574842}"/>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82B83BC7-5D23-42D0-983A-1DB942316439}"/>
              </a:ext>
            </a:extLst>
          </p:cNvPr>
          <p:cNvSpPr txBox="1"/>
          <p:nvPr/>
        </p:nvSpPr>
        <p:spPr>
          <a:xfrm>
            <a:off x="2104599" y="3830122"/>
            <a:ext cx="8258601" cy="2725490"/>
          </a:xfrm>
          <a:prstGeom prst="rect">
            <a:avLst/>
          </a:prstGeom>
          <a:noFill/>
          <a:ln>
            <a:noFill/>
          </a:ln>
        </p:spPr>
        <p:txBody>
          <a:bodyPr wrap="square">
            <a:spAutoFit/>
          </a:bodyPr>
          <a:lstStyle/>
          <a:p>
            <a:pPr>
              <a:lnSpc>
                <a:spcPct val="150000"/>
              </a:lnSpc>
            </a:pPr>
            <a:r>
              <a:rPr lang="fr-FR" sz="1600" dirty="0">
                <a:solidFill>
                  <a:schemeClr val="bg1">
                    <a:lumMod val="75000"/>
                    <a:lumOff val="25000"/>
                  </a:schemeClr>
                </a:solidFill>
                <a:latin typeface="Consolas" panose="020B0609020204030204" pitchFamily="49" charset="0"/>
              </a:rPr>
              <a:t>public class Premier {</a:t>
            </a:r>
          </a:p>
          <a:p>
            <a:pPr>
              <a:lnSpc>
                <a:spcPct val="150000"/>
              </a:lnSpc>
            </a:pPr>
            <a:r>
              <a:rPr lang="fr-FR" sz="1600" dirty="0">
                <a:solidFill>
                  <a:schemeClr val="bg1">
                    <a:lumMod val="75000"/>
                    <a:lumOff val="25000"/>
                  </a:schemeClr>
                </a:solidFill>
                <a:latin typeface="Consolas" panose="020B0609020204030204" pitchFamily="49" charset="0"/>
              </a:rPr>
              <a:t>    public </a:t>
            </a:r>
            <a:r>
              <a:rPr lang="fr-FR" sz="1600" dirty="0" err="1">
                <a:solidFill>
                  <a:schemeClr val="bg1">
                    <a:lumMod val="75000"/>
                    <a:lumOff val="25000"/>
                  </a:schemeClr>
                </a:solidFill>
                <a:latin typeface="Consolas" panose="020B0609020204030204" pitchFamily="49" charset="0"/>
              </a:rPr>
              <a:t>static</a:t>
            </a:r>
            <a:r>
              <a:rPr lang="fr-FR" sz="1600" dirty="0">
                <a:solidFill>
                  <a:schemeClr val="bg1">
                    <a:lumMod val="75000"/>
                    <a:lumOff val="25000"/>
                  </a:schemeClr>
                </a:solidFill>
                <a:latin typeface="Consolas" panose="020B0609020204030204" pitchFamily="49" charset="0"/>
              </a:rPr>
              <a:t> </a:t>
            </a:r>
            <a:r>
              <a:rPr lang="fr-FR" sz="1600" dirty="0" err="1">
                <a:solidFill>
                  <a:schemeClr val="bg1">
                    <a:lumMod val="75000"/>
                    <a:lumOff val="25000"/>
                  </a:schemeClr>
                </a:solidFill>
                <a:latin typeface="Consolas" panose="020B0609020204030204" pitchFamily="49" charset="0"/>
              </a:rPr>
              <a:t>void</a:t>
            </a:r>
            <a:r>
              <a:rPr lang="fr-FR" sz="1600" dirty="0">
                <a:solidFill>
                  <a:schemeClr val="bg1">
                    <a:lumMod val="75000"/>
                    <a:lumOff val="25000"/>
                  </a:schemeClr>
                </a:solidFill>
                <a:latin typeface="Consolas" panose="020B0609020204030204" pitchFamily="49" charset="0"/>
              </a:rPr>
              <a:t> main(String[] </a:t>
            </a:r>
            <a:r>
              <a:rPr lang="fr-FR" sz="1600" dirty="0" err="1">
                <a:solidFill>
                  <a:schemeClr val="bg1">
                    <a:lumMod val="75000"/>
                    <a:lumOff val="25000"/>
                  </a:schemeClr>
                </a:solidFill>
                <a:latin typeface="Consolas" panose="020B0609020204030204" pitchFamily="49" charset="0"/>
              </a:rPr>
              <a:t>args</a:t>
            </a:r>
            <a:r>
              <a:rPr lang="fr-FR" sz="1600" dirty="0">
                <a:solidFill>
                  <a:schemeClr val="bg1">
                    <a:lumMod val="75000"/>
                    <a:lumOff val="25000"/>
                  </a:schemeClr>
                </a:solidFill>
                <a:latin typeface="Consolas" panose="020B0609020204030204" pitchFamily="49" charset="0"/>
              </a:rPr>
              <a:t>) {</a:t>
            </a:r>
          </a:p>
          <a:p>
            <a:pPr>
              <a:lnSpc>
                <a:spcPct val="150000"/>
              </a:lnSpc>
            </a:pPr>
            <a:r>
              <a:rPr lang="fr-FR" sz="1600" dirty="0">
                <a:solidFill>
                  <a:schemeClr val="bg1">
                    <a:lumMod val="75000"/>
                    <a:lumOff val="25000"/>
                  </a:schemeClr>
                </a:solidFill>
                <a:latin typeface="Consolas" panose="020B0609020204030204" pitchFamily="49" charset="0"/>
              </a:rPr>
              <a:t>        </a:t>
            </a:r>
            <a:r>
              <a:rPr lang="en-US" sz="1600" dirty="0">
                <a:solidFill>
                  <a:schemeClr val="bg1">
                    <a:lumMod val="75000"/>
                    <a:lumOff val="25000"/>
                  </a:schemeClr>
                </a:solidFill>
                <a:latin typeface="Consolas" panose="020B0609020204030204" pitchFamily="49" charset="0"/>
              </a:rPr>
              <a:t>  </a:t>
            </a:r>
            <a:r>
              <a:rPr lang="en-US" sz="1600" b="1" dirty="0" err="1">
                <a:solidFill>
                  <a:schemeClr val="bg1">
                    <a:lumMod val="75000"/>
                    <a:lumOff val="25000"/>
                  </a:schemeClr>
                </a:solidFill>
                <a:latin typeface="Consolas" panose="020B0609020204030204" pitchFamily="49" charset="0"/>
              </a:rPr>
              <a:t>int</a:t>
            </a:r>
            <a:r>
              <a:rPr lang="en-US" sz="1600" b="1" dirty="0">
                <a:solidFill>
                  <a:schemeClr val="bg1">
                    <a:lumMod val="75000"/>
                    <a:lumOff val="25000"/>
                  </a:schemeClr>
                </a:solidFill>
                <a:latin typeface="Consolas" panose="020B0609020204030204" pitchFamily="49" charset="0"/>
              </a:rPr>
              <a:t> a = 10;</a:t>
            </a:r>
          </a:p>
          <a:p>
            <a:pPr>
              <a:lnSpc>
                <a:spcPct val="150000"/>
              </a:lnSpc>
            </a:pPr>
            <a:r>
              <a:rPr lang="en-US" sz="1600" b="1" dirty="0">
                <a:solidFill>
                  <a:schemeClr val="bg1">
                    <a:lumMod val="75000"/>
                    <a:lumOff val="25000"/>
                  </a:schemeClr>
                </a:solidFill>
                <a:latin typeface="Consolas" panose="020B0609020204030204" pitchFamily="49" charset="0"/>
              </a:rPr>
              <a:t>          </a:t>
            </a:r>
            <a:r>
              <a:rPr lang="en-US" sz="1600" b="1" dirty="0" err="1">
                <a:solidFill>
                  <a:schemeClr val="bg1">
                    <a:lumMod val="75000"/>
                    <a:lumOff val="25000"/>
                  </a:schemeClr>
                </a:solidFill>
                <a:latin typeface="Consolas" panose="020B0609020204030204" pitchFamily="49" charset="0"/>
              </a:rPr>
              <a:t>int</a:t>
            </a:r>
            <a:r>
              <a:rPr lang="en-US" sz="1600" b="1" dirty="0">
                <a:solidFill>
                  <a:schemeClr val="bg1">
                    <a:lumMod val="75000"/>
                    <a:lumOff val="25000"/>
                  </a:schemeClr>
                </a:solidFill>
                <a:latin typeface="Consolas" panose="020B0609020204030204" pitchFamily="49" charset="0"/>
              </a:rPr>
              <a:t> b = 20;</a:t>
            </a:r>
          </a:p>
          <a:p>
            <a:pPr>
              <a:lnSpc>
                <a:spcPct val="150000"/>
              </a:lnSpc>
            </a:pPr>
            <a:r>
              <a:rPr lang="en-US" sz="1600" dirty="0">
                <a:solidFill>
                  <a:schemeClr val="bg1">
                    <a:lumMod val="75000"/>
                    <a:lumOff val="25000"/>
                  </a:schemeClr>
                </a:solidFill>
                <a:latin typeface="Consolas" panose="020B0609020204030204" pitchFamily="49" charset="0"/>
              </a:rPr>
              <a:t>          </a:t>
            </a:r>
            <a:r>
              <a:rPr lang="en-US" sz="1600" dirty="0" err="1">
                <a:solidFill>
                  <a:schemeClr val="bg1">
                    <a:lumMod val="75000"/>
                    <a:lumOff val="25000"/>
                  </a:schemeClr>
                </a:solidFill>
                <a:latin typeface="Consolas" panose="020B0609020204030204" pitchFamily="49" charset="0"/>
              </a:rPr>
              <a:t>System.out.println</a:t>
            </a:r>
            <a:r>
              <a:rPr lang="en-US" sz="1600" dirty="0">
                <a:solidFill>
                  <a:schemeClr val="bg1">
                    <a:lumMod val="75000"/>
                    <a:lumOff val="25000"/>
                  </a:schemeClr>
                </a:solidFill>
                <a:latin typeface="Consolas" panose="020B0609020204030204" pitchFamily="49" charset="0"/>
              </a:rPr>
              <a:t>( a + b );</a:t>
            </a:r>
            <a:endParaRPr lang="fr-FR" sz="1600" dirty="0">
              <a:solidFill>
                <a:schemeClr val="bg1">
                  <a:lumMod val="75000"/>
                  <a:lumOff val="25000"/>
                </a:schemeClr>
              </a:solidFill>
              <a:latin typeface="Consolas" panose="020B0609020204030204" pitchFamily="49" charset="0"/>
            </a:endParaRPr>
          </a:p>
          <a:p>
            <a:pPr>
              <a:lnSpc>
                <a:spcPct val="150000"/>
              </a:lnSpc>
            </a:pPr>
            <a:r>
              <a:rPr lang="fr-FR" sz="1600" dirty="0">
                <a:solidFill>
                  <a:schemeClr val="bg1">
                    <a:lumMod val="75000"/>
                    <a:lumOff val="25000"/>
                  </a:schemeClr>
                </a:solidFill>
                <a:latin typeface="Consolas" panose="020B0609020204030204" pitchFamily="49" charset="0"/>
              </a:rPr>
              <a:t>    }</a:t>
            </a:r>
          </a:p>
          <a:p>
            <a:pPr>
              <a:lnSpc>
                <a:spcPct val="150000"/>
              </a:lnSpc>
            </a:pPr>
            <a:r>
              <a:rPr lang="fr-FR" sz="1600" dirty="0">
                <a:solidFill>
                  <a:schemeClr val="bg1">
                    <a:lumMod val="75000"/>
                    <a:lumOff val="25000"/>
                  </a:schemeClr>
                </a:solidFill>
                <a:latin typeface="Consolas" panose="020B0609020204030204" pitchFamily="49" charset="0"/>
              </a:rPr>
              <a:t>}</a:t>
            </a:r>
          </a:p>
        </p:txBody>
      </p:sp>
      <p:pic>
        <p:nvPicPr>
          <p:cNvPr id="3" name="Image 2">
            <a:extLst>
              <a:ext uri="{FF2B5EF4-FFF2-40B4-BE49-F238E27FC236}">
                <a16:creationId xmlns:a16="http://schemas.microsoft.com/office/drawing/2014/main" id="{D8F0B606-BB7E-A283-D170-D0440F06CA67}"/>
              </a:ext>
            </a:extLst>
          </p:cNvPr>
          <p:cNvPicPr>
            <a:picLocks noChangeAspect="1"/>
          </p:cNvPicPr>
          <p:nvPr/>
        </p:nvPicPr>
        <p:blipFill>
          <a:blip r:embed="rId2"/>
          <a:stretch>
            <a:fillRect/>
          </a:stretch>
        </p:blipFill>
        <p:spPr>
          <a:xfrm>
            <a:off x="2104599" y="1748484"/>
            <a:ext cx="5719283" cy="522906"/>
          </a:xfrm>
          <a:prstGeom prst="rect">
            <a:avLst/>
          </a:prstGeom>
        </p:spPr>
      </p:pic>
    </p:spTree>
    <p:extLst>
      <p:ext uri="{BB962C8B-B14F-4D97-AF65-F5344CB8AC3E}">
        <p14:creationId xmlns:p14="http://schemas.microsoft.com/office/powerpoint/2010/main" val="2870438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26</a:t>
            </a:fld>
            <a:endParaRPr lang="en-US" dirty="0"/>
          </a:p>
        </p:txBody>
      </p:sp>
      <p:sp>
        <p:nvSpPr>
          <p:cNvPr id="14" name="Espace réservé du contenu 2">
            <a:extLst>
              <a:ext uri="{FF2B5EF4-FFF2-40B4-BE49-F238E27FC236}">
                <a16:creationId xmlns:a16="http://schemas.microsoft.com/office/drawing/2014/main" id="{BA5CA73F-1FDF-4DC6-92EB-69184BA7F613}"/>
              </a:ext>
            </a:extLst>
          </p:cNvPr>
          <p:cNvSpPr>
            <a:spLocks noGrp="1"/>
          </p:cNvSpPr>
          <p:nvPr>
            <p:ph idx="1"/>
          </p:nvPr>
        </p:nvSpPr>
        <p:spPr>
          <a:xfrm>
            <a:off x="583017" y="1384753"/>
            <a:ext cx="11075159" cy="4015074"/>
          </a:xfrm>
        </p:spPr>
        <p:txBody>
          <a:bodyPr>
            <a:noAutofit/>
          </a:bodyPr>
          <a:lstStyle/>
          <a:p>
            <a:pPr algn="l"/>
            <a:endParaRPr lang="fr-FR" sz="1800" b="0" i="0" u="none" strike="noStrike" baseline="0" dirty="0">
              <a:solidFill>
                <a:srgbClr val="000000"/>
              </a:solidFill>
              <a:latin typeface="Calibri" panose="020F0502020204030204" pitchFamily="34" charset="0"/>
            </a:endParaRPr>
          </a:p>
          <a:p>
            <a:endParaRPr lang="fr-FR" sz="1800" b="0" i="0" u="none" strike="noStrike" baseline="0" dirty="0">
              <a:latin typeface="Calibri" panose="020F0502020204030204" pitchFamily="34" charset="0"/>
            </a:endParaRPr>
          </a:p>
          <a:p>
            <a:pPr algn="just" rtl="0">
              <a:lnSpc>
                <a:spcPct val="160000"/>
              </a:lnSpc>
              <a:buClr>
                <a:schemeClr val="bg2"/>
              </a:buClr>
              <a:buFont typeface="Wingdings" panose="05000000000000000000" pitchFamily="2" charset="2"/>
              <a:buChar char="§"/>
            </a:pPr>
            <a:r>
              <a:rPr lang="fr-FR" sz="2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Le nom d’une variable :</a:t>
            </a:r>
            <a:endParaRPr lang="fr-FR" sz="2200" dirty="0">
              <a:solidFill>
                <a:schemeClr val="bg1"/>
              </a:solidFill>
              <a:latin typeface="Calibri" panose="020F0502020204030204" pitchFamily="34" charset="0"/>
              <a:cs typeface="Calibri" panose="020F0502020204030204" pitchFamily="34" charset="0"/>
            </a:endParaRPr>
          </a:p>
          <a:p>
            <a:pPr lvl="1" algn="just" rtl="0">
              <a:lnSpc>
                <a:spcPct val="160000"/>
              </a:lnSpc>
              <a:buClr>
                <a:schemeClr val="bg2"/>
              </a:buClr>
              <a:buFont typeface="Wingdings" panose="05000000000000000000" pitchFamily="2" charset="2"/>
              <a:buChar char="§"/>
            </a:pPr>
            <a:r>
              <a:rPr lang="fr-FR" dirty="0">
                <a:solidFill>
                  <a:schemeClr val="bg1"/>
                </a:solidFill>
                <a:latin typeface="Calibri" panose="020F0502020204030204" pitchFamily="34" charset="0"/>
                <a:cs typeface="Calibri" panose="020F0502020204030204" pitchFamily="34" charset="0"/>
              </a:rPr>
              <a:t>Java est sensible à la casse donc </a:t>
            </a:r>
            <a:r>
              <a:rPr lang="fr-FR" b="1" dirty="0">
                <a:solidFill>
                  <a:schemeClr val="bg1"/>
                </a:solidFill>
                <a:latin typeface="Calibri" panose="020F0502020204030204" pitchFamily="34" charset="0"/>
                <a:cs typeface="Calibri" panose="020F0502020204030204" pitchFamily="34" charset="0"/>
              </a:rPr>
              <a:t>Nom</a:t>
            </a:r>
            <a:r>
              <a:rPr lang="fr-FR" dirty="0">
                <a:solidFill>
                  <a:schemeClr val="bg1"/>
                </a:solidFill>
                <a:latin typeface="Calibri" panose="020F0502020204030204" pitchFamily="34" charset="0"/>
                <a:cs typeface="Calibri" panose="020F0502020204030204" pitchFamily="34" charset="0"/>
              </a:rPr>
              <a:t> est différent de </a:t>
            </a:r>
            <a:r>
              <a:rPr lang="fr-FR" b="1" dirty="0">
                <a:solidFill>
                  <a:schemeClr val="bg1"/>
                </a:solidFill>
                <a:latin typeface="Calibri" panose="020F0502020204030204" pitchFamily="34" charset="0"/>
                <a:cs typeface="Calibri" panose="020F0502020204030204" pitchFamily="34" charset="0"/>
              </a:rPr>
              <a:t>nom</a:t>
            </a:r>
            <a:r>
              <a:rPr lang="fr-FR" dirty="0">
                <a:solidFill>
                  <a:schemeClr val="bg1"/>
                </a:solidFill>
                <a:latin typeface="Calibri" panose="020F0502020204030204" pitchFamily="34" charset="0"/>
                <a:cs typeface="Calibri" panose="020F0502020204030204" pitchFamily="34" charset="0"/>
              </a:rPr>
              <a:t>.</a:t>
            </a:r>
          </a:p>
          <a:p>
            <a:pPr lvl="1" algn="just" rtl="0">
              <a:lnSpc>
                <a:spcPct val="160000"/>
              </a:lnSpc>
              <a:buClr>
                <a:schemeClr val="bg2"/>
              </a:buClr>
              <a:buFont typeface="Wingdings" panose="05000000000000000000" pitchFamily="2" charset="2"/>
              <a:buChar char="§"/>
            </a:pPr>
            <a:r>
              <a:rPr lang="fr-FR" dirty="0">
                <a:solidFill>
                  <a:schemeClr val="bg1"/>
                </a:solidFill>
                <a:latin typeface="Calibri" panose="020F0502020204030204" pitchFamily="34" charset="0"/>
                <a:cs typeface="Calibri" panose="020F0502020204030204" pitchFamily="34" charset="0"/>
              </a:rPr>
              <a:t>Peut commencer par une lettre( a-z, A-Z), </a:t>
            </a:r>
            <a:r>
              <a:rPr lang="fr-FR" dirty="0" err="1">
                <a:solidFill>
                  <a:schemeClr val="bg1"/>
                </a:solidFill>
                <a:latin typeface="Calibri" panose="020F0502020204030204" pitchFamily="34" charset="0"/>
                <a:cs typeface="Calibri" panose="020F0502020204030204" pitchFamily="34" charset="0"/>
              </a:rPr>
              <a:t>underscore</a:t>
            </a:r>
            <a:r>
              <a:rPr lang="fr-FR" dirty="0">
                <a:solidFill>
                  <a:schemeClr val="bg1"/>
                </a:solidFill>
                <a:latin typeface="Calibri" panose="020F0502020204030204" pitchFamily="34" charset="0"/>
                <a:cs typeface="Calibri" panose="020F0502020204030204" pitchFamily="34" charset="0"/>
              </a:rPr>
              <a:t> ( _ ) ou </a:t>
            </a:r>
            <a:r>
              <a:rPr lang="fr-FR" dirty="0" err="1">
                <a:solidFill>
                  <a:schemeClr val="bg1"/>
                </a:solidFill>
                <a:latin typeface="Calibri" panose="020F0502020204030204" pitchFamily="34" charset="0"/>
                <a:cs typeface="Calibri" panose="020F0502020204030204" pitchFamily="34" charset="0"/>
              </a:rPr>
              <a:t>dollard</a:t>
            </a:r>
            <a:r>
              <a:rPr lang="fr-FR" dirty="0">
                <a:solidFill>
                  <a:schemeClr val="bg1"/>
                </a:solidFill>
                <a:latin typeface="Calibri" panose="020F0502020204030204" pitchFamily="34" charset="0"/>
                <a:cs typeface="Calibri" panose="020F0502020204030204" pitchFamily="34" charset="0"/>
              </a:rPr>
              <a:t> ($)</a:t>
            </a:r>
          </a:p>
          <a:p>
            <a:pPr lvl="1" algn="just" rtl="0">
              <a:lnSpc>
                <a:spcPct val="160000"/>
              </a:lnSpc>
              <a:buClr>
                <a:schemeClr val="bg2"/>
              </a:buClr>
              <a:buFont typeface="Wingdings" panose="05000000000000000000" pitchFamily="2" charset="2"/>
              <a:buChar char="§"/>
            </a:pPr>
            <a:r>
              <a:rPr lang="fr-FR" dirty="0">
                <a:solidFill>
                  <a:schemeClr val="bg1"/>
                </a:solidFill>
                <a:latin typeface="Calibri" panose="020F0502020204030204" pitchFamily="34" charset="0"/>
                <a:cs typeface="Calibri" panose="020F0502020204030204" pitchFamily="34" charset="0"/>
              </a:rPr>
              <a:t>Ne peut pas commencer par un chiffre (0-9)</a:t>
            </a:r>
          </a:p>
          <a:p>
            <a:pPr lvl="1" algn="just" rtl="0">
              <a:lnSpc>
                <a:spcPct val="160000"/>
              </a:lnSpc>
              <a:buClr>
                <a:schemeClr val="bg2"/>
              </a:buClr>
              <a:buFont typeface="Wingdings" panose="05000000000000000000" pitchFamily="2" charset="2"/>
              <a:buChar char="§"/>
            </a:pPr>
            <a:r>
              <a:rPr lang="fr-FR" dirty="0">
                <a:solidFill>
                  <a:schemeClr val="bg1"/>
                </a:solidFill>
                <a:latin typeface="Calibri" panose="020F0502020204030204" pitchFamily="34" charset="0"/>
                <a:cs typeface="Calibri" panose="020F0502020204030204" pitchFamily="34" charset="0"/>
              </a:rPr>
              <a:t>Ne peut pas contenir d'espace ni de symboles spéciaux.</a:t>
            </a:r>
          </a:p>
          <a:p>
            <a:pPr lvl="1" algn="just" rtl="0">
              <a:lnSpc>
                <a:spcPct val="160000"/>
              </a:lnSpc>
              <a:buClr>
                <a:schemeClr val="bg2"/>
              </a:buClr>
              <a:buFont typeface="Wingdings" panose="05000000000000000000" pitchFamily="2" charset="2"/>
              <a:buChar char="§"/>
            </a:pPr>
            <a:r>
              <a:rPr lang="fr-FR" dirty="0">
                <a:solidFill>
                  <a:schemeClr val="bg1"/>
                </a:solidFill>
                <a:latin typeface="Calibri" panose="020F0502020204030204" pitchFamily="34" charset="0"/>
                <a:cs typeface="Calibri" panose="020F0502020204030204" pitchFamily="34" charset="0"/>
              </a:rPr>
              <a:t>Ne peut pas être un mot clé réservé de Java.</a:t>
            </a:r>
          </a:p>
          <a:p>
            <a:pPr algn="just" rtl="0">
              <a:lnSpc>
                <a:spcPct val="160000"/>
              </a:lnSpc>
              <a:buClr>
                <a:schemeClr val="bg2"/>
              </a:buClr>
              <a:buFont typeface="Wingdings" panose="05000000000000000000" pitchFamily="2" charset="2"/>
              <a:buChar char="§"/>
            </a:pPr>
            <a:r>
              <a:rPr lang="fr-FR" sz="22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Par convention :</a:t>
            </a:r>
          </a:p>
          <a:p>
            <a:pPr lvl="1" algn="just" rtl="0">
              <a:lnSpc>
                <a:spcPct val="160000"/>
              </a:lnSpc>
              <a:buClr>
                <a:schemeClr val="bg2"/>
              </a:buClr>
              <a:buFont typeface="Wingdings" panose="05000000000000000000" pitchFamily="2" charset="2"/>
              <a:buChar char="§"/>
            </a:pPr>
            <a:r>
              <a:rPr lang="fr-FR" dirty="0">
                <a:solidFill>
                  <a:schemeClr val="bg1"/>
                </a:solidFill>
                <a:latin typeface="Calibri" panose="020F0502020204030204" pitchFamily="34" charset="0"/>
              </a:rPr>
              <a:t>Le nom d’une variable commence par une lettre minuscule.</a:t>
            </a:r>
          </a:p>
          <a:p>
            <a:pPr lvl="1" algn="just" rtl="0">
              <a:lnSpc>
                <a:spcPct val="160000"/>
              </a:lnSpc>
              <a:buClr>
                <a:schemeClr val="bg2"/>
              </a:buClr>
              <a:buFont typeface="Wingdings" panose="05000000000000000000" pitchFamily="2" charset="2"/>
              <a:buChar char="§"/>
            </a:pPr>
            <a:r>
              <a:rPr lang="fr-FR" dirty="0">
                <a:solidFill>
                  <a:schemeClr val="bg1"/>
                </a:solidFill>
                <a:latin typeface="Calibri" panose="020F0502020204030204" pitchFamily="34" charset="0"/>
              </a:rPr>
              <a:t>Si le nom est constitué de plusieurs mots alors  on commence chaque mot par une majuscule.</a:t>
            </a:r>
          </a:p>
        </p:txBody>
      </p:sp>
      <p:sp>
        <p:nvSpPr>
          <p:cNvPr id="9" name="Titre 1">
            <a:extLst>
              <a:ext uri="{FF2B5EF4-FFF2-40B4-BE49-F238E27FC236}">
                <a16:creationId xmlns:a16="http://schemas.microsoft.com/office/drawing/2014/main" id="{DE862D97-9335-44CF-B74B-7BE8BD65740F}"/>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Variables</a:t>
            </a:r>
            <a:endParaRPr lang="ar-MA" sz="4400" b="1" dirty="0">
              <a:solidFill>
                <a:srgbClr val="0070C0"/>
              </a:solidFill>
            </a:endParaRPr>
          </a:p>
        </p:txBody>
      </p:sp>
      <p:cxnSp>
        <p:nvCxnSpPr>
          <p:cNvPr id="10" name="Connecteur droit 9">
            <a:extLst>
              <a:ext uri="{FF2B5EF4-FFF2-40B4-BE49-F238E27FC236}">
                <a16:creationId xmlns:a16="http://schemas.microsoft.com/office/drawing/2014/main" id="{89C8F89D-3CC6-4CDB-A7BB-FFB3EA574842}"/>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 name="Image 2">
            <a:extLst>
              <a:ext uri="{FF2B5EF4-FFF2-40B4-BE49-F238E27FC236}">
                <a16:creationId xmlns:a16="http://schemas.microsoft.com/office/drawing/2014/main" id="{569568B2-96DC-6D06-C284-81627B6F6963}"/>
              </a:ext>
            </a:extLst>
          </p:cNvPr>
          <p:cNvPicPr>
            <a:picLocks noChangeAspect="1"/>
          </p:cNvPicPr>
          <p:nvPr/>
        </p:nvPicPr>
        <p:blipFill>
          <a:blip r:embed="rId2"/>
          <a:stretch>
            <a:fillRect/>
          </a:stretch>
        </p:blipFill>
        <p:spPr>
          <a:xfrm>
            <a:off x="3800222" y="1396092"/>
            <a:ext cx="7833357" cy="527174"/>
          </a:xfrm>
          <a:prstGeom prst="rect">
            <a:avLst/>
          </a:prstGeom>
        </p:spPr>
      </p:pic>
      <p:pic>
        <p:nvPicPr>
          <p:cNvPr id="6" name="Image 5">
            <a:extLst>
              <a:ext uri="{FF2B5EF4-FFF2-40B4-BE49-F238E27FC236}">
                <a16:creationId xmlns:a16="http://schemas.microsoft.com/office/drawing/2014/main" id="{7128EAA2-0FFA-A4F8-B29B-11A55F0BADC8}"/>
              </a:ext>
            </a:extLst>
          </p:cNvPr>
          <p:cNvPicPr>
            <a:picLocks noChangeAspect="1"/>
          </p:cNvPicPr>
          <p:nvPr/>
        </p:nvPicPr>
        <p:blipFill>
          <a:blip r:embed="rId3"/>
          <a:stretch>
            <a:fillRect/>
          </a:stretch>
        </p:blipFill>
        <p:spPr>
          <a:xfrm>
            <a:off x="5966423" y="2997469"/>
            <a:ext cx="4823878" cy="510584"/>
          </a:xfrm>
          <a:prstGeom prst="rect">
            <a:avLst/>
          </a:prstGeom>
        </p:spPr>
      </p:pic>
      <p:pic>
        <p:nvPicPr>
          <p:cNvPr id="1032" name="Picture 8" descr="Red cross mark icon Negative choice ...">
            <a:extLst>
              <a:ext uri="{FF2B5EF4-FFF2-40B4-BE49-F238E27FC236}">
                <a16:creationId xmlns:a16="http://schemas.microsoft.com/office/drawing/2014/main" id="{3D723059-E8AD-8F9B-330B-05185CD643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7064" y="2997469"/>
            <a:ext cx="527174" cy="52717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reen, success, valid icon ...">
            <a:extLst>
              <a:ext uri="{FF2B5EF4-FFF2-40B4-BE49-F238E27FC236}">
                <a16:creationId xmlns:a16="http://schemas.microsoft.com/office/drawing/2014/main" id="{0297690F-01CD-C026-3290-7B7A0CCAB4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33579" y="1449101"/>
            <a:ext cx="419344" cy="419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300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8083D-32AB-537F-3227-AF78C6E9A414}"/>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BC6ADDA5-A66F-A868-417E-A009AD930020}"/>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9" name="Titre 1">
            <a:extLst>
              <a:ext uri="{FF2B5EF4-FFF2-40B4-BE49-F238E27FC236}">
                <a16:creationId xmlns:a16="http://schemas.microsoft.com/office/drawing/2014/main" id="{D5FE7F58-A851-C256-C9D2-4DFF2B22945D}"/>
              </a:ext>
            </a:extLst>
          </p:cNvPr>
          <p:cNvSpPr txBox="1">
            <a:spLocks/>
          </p:cNvSpPr>
          <p:nvPr/>
        </p:nvSpPr>
        <p:spPr>
          <a:xfrm>
            <a:off x="0" y="55259"/>
            <a:ext cx="12192000" cy="1054568"/>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fontScale="25000" lnSpcReduction="200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a:t>
            </a:r>
          </a:p>
          <a:p>
            <a:pPr rtl="0"/>
            <a:r>
              <a:rPr lang="fr-FR" sz="4400" b="1" dirty="0">
                <a:solidFill>
                  <a:srgbClr val="0070C0"/>
                </a:solidFill>
              </a:rPr>
              <a:t>         </a:t>
            </a:r>
          </a:p>
          <a:p>
            <a:pPr rtl="0"/>
            <a:r>
              <a:rPr lang="fr-FR" sz="5200" b="1" dirty="0">
                <a:solidFill>
                  <a:srgbClr val="0070C0"/>
                </a:solidFill>
              </a:rPr>
              <a:t>               </a:t>
            </a:r>
          </a:p>
          <a:p>
            <a:pPr rtl="0"/>
            <a:r>
              <a:rPr lang="fr-FR" sz="5200" b="1" dirty="0">
                <a:solidFill>
                  <a:srgbClr val="0070C0"/>
                </a:solidFill>
              </a:rPr>
              <a:t>                              </a:t>
            </a:r>
            <a:r>
              <a:rPr lang="fr-FR" sz="17600" b="1" dirty="0">
                <a:solidFill>
                  <a:srgbClr val="0070C0"/>
                </a:solidFill>
              </a:rPr>
              <a:t>mots clés réservés</a:t>
            </a:r>
            <a:endParaRPr lang="ar-MA" sz="17600" b="1" dirty="0">
              <a:solidFill>
                <a:srgbClr val="0070C0"/>
              </a:solidFill>
            </a:endParaRPr>
          </a:p>
          <a:p>
            <a:pPr rtl="0"/>
            <a:endParaRPr lang="ar-MA" sz="4400" b="1" dirty="0">
              <a:solidFill>
                <a:srgbClr val="0070C0"/>
              </a:solidFill>
            </a:endParaRPr>
          </a:p>
        </p:txBody>
      </p:sp>
      <p:cxnSp>
        <p:nvCxnSpPr>
          <p:cNvPr id="10" name="Connecteur droit 9">
            <a:extLst>
              <a:ext uri="{FF2B5EF4-FFF2-40B4-BE49-F238E27FC236}">
                <a16:creationId xmlns:a16="http://schemas.microsoft.com/office/drawing/2014/main" id="{D808A6DF-542E-1A25-4FC1-CA91569A487A}"/>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 name="Image 2">
            <a:extLst>
              <a:ext uri="{FF2B5EF4-FFF2-40B4-BE49-F238E27FC236}">
                <a16:creationId xmlns:a16="http://schemas.microsoft.com/office/drawing/2014/main" id="{ADAA01FD-FB81-FE10-2CCC-FD7FF6EE2F88}"/>
              </a:ext>
            </a:extLst>
          </p:cNvPr>
          <p:cNvPicPr>
            <a:picLocks noChangeAspect="1"/>
          </p:cNvPicPr>
          <p:nvPr/>
        </p:nvPicPr>
        <p:blipFill>
          <a:blip r:embed="rId2"/>
          <a:stretch>
            <a:fillRect/>
          </a:stretch>
        </p:blipFill>
        <p:spPr>
          <a:xfrm>
            <a:off x="401299" y="1752455"/>
            <a:ext cx="11104146" cy="3826018"/>
          </a:xfrm>
          <a:prstGeom prst="rect">
            <a:avLst/>
          </a:prstGeom>
        </p:spPr>
      </p:pic>
    </p:spTree>
    <p:extLst>
      <p:ext uri="{BB962C8B-B14F-4D97-AF65-F5344CB8AC3E}">
        <p14:creationId xmlns:p14="http://schemas.microsoft.com/office/powerpoint/2010/main" val="1318431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28</a:t>
            </a:fld>
            <a:endParaRPr lang="en-US" dirty="0"/>
          </a:p>
        </p:txBody>
      </p:sp>
      <p:sp>
        <p:nvSpPr>
          <p:cNvPr id="9" name="Titre 1">
            <a:extLst>
              <a:ext uri="{FF2B5EF4-FFF2-40B4-BE49-F238E27FC236}">
                <a16:creationId xmlns:a16="http://schemas.microsoft.com/office/drawing/2014/main" id="{DE862D97-9335-44CF-B74B-7BE8BD65740F}"/>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mot clé var</a:t>
            </a:r>
            <a:endParaRPr lang="ar-MA" sz="4400" b="1" dirty="0">
              <a:solidFill>
                <a:srgbClr val="0070C0"/>
              </a:solidFill>
            </a:endParaRPr>
          </a:p>
        </p:txBody>
      </p:sp>
      <p:cxnSp>
        <p:nvCxnSpPr>
          <p:cNvPr id="10" name="Connecteur droit 9">
            <a:extLst>
              <a:ext uri="{FF2B5EF4-FFF2-40B4-BE49-F238E27FC236}">
                <a16:creationId xmlns:a16="http://schemas.microsoft.com/office/drawing/2014/main" id="{89C8F89D-3CC6-4CDB-A7BB-FFB3EA574842}"/>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57389CD-12EC-4F36-982E-2C0FE6AF7686}"/>
              </a:ext>
            </a:extLst>
          </p:cNvPr>
          <p:cNvSpPr/>
          <p:nvPr/>
        </p:nvSpPr>
        <p:spPr>
          <a:xfrm>
            <a:off x="809118" y="1095703"/>
            <a:ext cx="10984923" cy="1676741"/>
          </a:xfrm>
          <a:prstGeom prst="rect">
            <a:avLst/>
          </a:prstGeom>
        </p:spPr>
        <p:txBody>
          <a:bodyPr wrap="square">
            <a:spAutoFit/>
          </a:bodyPr>
          <a:lstStyle/>
          <a:p>
            <a:pPr marL="285750" indent="-285750">
              <a:lnSpc>
                <a:spcPct val="200000"/>
              </a:lnSpc>
              <a:buFont typeface="Wingdings" panose="05000000000000000000" pitchFamily="2" charset="2"/>
              <a:buChar char="§"/>
            </a:pPr>
            <a:r>
              <a:rPr lang="fr-FR" b="1" dirty="0">
                <a:solidFill>
                  <a:schemeClr val="bg1"/>
                </a:solidFill>
                <a:latin typeface="Calibri" panose="020F0502020204030204" pitchFamily="34" charset="0"/>
              </a:rPr>
              <a:t>Le mot clé </a:t>
            </a:r>
            <a:r>
              <a:rPr lang="fr-FR" b="1" dirty="0">
                <a:solidFill>
                  <a:schemeClr val="accent6"/>
                </a:solidFill>
                <a:latin typeface="Consolas" panose="020B0609020204030204" pitchFamily="49" charset="0"/>
              </a:rPr>
              <a:t>var</a:t>
            </a:r>
            <a:r>
              <a:rPr lang="fr-FR" b="1" dirty="0">
                <a:solidFill>
                  <a:schemeClr val="bg1"/>
                </a:solidFill>
                <a:latin typeface="Calibri" panose="020F0502020204030204" pitchFamily="34" charset="0"/>
              </a:rPr>
              <a:t> peut être utilisé pour </a:t>
            </a:r>
            <a:r>
              <a:rPr lang="fr-FR" b="1" dirty="0">
                <a:solidFill>
                  <a:schemeClr val="accent6"/>
                </a:solidFill>
                <a:latin typeface="Calibri" panose="020F0502020204030204" pitchFamily="34" charset="0"/>
              </a:rPr>
              <a:t>déclarer une variable locale </a:t>
            </a:r>
            <a:r>
              <a:rPr lang="fr-FR" b="1" dirty="0">
                <a:solidFill>
                  <a:schemeClr val="bg1"/>
                </a:solidFill>
                <a:latin typeface="Calibri" panose="020F0502020204030204" pitchFamily="34" charset="0"/>
              </a:rPr>
              <a:t>sans préciser son type.  </a:t>
            </a:r>
          </a:p>
          <a:p>
            <a:pPr marL="742950" lvl="1" indent="-285750">
              <a:lnSpc>
                <a:spcPct val="200000"/>
              </a:lnSpc>
              <a:buFont typeface="Wingdings" panose="05000000000000000000" pitchFamily="2" charset="2"/>
              <a:buChar char="§"/>
            </a:pPr>
            <a:r>
              <a:rPr lang="fr-FR" b="1" dirty="0">
                <a:solidFill>
                  <a:schemeClr val="bg1"/>
                </a:solidFill>
                <a:latin typeface="Calibri" panose="020F0502020204030204" pitchFamily="34" charset="0"/>
              </a:rPr>
              <a:t>La variable locale doit être initialisée lors de cette déclaration.</a:t>
            </a:r>
          </a:p>
          <a:p>
            <a:pPr marL="742950" lvl="1" indent="-285750">
              <a:lnSpc>
                <a:spcPct val="200000"/>
              </a:lnSpc>
              <a:buFont typeface="Wingdings" panose="05000000000000000000" pitchFamily="2" charset="2"/>
              <a:buChar char="§"/>
            </a:pPr>
            <a:r>
              <a:rPr lang="fr-FR" b="1" i="1" dirty="0">
                <a:solidFill>
                  <a:schemeClr val="bg1"/>
                </a:solidFill>
                <a:latin typeface="Calibri" panose="020F0502020204030204" pitchFamily="34" charset="0"/>
              </a:rPr>
              <a:t>Le compilateur déduit le type de la variable à partir de la valeur qui lui a été affectée.</a:t>
            </a:r>
          </a:p>
        </p:txBody>
      </p:sp>
      <p:sp>
        <p:nvSpPr>
          <p:cNvPr id="8" name="ZoneTexte 7">
            <a:extLst>
              <a:ext uri="{FF2B5EF4-FFF2-40B4-BE49-F238E27FC236}">
                <a16:creationId xmlns:a16="http://schemas.microsoft.com/office/drawing/2014/main" id="{82B83BC7-5D23-42D0-983A-1DB942316439}"/>
              </a:ext>
            </a:extLst>
          </p:cNvPr>
          <p:cNvSpPr txBox="1"/>
          <p:nvPr/>
        </p:nvSpPr>
        <p:spPr>
          <a:xfrm>
            <a:off x="3223510" y="2963212"/>
            <a:ext cx="5637402" cy="3586879"/>
          </a:xfrm>
          <a:prstGeom prst="rect">
            <a:avLst/>
          </a:prstGeom>
          <a:noFill/>
          <a:ln>
            <a:noFill/>
          </a:ln>
        </p:spPr>
        <p:txBody>
          <a:bodyPr wrap="square">
            <a:spAutoFit/>
          </a:bodyPr>
          <a:lstStyle/>
          <a:p>
            <a:pPr>
              <a:lnSpc>
                <a:spcPct val="150000"/>
              </a:lnSpc>
            </a:pPr>
            <a:r>
              <a:rPr lang="fr-FR" sz="1400" dirty="0">
                <a:solidFill>
                  <a:schemeClr val="bg1">
                    <a:lumMod val="75000"/>
                    <a:lumOff val="25000"/>
                  </a:schemeClr>
                </a:solidFill>
                <a:latin typeface="Consolas" panose="020B0609020204030204" pitchFamily="49" charset="0"/>
              </a:rPr>
              <a:t>public class </a:t>
            </a:r>
            <a:r>
              <a:rPr lang="fr-FR" sz="1400" b="1" dirty="0">
                <a:solidFill>
                  <a:schemeClr val="bg1">
                    <a:lumMod val="75000"/>
                    <a:lumOff val="25000"/>
                  </a:schemeClr>
                </a:solidFill>
                <a:latin typeface="Consolas" panose="020B0609020204030204" pitchFamily="49" charset="0"/>
              </a:rPr>
              <a:t>Premier</a:t>
            </a:r>
            <a:r>
              <a:rPr lang="fr-FR" sz="1400" dirty="0">
                <a:solidFill>
                  <a:schemeClr val="bg1">
                    <a:lumMod val="75000"/>
                    <a:lumOff val="25000"/>
                  </a:schemeClr>
                </a:solidFill>
                <a:latin typeface="Consolas" panose="020B0609020204030204" pitchFamily="49" charset="0"/>
              </a:rPr>
              <a:t> {</a:t>
            </a:r>
          </a:p>
          <a:p>
            <a:pPr>
              <a:lnSpc>
                <a:spcPct val="150000"/>
              </a:lnSpc>
            </a:pPr>
            <a:r>
              <a:rPr lang="fr-FR" sz="1400" dirty="0">
                <a:solidFill>
                  <a:schemeClr val="bg1">
                    <a:lumMod val="75000"/>
                    <a:lumOff val="25000"/>
                  </a:schemeClr>
                </a:solidFill>
                <a:latin typeface="Consolas" panose="020B0609020204030204" pitchFamily="49" charset="0"/>
              </a:rPr>
              <a:t>   </a:t>
            </a:r>
            <a:r>
              <a:rPr lang="fr-FR" sz="1400" b="1" dirty="0">
                <a:solidFill>
                  <a:schemeClr val="accent6"/>
                </a:solidFill>
                <a:latin typeface="Consolas" panose="020B0609020204030204" pitchFamily="49" charset="0"/>
              </a:rPr>
              <a:t>var truc = "Hello"; // ne compile pas</a:t>
            </a:r>
          </a:p>
          <a:p>
            <a:pPr>
              <a:lnSpc>
                <a:spcPct val="150000"/>
              </a:lnSpc>
            </a:pPr>
            <a:r>
              <a:rPr lang="fr-FR" sz="1400" dirty="0">
                <a:solidFill>
                  <a:schemeClr val="bg1">
                    <a:lumMod val="75000"/>
                    <a:lumOff val="25000"/>
                  </a:schemeClr>
                </a:solidFill>
                <a:latin typeface="Consolas" panose="020B0609020204030204" pitchFamily="49" charset="0"/>
              </a:rPr>
              <a:t>   </a:t>
            </a:r>
            <a:r>
              <a:rPr lang="fr-FR" sz="1400" dirty="0">
                <a:solidFill>
                  <a:schemeClr val="bg2">
                    <a:lumMod val="75000"/>
                  </a:schemeClr>
                </a:solidFill>
                <a:latin typeface="Consolas" panose="020B0609020204030204" pitchFamily="49" charset="0"/>
              </a:rPr>
              <a:t>public </a:t>
            </a:r>
            <a:r>
              <a:rPr lang="fr-FR" sz="1400" dirty="0" err="1">
                <a:solidFill>
                  <a:schemeClr val="bg2">
                    <a:lumMod val="75000"/>
                  </a:schemeClr>
                </a:solidFill>
                <a:latin typeface="Consolas" panose="020B0609020204030204" pitchFamily="49" charset="0"/>
              </a:rPr>
              <a:t>void</a:t>
            </a:r>
            <a:r>
              <a:rPr lang="fr-FR" sz="1400" dirty="0">
                <a:solidFill>
                  <a:schemeClr val="bg2">
                    <a:lumMod val="75000"/>
                  </a:schemeClr>
                </a:solidFill>
                <a:latin typeface="Consolas" panose="020B0609020204030204" pitchFamily="49" charset="0"/>
              </a:rPr>
              <a:t> </a:t>
            </a:r>
            <a:r>
              <a:rPr lang="fr-FR" sz="1400" b="1" dirty="0" err="1">
                <a:solidFill>
                  <a:schemeClr val="bg2">
                    <a:lumMod val="75000"/>
                  </a:schemeClr>
                </a:solidFill>
                <a:latin typeface="Consolas" panose="020B0609020204030204" pitchFamily="49" charset="0"/>
              </a:rPr>
              <a:t>whatTypeAmI</a:t>
            </a:r>
            <a:r>
              <a:rPr lang="fr-FR" sz="1400" b="1" dirty="0">
                <a:solidFill>
                  <a:schemeClr val="bg2">
                    <a:lumMod val="75000"/>
                  </a:schemeClr>
                </a:solidFill>
                <a:latin typeface="Consolas" panose="020B0609020204030204" pitchFamily="49" charset="0"/>
              </a:rPr>
              <a:t>()</a:t>
            </a:r>
          </a:p>
          <a:p>
            <a:pPr>
              <a:lnSpc>
                <a:spcPct val="150000"/>
              </a:lnSpc>
            </a:pPr>
            <a:r>
              <a:rPr lang="fr-FR" sz="1400" dirty="0">
                <a:solidFill>
                  <a:schemeClr val="bg1">
                    <a:lumMod val="75000"/>
                    <a:lumOff val="25000"/>
                  </a:schemeClr>
                </a:solidFill>
                <a:latin typeface="Consolas" panose="020B0609020204030204" pitchFamily="49" charset="0"/>
              </a:rPr>
              <a:t>   </a:t>
            </a:r>
            <a:r>
              <a:rPr lang="fr-FR" sz="1400" dirty="0">
                <a:solidFill>
                  <a:schemeClr val="bg2">
                    <a:lumMod val="75000"/>
                  </a:schemeClr>
                </a:solidFill>
                <a:latin typeface="Consolas" panose="020B0609020204030204" pitchFamily="49" charset="0"/>
              </a:rPr>
              <a:t>{</a:t>
            </a:r>
          </a:p>
          <a:p>
            <a:pPr fontAlgn="base">
              <a:spcBef>
                <a:spcPct val="0"/>
              </a:spcBef>
              <a:spcAft>
                <a:spcPts val="800"/>
              </a:spcAft>
            </a:pPr>
            <a:r>
              <a:rPr lang="fr-FR" sz="1400" dirty="0">
                <a:solidFill>
                  <a:schemeClr val="bg1">
                    <a:lumMod val="75000"/>
                    <a:lumOff val="25000"/>
                  </a:schemeClr>
                </a:solidFill>
                <a:latin typeface="Consolas" panose="020B0609020204030204" pitchFamily="49" charset="0"/>
              </a:rPr>
              <a:t>         </a:t>
            </a:r>
            <a:r>
              <a:rPr lang="fr-FR" sz="1400" b="1" dirty="0">
                <a:solidFill>
                  <a:schemeClr val="accent3">
                    <a:lumMod val="75000"/>
                  </a:schemeClr>
                </a:solidFill>
                <a:latin typeface="Consolas" panose="020B0609020204030204" pitchFamily="49" charset="0"/>
                <a:cs typeface="Consolas" panose="020B0609020204030204" pitchFamily="49" charset="0"/>
              </a:rPr>
              <a:t>var</a:t>
            </a:r>
            <a:r>
              <a:rPr lang="fr-FR" altLang="fr-FR" sz="1400" b="1" dirty="0">
                <a:solidFill>
                  <a:schemeClr val="bg1"/>
                </a:solidFill>
                <a:latin typeface="Consolas" panose="020B0609020204030204" pitchFamily="49" charset="0"/>
                <a:cs typeface="Consolas" panose="020B0609020204030204" pitchFamily="49" charset="0"/>
              </a:rPr>
              <a:t> first = 5; // </a:t>
            </a:r>
            <a:r>
              <a:rPr lang="fr-FR" altLang="fr-FR" sz="1400" b="1" dirty="0" err="1">
                <a:solidFill>
                  <a:schemeClr val="bg1"/>
                </a:solidFill>
                <a:latin typeface="Consolas" panose="020B0609020204030204" pitchFamily="49" charset="0"/>
                <a:cs typeface="Consolas" panose="020B0609020204030204" pitchFamily="49" charset="0"/>
              </a:rPr>
              <a:t>int</a:t>
            </a:r>
            <a:endParaRPr lang="fr-FR" altLang="fr-FR" sz="1400" b="1" dirty="0">
              <a:solidFill>
                <a:schemeClr val="bg1"/>
              </a:solidFill>
              <a:latin typeface="Consolas" panose="020B0609020204030204" pitchFamily="49" charset="0"/>
              <a:cs typeface="Consolas" panose="020B0609020204030204" pitchFamily="49" charset="0"/>
            </a:endParaRPr>
          </a:p>
          <a:p>
            <a:pPr fontAlgn="base">
              <a:spcBef>
                <a:spcPct val="0"/>
              </a:spcBef>
              <a:spcAft>
                <a:spcPts val="800"/>
              </a:spcAft>
            </a:pPr>
            <a:r>
              <a:rPr lang="fr-FR" altLang="fr-FR" sz="1400" b="1" dirty="0">
                <a:solidFill>
                  <a:schemeClr val="bg1"/>
                </a:solidFill>
                <a:latin typeface="Consolas" panose="020B0609020204030204" pitchFamily="49" charset="0"/>
                <a:cs typeface="Consolas" panose="020B0609020204030204" pitchFamily="49" charset="0"/>
              </a:rPr>
              <a:t>         </a:t>
            </a:r>
            <a:r>
              <a:rPr lang="fr-FR" altLang="fr-FR" sz="1400" b="1" dirty="0">
                <a:solidFill>
                  <a:srgbClr val="C00000"/>
                </a:solidFill>
                <a:latin typeface="Consolas" panose="020B0609020204030204" pitchFamily="49" charset="0"/>
                <a:cs typeface="Consolas" panose="020B0609020204030204" pitchFamily="49" charset="0"/>
              </a:rPr>
              <a:t>first = "cinq"; </a:t>
            </a:r>
            <a:r>
              <a:rPr lang="fr-FR" sz="1400" b="1" dirty="0">
                <a:solidFill>
                  <a:schemeClr val="accent6"/>
                </a:solidFill>
                <a:latin typeface="Consolas" panose="020B0609020204030204" pitchFamily="49" charset="0"/>
              </a:rPr>
              <a:t>// ne compile pas</a:t>
            </a:r>
          </a:p>
          <a:p>
            <a:pPr fontAlgn="base">
              <a:spcBef>
                <a:spcPct val="0"/>
              </a:spcBef>
              <a:spcAft>
                <a:spcPts val="800"/>
              </a:spcAft>
            </a:pPr>
            <a:r>
              <a:rPr lang="fr-FR" altLang="fr-FR" sz="1400" b="1" dirty="0">
                <a:solidFill>
                  <a:schemeClr val="bg1"/>
                </a:solidFill>
                <a:latin typeface="Consolas" panose="020B0609020204030204" pitchFamily="49" charset="0"/>
                <a:cs typeface="Consolas" panose="020B0609020204030204" pitchFamily="49" charset="0"/>
              </a:rPr>
              <a:t>         </a:t>
            </a:r>
            <a:r>
              <a:rPr lang="fr-FR" altLang="fr-FR" sz="1400" b="1" dirty="0">
                <a:solidFill>
                  <a:schemeClr val="accent3">
                    <a:lumMod val="75000"/>
                  </a:schemeClr>
                </a:solidFill>
                <a:latin typeface="Consolas" panose="020B0609020204030204" pitchFamily="49" charset="0"/>
                <a:cs typeface="Consolas" panose="020B0609020204030204" pitchFamily="49" charset="0"/>
              </a:rPr>
              <a:t>var</a:t>
            </a:r>
            <a:r>
              <a:rPr lang="fr-FR" altLang="fr-FR" sz="1400" b="1" dirty="0">
                <a:solidFill>
                  <a:schemeClr val="bg1"/>
                </a:solidFill>
                <a:latin typeface="Consolas" panose="020B0609020204030204" pitchFamily="49" charset="0"/>
                <a:cs typeface="Consolas" panose="020B0609020204030204" pitchFamily="49" charset="0"/>
              </a:rPr>
              <a:t> second = </a:t>
            </a:r>
            <a:r>
              <a:rPr lang="fr-FR" altLang="fr-FR" sz="1400" b="1" dirty="0" err="1">
                <a:solidFill>
                  <a:schemeClr val="bg1"/>
                </a:solidFill>
                <a:latin typeface="Consolas" panose="020B0609020204030204" pitchFamily="49" charset="0"/>
                <a:cs typeface="Consolas" panose="020B0609020204030204" pitchFamily="49" charset="0"/>
              </a:rPr>
              <a:t>true</a:t>
            </a:r>
            <a:r>
              <a:rPr lang="fr-FR" altLang="fr-FR" sz="1400" b="1" dirty="0">
                <a:solidFill>
                  <a:schemeClr val="bg1"/>
                </a:solidFill>
                <a:latin typeface="Consolas" panose="020B0609020204030204" pitchFamily="49" charset="0"/>
                <a:cs typeface="Consolas" panose="020B0609020204030204" pitchFamily="49" charset="0"/>
              </a:rPr>
              <a:t> ; // </a:t>
            </a:r>
            <a:r>
              <a:rPr lang="fr-FR" altLang="fr-FR" sz="1400" b="1" dirty="0" err="1">
                <a:solidFill>
                  <a:schemeClr val="bg1"/>
                </a:solidFill>
                <a:latin typeface="Consolas" panose="020B0609020204030204" pitchFamily="49" charset="0"/>
                <a:cs typeface="Consolas" panose="020B0609020204030204" pitchFamily="49" charset="0"/>
              </a:rPr>
              <a:t>boolean</a:t>
            </a:r>
            <a:endParaRPr lang="fr-FR" altLang="fr-FR" sz="1400" b="1" dirty="0">
              <a:solidFill>
                <a:schemeClr val="bg1"/>
              </a:solidFill>
              <a:latin typeface="Consolas" panose="020B0609020204030204" pitchFamily="49" charset="0"/>
              <a:cs typeface="Consolas" panose="020B0609020204030204" pitchFamily="49" charset="0"/>
            </a:endParaRPr>
          </a:p>
          <a:p>
            <a:pPr>
              <a:spcAft>
                <a:spcPts val="800"/>
              </a:spcAft>
            </a:pPr>
            <a:r>
              <a:rPr lang="fr-FR" sz="1400" b="1" dirty="0">
                <a:solidFill>
                  <a:schemeClr val="bg1"/>
                </a:solidFill>
                <a:latin typeface="Consolas" panose="020B0609020204030204" pitchFamily="49" charset="0"/>
                <a:cs typeface="Consolas" panose="020B0609020204030204" pitchFamily="49" charset="0"/>
              </a:rPr>
              <a:t>         </a:t>
            </a:r>
            <a:r>
              <a:rPr lang="fr-FR" sz="1400" b="1" dirty="0">
                <a:solidFill>
                  <a:schemeClr val="accent3">
                    <a:lumMod val="75000"/>
                  </a:schemeClr>
                </a:solidFill>
                <a:latin typeface="Consolas" panose="020B0609020204030204" pitchFamily="49" charset="0"/>
                <a:cs typeface="Consolas" panose="020B0609020204030204" pitchFamily="49" charset="0"/>
              </a:rPr>
              <a:t>var</a:t>
            </a:r>
            <a:r>
              <a:rPr lang="fr-FR" sz="1400" b="1" dirty="0">
                <a:solidFill>
                  <a:schemeClr val="bg1"/>
                </a:solidFill>
                <a:latin typeface="Consolas" panose="020B0609020204030204" pitchFamily="49" charset="0"/>
                <a:cs typeface="Consolas" panose="020B0609020204030204" pitchFamily="49" charset="0"/>
              </a:rPr>
              <a:t> </a:t>
            </a:r>
            <a:r>
              <a:rPr lang="fr-FR" sz="1400" b="1" dirty="0" err="1">
                <a:solidFill>
                  <a:schemeClr val="bg1"/>
                </a:solidFill>
                <a:latin typeface="Consolas" panose="020B0609020204030204" pitchFamily="49" charset="0"/>
                <a:cs typeface="Consolas" panose="020B0609020204030204" pitchFamily="49" charset="0"/>
              </a:rPr>
              <a:t>third</a:t>
            </a:r>
            <a:r>
              <a:rPr lang="fr-FR" sz="1400" b="1" dirty="0">
                <a:solidFill>
                  <a:schemeClr val="bg1"/>
                </a:solidFill>
                <a:latin typeface="Consolas" panose="020B0609020204030204" pitchFamily="49" charset="0"/>
                <a:cs typeface="Consolas" panose="020B0609020204030204" pitchFamily="49" charset="0"/>
              </a:rPr>
              <a:t> = 'A';  // char</a:t>
            </a:r>
          </a:p>
          <a:p>
            <a:pPr>
              <a:spcAft>
                <a:spcPts val="800"/>
              </a:spcAft>
            </a:pPr>
            <a:r>
              <a:rPr lang="fr-FR" sz="1400" b="1" dirty="0">
                <a:solidFill>
                  <a:srgbClr val="C00000"/>
                </a:solidFill>
                <a:latin typeface="Consolas" panose="020B0609020204030204" pitchFamily="49" charset="0"/>
                <a:cs typeface="Consolas" panose="020B0609020204030204" pitchFamily="49" charset="0"/>
              </a:rPr>
              <a:t>         var </a:t>
            </a:r>
            <a:r>
              <a:rPr lang="fr-FR" sz="1400" b="1" dirty="0" err="1">
                <a:solidFill>
                  <a:srgbClr val="C00000"/>
                </a:solidFill>
                <a:latin typeface="Consolas" panose="020B0609020204030204" pitchFamily="49" charset="0"/>
                <a:cs typeface="Consolas" panose="020B0609020204030204" pitchFamily="49" charset="0"/>
              </a:rPr>
              <a:t>other</a:t>
            </a:r>
            <a:r>
              <a:rPr lang="fr-FR" sz="1400" b="1" dirty="0">
                <a:solidFill>
                  <a:srgbClr val="C00000"/>
                </a:solidFill>
                <a:latin typeface="Consolas" panose="020B0609020204030204" pitchFamily="49" charset="0"/>
                <a:cs typeface="Consolas" panose="020B0609020204030204" pitchFamily="49" charset="0"/>
              </a:rPr>
              <a:t>; // ne compile pas</a:t>
            </a:r>
          </a:p>
          <a:p>
            <a:pPr>
              <a:lnSpc>
                <a:spcPct val="150000"/>
              </a:lnSpc>
            </a:pPr>
            <a:r>
              <a:rPr lang="fr-FR" sz="1400" dirty="0">
                <a:solidFill>
                  <a:schemeClr val="bg1">
                    <a:lumMod val="75000"/>
                    <a:lumOff val="25000"/>
                  </a:schemeClr>
                </a:solidFill>
                <a:latin typeface="Consolas" panose="020B0609020204030204" pitchFamily="49" charset="0"/>
              </a:rPr>
              <a:t>   </a:t>
            </a:r>
            <a:r>
              <a:rPr lang="fr-FR" sz="1400" dirty="0">
                <a:solidFill>
                  <a:schemeClr val="bg2">
                    <a:lumMod val="75000"/>
                  </a:schemeClr>
                </a:solidFill>
                <a:latin typeface="Consolas" panose="020B0609020204030204" pitchFamily="49" charset="0"/>
              </a:rPr>
              <a:t>}</a:t>
            </a:r>
          </a:p>
          <a:p>
            <a:pPr>
              <a:lnSpc>
                <a:spcPct val="150000"/>
              </a:lnSpc>
            </a:pPr>
            <a:r>
              <a:rPr lang="fr-FR" sz="1400" dirty="0">
                <a:solidFill>
                  <a:schemeClr val="bg1">
                    <a:lumMod val="75000"/>
                    <a:lumOff val="25000"/>
                  </a:schemeClr>
                </a:solidFill>
                <a:latin typeface="Consolas" panose="020B0609020204030204" pitchFamily="49" charset="0"/>
              </a:rPr>
              <a:t>}</a:t>
            </a:r>
          </a:p>
        </p:txBody>
      </p:sp>
    </p:spTree>
    <p:extLst>
      <p:ext uri="{BB962C8B-B14F-4D97-AF65-F5344CB8AC3E}">
        <p14:creationId xmlns:p14="http://schemas.microsoft.com/office/powerpoint/2010/main" val="1755985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29</a:t>
            </a:fld>
            <a:endParaRPr lang="en-US" dirty="0"/>
          </a:p>
        </p:txBody>
      </p:sp>
      <p:sp>
        <p:nvSpPr>
          <p:cNvPr id="9" name="Titre 1">
            <a:extLst>
              <a:ext uri="{FF2B5EF4-FFF2-40B4-BE49-F238E27FC236}">
                <a16:creationId xmlns:a16="http://schemas.microsoft.com/office/drawing/2014/main" id="{DE862D97-9335-44CF-B74B-7BE8BD65740F}"/>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constantes</a:t>
            </a:r>
            <a:endParaRPr lang="ar-MA" sz="4400" b="1" dirty="0">
              <a:solidFill>
                <a:srgbClr val="0070C0"/>
              </a:solidFill>
            </a:endParaRPr>
          </a:p>
        </p:txBody>
      </p:sp>
      <p:cxnSp>
        <p:nvCxnSpPr>
          <p:cNvPr id="10" name="Connecteur droit 9">
            <a:extLst>
              <a:ext uri="{FF2B5EF4-FFF2-40B4-BE49-F238E27FC236}">
                <a16:creationId xmlns:a16="http://schemas.microsoft.com/office/drawing/2014/main" id="{89C8F89D-3CC6-4CDB-A7BB-FFB3EA574842}"/>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82B83BC7-5D23-42D0-983A-1DB942316439}"/>
              </a:ext>
            </a:extLst>
          </p:cNvPr>
          <p:cNvSpPr txBox="1"/>
          <p:nvPr/>
        </p:nvSpPr>
        <p:spPr>
          <a:xfrm>
            <a:off x="3277299" y="3223176"/>
            <a:ext cx="5637402" cy="966227"/>
          </a:xfrm>
          <a:prstGeom prst="rect">
            <a:avLst/>
          </a:prstGeom>
          <a:noFill/>
          <a:ln>
            <a:noFill/>
          </a:ln>
        </p:spPr>
        <p:txBody>
          <a:bodyPr wrap="square">
            <a:spAutoFit/>
          </a:bodyPr>
          <a:lstStyle/>
          <a:p>
            <a:pPr>
              <a:lnSpc>
                <a:spcPct val="150000"/>
              </a:lnSpc>
            </a:pPr>
            <a:r>
              <a:rPr lang="fr-FR" sz="2000" b="1" i="1" dirty="0">
                <a:solidFill>
                  <a:srgbClr val="C00000"/>
                </a:solidFill>
                <a:latin typeface="Consolas" panose="020B0609020204030204" pitchFamily="49" charset="0"/>
              </a:rPr>
              <a:t>final</a:t>
            </a:r>
            <a:r>
              <a:rPr lang="fr-FR" sz="2000" i="1" dirty="0">
                <a:solidFill>
                  <a:srgbClr val="000000"/>
                </a:solidFill>
                <a:latin typeface="Consolas" panose="020B0609020204030204" pitchFamily="49" charset="0"/>
              </a:rPr>
              <a:t> </a:t>
            </a:r>
            <a:r>
              <a:rPr lang="fr-FR" sz="2000" i="1" dirty="0" err="1">
                <a:solidFill>
                  <a:srgbClr val="0000FF"/>
                </a:solidFill>
                <a:latin typeface="Consolas" panose="020B0609020204030204" pitchFamily="49" charset="0"/>
              </a:rPr>
              <a:t>float</a:t>
            </a:r>
            <a:r>
              <a:rPr lang="fr-FR" sz="2000" i="1" dirty="0">
                <a:solidFill>
                  <a:srgbClr val="000000"/>
                </a:solidFill>
                <a:latin typeface="Consolas" panose="020B0609020204030204" pitchFamily="49" charset="0"/>
              </a:rPr>
              <a:t> PI = </a:t>
            </a:r>
            <a:r>
              <a:rPr lang="fr-FR" sz="2000" b="1" i="1" dirty="0" err="1">
                <a:solidFill>
                  <a:schemeClr val="bg1"/>
                </a:solidFill>
                <a:latin typeface="Consolas" panose="020B0609020204030204" pitchFamily="49" charset="0"/>
              </a:rPr>
              <a:t>Math.PI</a:t>
            </a:r>
            <a:r>
              <a:rPr lang="fr-FR" sz="2000" b="1" i="1" dirty="0">
                <a:solidFill>
                  <a:schemeClr val="bg1"/>
                </a:solidFill>
                <a:latin typeface="Consolas" panose="020B0609020204030204" pitchFamily="49" charset="0"/>
              </a:rPr>
              <a:t>;</a:t>
            </a:r>
            <a:r>
              <a:rPr lang="fr-FR" sz="2000" i="1" dirty="0">
                <a:solidFill>
                  <a:srgbClr val="000000"/>
                </a:solidFill>
                <a:latin typeface="Consolas" panose="020B0609020204030204" pitchFamily="49" charset="0"/>
              </a:rPr>
              <a:t> </a:t>
            </a:r>
          </a:p>
          <a:p>
            <a:pPr>
              <a:lnSpc>
                <a:spcPct val="150000"/>
              </a:lnSpc>
            </a:pPr>
            <a:r>
              <a:rPr lang="fr-FR" sz="2000" i="1" dirty="0">
                <a:solidFill>
                  <a:schemeClr val="bg1">
                    <a:lumMod val="75000"/>
                    <a:lumOff val="25000"/>
                  </a:schemeClr>
                </a:solidFill>
                <a:latin typeface="Consolas" panose="020B0609020204030204" pitchFamily="49" charset="0"/>
              </a:rPr>
              <a:t>    </a:t>
            </a:r>
          </a:p>
        </p:txBody>
      </p:sp>
      <p:sp>
        <p:nvSpPr>
          <p:cNvPr id="3" name="ZoneTexte 2">
            <a:extLst>
              <a:ext uri="{FF2B5EF4-FFF2-40B4-BE49-F238E27FC236}">
                <a16:creationId xmlns:a16="http://schemas.microsoft.com/office/drawing/2014/main" id="{FD3DD61D-2F7E-9B98-88B2-FF0D1805DF1E}"/>
              </a:ext>
            </a:extLst>
          </p:cNvPr>
          <p:cNvSpPr txBox="1"/>
          <p:nvPr/>
        </p:nvSpPr>
        <p:spPr>
          <a:xfrm>
            <a:off x="763863" y="4286311"/>
            <a:ext cx="10235045" cy="1237262"/>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fr-FR" sz="2000" b="1" dirty="0">
                <a:solidFill>
                  <a:schemeClr val="bg1"/>
                </a:solidFill>
                <a:latin typeface="Calibri" panose="020F0502020204030204" pitchFamily="34" charset="0"/>
                <a:cs typeface="Calibri" panose="020F0502020204030204" pitchFamily="34" charset="0"/>
              </a:rPr>
              <a:t>Le nom de la constante est généralement écrit en majuscules avec des traits de soulignement (_) entre les mots.</a:t>
            </a:r>
          </a:p>
        </p:txBody>
      </p:sp>
      <p:sp>
        <p:nvSpPr>
          <p:cNvPr id="6" name="ZoneTexte 5">
            <a:extLst>
              <a:ext uri="{FF2B5EF4-FFF2-40B4-BE49-F238E27FC236}">
                <a16:creationId xmlns:a16="http://schemas.microsoft.com/office/drawing/2014/main" id="{8764F69F-AFEA-593B-7B49-72B0939BB9C0}"/>
              </a:ext>
            </a:extLst>
          </p:cNvPr>
          <p:cNvSpPr txBox="1"/>
          <p:nvPr/>
        </p:nvSpPr>
        <p:spPr>
          <a:xfrm>
            <a:off x="763863" y="1475876"/>
            <a:ext cx="10235046" cy="1237262"/>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fr-FR" sz="2000" b="1" dirty="0">
                <a:solidFill>
                  <a:schemeClr val="bg1"/>
                </a:solidFill>
                <a:latin typeface="Calibri" panose="020F0502020204030204" pitchFamily="34" charset="0"/>
                <a:cs typeface="Calibri" panose="020F0502020204030204" pitchFamily="34" charset="0"/>
              </a:rPr>
              <a:t>En java, le mot-clé </a:t>
            </a:r>
            <a:r>
              <a:rPr lang="fr-FR" sz="2000" b="1" dirty="0">
                <a:solidFill>
                  <a:schemeClr val="accent6"/>
                </a:solidFill>
                <a:latin typeface="Calibri" panose="020F0502020204030204" pitchFamily="34" charset="0"/>
                <a:cs typeface="Calibri" panose="020F0502020204030204" pitchFamily="34" charset="0"/>
              </a:rPr>
              <a:t>final</a:t>
            </a:r>
            <a:r>
              <a:rPr lang="fr-FR" sz="2000" b="1" dirty="0">
                <a:solidFill>
                  <a:schemeClr val="bg1"/>
                </a:solidFill>
                <a:latin typeface="Calibri" panose="020F0502020204030204" pitchFamily="34" charset="0"/>
                <a:cs typeface="Calibri" panose="020F0502020204030204" pitchFamily="34" charset="0"/>
              </a:rPr>
              <a:t> est utilisé pour déclarer une constante.</a:t>
            </a:r>
            <a:endParaRPr lang="fr-FR" sz="2000" b="1" dirty="0">
              <a:solidFill>
                <a:srgbClr val="FF0000"/>
              </a:solidFill>
              <a:latin typeface="Calibri" panose="020F0502020204030204" pitchFamily="34" charset="0"/>
              <a:cs typeface="Calibri" panose="020F0502020204030204" pitchFamily="34" charset="0"/>
            </a:endParaRPr>
          </a:p>
          <a:p>
            <a:pPr marL="285750" indent="-285750" algn="just">
              <a:lnSpc>
                <a:spcPct val="200000"/>
              </a:lnSpc>
              <a:buFont typeface="Arial" panose="020B0604020202020204" pitchFamily="34" charset="0"/>
              <a:buChar char="•"/>
            </a:pPr>
            <a:r>
              <a:rPr lang="fr-FR" sz="2000" b="1" dirty="0">
                <a:solidFill>
                  <a:schemeClr val="bg1"/>
                </a:solidFill>
                <a:latin typeface="Calibri" panose="020F0502020204030204" pitchFamily="34" charset="0"/>
                <a:cs typeface="Calibri" panose="020F0502020204030204" pitchFamily="34" charset="0"/>
              </a:rPr>
              <a:t>Le mot-clé </a:t>
            </a:r>
            <a:r>
              <a:rPr lang="fr-FR" sz="2000" b="1" dirty="0">
                <a:solidFill>
                  <a:schemeClr val="accent6"/>
                </a:solidFill>
                <a:latin typeface="Calibri" panose="020F0502020204030204" pitchFamily="34" charset="0"/>
                <a:cs typeface="Calibri" panose="020F0502020204030204" pitchFamily="34" charset="0"/>
              </a:rPr>
              <a:t>final</a:t>
            </a:r>
            <a:r>
              <a:rPr lang="fr-FR" sz="2000" b="1" dirty="0">
                <a:solidFill>
                  <a:schemeClr val="bg1"/>
                </a:solidFill>
                <a:latin typeface="Calibri" panose="020F0502020204030204" pitchFamily="34" charset="0"/>
                <a:cs typeface="Calibri" panose="020F0502020204030204" pitchFamily="34" charset="0"/>
              </a:rPr>
              <a:t> indique qu’une fois initialisée, la constante ne peut plus être modifiée.</a:t>
            </a:r>
            <a:endParaRPr lang="fr-FR"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0107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3</a:t>
            </a:fld>
            <a:endParaRPr lang="en-US" dirty="0"/>
          </a:p>
        </p:txBody>
      </p:sp>
      <p:sp>
        <p:nvSpPr>
          <p:cNvPr id="14" name="Espace réservé du contenu 2">
            <a:extLst>
              <a:ext uri="{FF2B5EF4-FFF2-40B4-BE49-F238E27FC236}">
                <a16:creationId xmlns:a16="http://schemas.microsoft.com/office/drawing/2014/main" id="{BA5CA73F-1FDF-4DC6-92EB-69184BA7F613}"/>
              </a:ext>
            </a:extLst>
          </p:cNvPr>
          <p:cNvSpPr>
            <a:spLocks noGrp="1"/>
          </p:cNvSpPr>
          <p:nvPr>
            <p:ph idx="1"/>
          </p:nvPr>
        </p:nvSpPr>
        <p:spPr>
          <a:xfrm>
            <a:off x="717212" y="1400308"/>
            <a:ext cx="10788234" cy="4696642"/>
          </a:xfrm>
        </p:spPr>
        <p:txBody>
          <a:bodyPr>
            <a:noAutofit/>
          </a:bodyPr>
          <a:lstStyle/>
          <a:p>
            <a:pPr marL="0" indent="0" algn="just" rtl="0">
              <a:lnSpc>
                <a:spcPct val="160000"/>
              </a:lnSpc>
              <a:buClr>
                <a:schemeClr val="bg2"/>
              </a:buClr>
              <a:buNone/>
            </a:pPr>
            <a:endParaRPr lang="fr-FR" sz="20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rtl="0">
              <a:lnSpc>
                <a:spcPct val="160000"/>
              </a:lnSpc>
              <a:buClr>
                <a:schemeClr val="bg2"/>
              </a:buClr>
              <a:buFont typeface="Wingdings" panose="05000000000000000000" pitchFamily="2" charset="2"/>
              <a:buChar char="§"/>
            </a:pPr>
            <a:r>
              <a:rPr lang="fr-FR" sz="24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Java est un langage polyvalent qui est utilisé pour le développement d'applications de bureau, web, mobiles et embarquées.</a:t>
            </a:r>
          </a:p>
          <a:p>
            <a:pPr lvl="1" algn="just" rtl="0">
              <a:lnSpc>
                <a:spcPct val="150000"/>
              </a:lnSpc>
              <a:buClr>
                <a:schemeClr val="bg2"/>
              </a:buClr>
              <a:buFont typeface="Wingdings" panose="05000000000000000000" pitchFamily="2" charset="2"/>
              <a:buChar char="§"/>
            </a:pPr>
            <a:r>
              <a:rPr lang="fr-FR" sz="24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Il est largement utilisé dans le développement d'applications web et d’APIs, grâce à des </a:t>
            </a:r>
            <a:r>
              <a:rPr lang="fr-FR" sz="2400" dirty="0" err="1">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frameworks</a:t>
            </a:r>
            <a:r>
              <a:rPr lang="fr-FR" sz="24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populaires comme </a:t>
            </a:r>
            <a:r>
              <a:rPr lang="fr-FR" sz="24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Spring</a:t>
            </a:r>
            <a:r>
              <a:rPr lang="fr-FR" sz="24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et </a:t>
            </a:r>
            <a:r>
              <a:rPr lang="fr-FR" sz="24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Hibernate</a:t>
            </a:r>
            <a:r>
              <a:rPr lang="fr-FR" sz="24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a:t>
            </a:r>
          </a:p>
          <a:p>
            <a:pPr lvl="1" algn="just" rtl="0">
              <a:lnSpc>
                <a:spcPct val="150000"/>
              </a:lnSpc>
              <a:buClr>
                <a:schemeClr val="bg2"/>
              </a:buClr>
              <a:buFont typeface="Wingdings" panose="05000000000000000000" pitchFamily="2" charset="2"/>
              <a:buChar char="§"/>
            </a:pPr>
            <a:r>
              <a:rPr lang="fr-FR" sz="24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Il est aussi très utilisé dans les applications modernes liées à l’internet des objets (IoT), le cloud </a:t>
            </a:r>
            <a:r>
              <a:rPr lang="fr-FR" sz="2400" dirty="0" err="1">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computing</a:t>
            </a:r>
            <a:r>
              <a:rPr lang="fr-FR" sz="24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etc.</a:t>
            </a:r>
          </a:p>
          <a:p>
            <a:pPr lvl="1" algn="just" rtl="0">
              <a:lnSpc>
                <a:spcPct val="160000"/>
              </a:lnSpc>
              <a:buClr>
                <a:schemeClr val="bg2"/>
              </a:buClr>
              <a:buFont typeface="Wingdings" panose="05000000000000000000" pitchFamily="2" charset="2"/>
              <a:buChar char="§"/>
            </a:pPr>
            <a:endParaRPr lang="fr-FR" dirty="0">
              <a:solidFill>
                <a:schemeClr val="bg1">
                  <a:lumMod val="95000"/>
                  <a:lumOff val="5000"/>
                </a:schemeClr>
              </a:solidFill>
              <a:latin typeface="Calibri" panose="020F0502020204030204" pitchFamily="34" charset="0"/>
              <a:cs typeface="Times New Roman" panose="02020603050405020304" pitchFamily="18" charset="0"/>
            </a:endParaRPr>
          </a:p>
          <a:p>
            <a:pPr marL="457200" lvl="1" indent="0" algn="just" rtl="0">
              <a:lnSpc>
                <a:spcPct val="160000"/>
              </a:lnSpc>
              <a:buClr>
                <a:schemeClr val="bg2"/>
              </a:buClr>
              <a:buNone/>
            </a:pPr>
            <a:endParaRPr lang="fr-FR" b="1" dirty="0">
              <a:solidFill>
                <a:schemeClr val="bg1">
                  <a:lumMod val="85000"/>
                  <a:lumOff val="15000"/>
                </a:schemeClr>
              </a:solidFill>
            </a:endParaRPr>
          </a:p>
        </p:txBody>
      </p:sp>
      <p:sp>
        <p:nvSpPr>
          <p:cNvPr id="9" name="Titre 1">
            <a:extLst>
              <a:ext uri="{FF2B5EF4-FFF2-40B4-BE49-F238E27FC236}">
                <a16:creationId xmlns:a16="http://schemas.microsoft.com/office/drawing/2014/main" id="{EA8A4D48-B2D5-4BFE-9563-EBBB2E67D718}"/>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a:t>
            </a:r>
            <a:r>
              <a:rPr lang="fr-FR" sz="4400" b="1" dirty="0">
                <a:solidFill>
                  <a:srgbClr val="0070C0"/>
                </a:solidFill>
                <a:latin typeface="Calibri" panose="020F0502020204030204" pitchFamily="34" charset="0"/>
                <a:ea typeface="Calibri" panose="020F0502020204030204" pitchFamily="34" charset="0"/>
                <a:cs typeface="Calibri" panose="020F0502020204030204" pitchFamily="34" charset="0"/>
              </a:rPr>
              <a:t>C’est quoi Java ?</a:t>
            </a:r>
            <a:endParaRPr lang="ar-MA" sz="44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10" name="Connecteur droit 9">
            <a:extLst>
              <a:ext uri="{FF2B5EF4-FFF2-40B4-BE49-F238E27FC236}">
                <a16:creationId xmlns:a16="http://schemas.microsoft.com/office/drawing/2014/main" id="{66D38113-93EA-4667-946B-6D91D7A9C808}"/>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0324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30</a:t>
            </a:fld>
            <a:endParaRPr lang="en-US" dirty="0"/>
          </a:p>
        </p:txBody>
      </p:sp>
      <p:sp>
        <p:nvSpPr>
          <p:cNvPr id="14" name="Espace réservé du contenu 2">
            <a:extLst>
              <a:ext uri="{FF2B5EF4-FFF2-40B4-BE49-F238E27FC236}">
                <a16:creationId xmlns:a16="http://schemas.microsoft.com/office/drawing/2014/main" id="{BA5CA73F-1FDF-4DC6-92EB-69184BA7F613}"/>
              </a:ext>
            </a:extLst>
          </p:cNvPr>
          <p:cNvSpPr>
            <a:spLocks noGrp="1"/>
          </p:cNvSpPr>
          <p:nvPr>
            <p:ph idx="1"/>
          </p:nvPr>
        </p:nvSpPr>
        <p:spPr>
          <a:xfrm>
            <a:off x="504631" y="1442365"/>
            <a:ext cx="11075159" cy="3973269"/>
          </a:xfrm>
        </p:spPr>
        <p:txBody>
          <a:bodyPr>
            <a:noAutofit/>
          </a:bodyPr>
          <a:lstStyle/>
          <a:p>
            <a:pPr algn="just" rtl="0">
              <a:lnSpc>
                <a:spcPct val="160000"/>
              </a:lnSpc>
              <a:buClr>
                <a:schemeClr val="bg2"/>
              </a:buClr>
              <a:buFont typeface="Wingdings" panose="05000000000000000000" pitchFamily="2" charset="2"/>
              <a:buChar char="§"/>
            </a:pPr>
            <a:r>
              <a:rPr lang="fr-FR"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Il existe deux types de conversio</a:t>
            </a:r>
            <a:r>
              <a:rPr lang="fr-FR" dirty="0">
                <a:solidFill>
                  <a:schemeClr val="bg1"/>
                </a:solidFill>
                <a:latin typeface="Calibri" panose="020F0502020204030204" pitchFamily="34" charset="0"/>
                <a:ea typeface="Calibri" panose="020F0502020204030204" pitchFamily="34" charset="0"/>
                <a:cs typeface="Times New Roman" panose="02020603050405020304" pitchFamily="18" charset="0"/>
              </a:rPr>
              <a:t>n</a:t>
            </a:r>
            <a:r>
              <a:rPr lang="fr-FR"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en Java :</a:t>
            </a:r>
          </a:p>
          <a:p>
            <a:pPr lvl="1" algn="just" rtl="0">
              <a:lnSpc>
                <a:spcPct val="160000"/>
              </a:lnSpc>
              <a:buClr>
                <a:schemeClr val="bg2"/>
              </a:buClr>
              <a:buFont typeface="Wingdings" panose="05000000000000000000" pitchFamily="2" charset="2"/>
              <a:buChar char="§"/>
            </a:pPr>
            <a:r>
              <a:rPr lang="fr-FR"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Conversion </a:t>
            </a:r>
            <a:r>
              <a:rPr lang="fr-FR" sz="2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implicite (sur-casting) </a:t>
            </a:r>
            <a:r>
              <a:rPr lang="fr-F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le compilateur Java, convertit automatiquement un </a:t>
            </a:r>
            <a:r>
              <a:rPr lang="fr-FR"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type de taille plus petite en un type de taille plus grande, </a:t>
            </a:r>
            <a:r>
              <a:rPr lang="fr-FR"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sans perte d'information. </a:t>
            </a:r>
          </a:p>
          <a:p>
            <a:pPr lvl="2" algn="just" rtl="0">
              <a:lnSpc>
                <a:spcPct val="160000"/>
              </a:lnSpc>
              <a:buClr>
                <a:schemeClr val="bg2"/>
              </a:buClr>
              <a:buFont typeface="Wingdings" panose="05000000000000000000" pitchFamily="2" charset="2"/>
              <a:buChar char="§"/>
            </a:pPr>
            <a:r>
              <a:rPr lang="fr-FR" b="1" dirty="0">
                <a:solidFill>
                  <a:srgbClr val="222222"/>
                </a:solidFill>
                <a:latin typeface="Consolas" panose="020B0609020204030204" pitchFamily="49" charset="0"/>
              </a:rPr>
              <a:t>byte-</a:t>
            </a:r>
            <a:r>
              <a:rPr lang="fr-FR" b="1" i="0" dirty="0">
                <a:solidFill>
                  <a:srgbClr val="222222"/>
                </a:solidFill>
                <a:effectLst/>
                <a:latin typeface="Consolas" panose="020B0609020204030204" pitchFamily="49" charset="0"/>
              </a:rPr>
              <a:t>&gt;short-&gt;</a:t>
            </a:r>
            <a:r>
              <a:rPr lang="fr-FR" b="1" i="0" dirty="0" err="1">
                <a:solidFill>
                  <a:srgbClr val="222222"/>
                </a:solidFill>
                <a:effectLst/>
                <a:latin typeface="Consolas" panose="020B0609020204030204" pitchFamily="49" charset="0"/>
              </a:rPr>
              <a:t>int</a:t>
            </a:r>
            <a:r>
              <a:rPr lang="fr-FR" b="1" i="0" dirty="0">
                <a:solidFill>
                  <a:srgbClr val="222222"/>
                </a:solidFill>
                <a:effectLst/>
                <a:latin typeface="Consolas" panose="020B0609020204030204" pitchFamily="49" charset="0"/>
              </a:rPr>
              <a:t>-&gt;long-&gt;</a:t>
            </a:r>
            <a:r>
              <a:rPr lang="fr-FR" b="1" i="0" dirty="0" err="1">
                <a:solidFill>
                  <a:srgbClr val="222222"/>
                </a:solidFill>
                <a:effectLst/>
                <a:latin typeface="Consolas" panose="020B0609020204030204" pitchFamily="49" charset="0"/>
              </a:rPr>
              <a:t>float</a:t>
            </a:r>
            <a:r>
              <a:rPr lang="fr-FR" b="1" i="0" dirty="0">
                <a:solidFill>
                  <a:srgbClr val="222222"/>
                </a:solidFill>
                <a:effectLst/>
                <a:latin typeface="Consolas" panose="020B0609020204030204" pitchFamily="49" charset="0"/>
              </a:rPr>
              <a:t>-&gt;double</a:t>
            </a:r>
            <a:endParaRPr lang="fr-FR" b="1" i="0" dirty="0">
              <a:solidFill>
                <a:schemeClr val="bg1"/>
              </a:solidFill>
              <a:latin typeface="Consolas" panose="020B0609020204030204" pitchFamily="49" charset="0"/>
              <a:cs typeface="Times New Roman" panose="02020603050405020304" pitchFamily="18" charset="0"/>
            </a:endParaRPr>
          </a:p>
          <a:p>
            <a:pPr lvl="1" algn="just" rtl="0">
              <a:lnSpc>
                <a:spcPct val="160000"/>
              </a:lnSpc>
              <a:buClr>
                <a:schemeClr val="bg2"/>
              </a:buClr>
              <a:buFont typeface="Wingdings" panose="05000000000000000000" pitchFamily="2" charset="2"/>
              <a:buChar char="§"/>
            </a:pPr>
            <a:r>
              <a:rPr lang="fr-FR"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Conversion explicite (sous-casting)  </a:t>
            </a:r>
            <a:r>
              <a:rPr lang="fr-FR"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le développeur convertit manuellement un type plus grand en un type de taille  plus petite. </a:t>
            </a:r>
            <a:r>
              <a:rPr lang="fr-FR"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Cela peut entraîner une perte d'information.</a:t>
            </a:r>
          </a:p>
          <a:p>
            <a:pPr lvl="2" algn="just" rtl="0">
              <a:lnSpc>
                <a:spcPct val="160000"/>
              </a:lnSpc>
              <a:buClr>
                <a:schemeClr val="bg2"/>
              </a:buClr>
              <a:buFont typeface="Wingdings" panose="05000000000000000000" pitchFamily="2" charset="2"/>
              <a:buChar char="§"/>
            </a:pPr>
            <a:r>
              <a:rPr lang="fr-FR" b="1" dirty="0">
                <a:solidFill>
                  <a:srgbClr val="222222"/>
                </a:solidFill>
                <a:latin typeface="Consolas" panose="020B0609020204030204" pitchFamily="49" charset="0"/>
              </a:rPr>
              <a:t>double-&gt;</a:t>
            </a:r>
            <a:r>
              <a:rPr lang="fr-FR" b="1" dirty="0" err="1">
                <a:solidFill>
                  <a:srgbClr val="222222"/>
                </a:solidFill>
                <a:latin typeface="Consolas" panose="020B0609020204030204" pitchFamily="49" charset="0"/>
              </a:rPr>
              <a:t>float</a:t>
            </a:r>
            <a:r>
              <a:rPr lang="fr-FR" b="1" dirty="0">
                <a:solidFill>
                  <a:srgbClr val="222222"/>
                </a:solidFill>
                <a:latin typeface="Consolas" panose="020B0609020204030204" pitchFamily="49" charset="0"/>
              </a:rPr>
              <a:t>-&gt;long-&gt;</a:t>
            </a:r>
            <a:r>
              <a:rPr lang="fr-FR" b="1" dirty="0" err="1">
                <a:solidFill>
                  <a:srgbClr val="222222"/>
                </a:solidFill>
                <a:latin typeface="Consolas" panose="020B0609020204030204" pitchFamily="49" charset="0"/>
              </a:rPr>
              <a:t>int</a:t>
            </a:r>
            <a:r>
              <a:rPr lang="fr-FR" b="1" dirty="0">
                <a:solidFill>
                  <a:srgbClr val="222222"/>
                </a:solidFill>
                <a:latin typeface="Consolas" panose="020B0609020204030204" pitchFamily="49" charset="0"/>
              </a:rPr>
              <a:t>-&gt;short-&gt;byte</a:t>
            </a:r>
          </a:p>
          <a:p>
            <a:pPr marL="457200" lvl="1" indent="0" algn="just" rtl="0">
              <a:lnSpc>
                <a:spcPct val="160000"/>
              </a:lnSpc>
              <a:buClr>
                <a:schemeClr val="bg2"/>
              </a:buClr>
              <a:buNone/>
            </a:pPr>
            <a:endParaRPr lang="fr-FR" b="1" i="0" dirty="0">
              <a:solidFill>
                <a:srgbClr val="222222"/>
              </a:solidFill>
              <a:effectLst/>
              <a:latin typeface="Segoe UI" panose="020B0502040204020203" pitchFamily="34" charset="0"/>
            </a:endParaRPr>
          </a:p>
        </p:txBody>
      </p:sp>
      <p:sp>
        <p:nvSpPr>
          <p:cNvPr id="9" name="Titre 1">
            <a:extLst>
              <a:ext uri="{FF2B5EF4-FFF2-40B4-BE49-F238E27FC236}">
                <a16:creationId xmlns:a16="http://schemas.microsoft.com/office/drawing/2014/main" id="{DE862D97-9335-44CF-B74B-7BE8BD65740F}"/>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Conversion de type</a:t>
            </a:r>
            <a:endParaRPr lang="ar-MA" sz="4400" b="1" dirty="0">
              <a:solidFill>
                <a:srgbClr val="0070C0"/>
              </a:solidFill>
            </a:endParaRPr>
          </a:p>
        </p:txBody>
      </p:sp>
      <p:cxnSp>
        <p:nvCxnSpPr>
          <p:cNvPr id="10" name="Connecteur droit 9">
            <a:extLst>
              <a:ext uri="{FF2B5EF4-FFF2-40B4-BE49-F238E27FC236}">
                <a16:creationId xmlns:a16="http://schemas.microsoft.com/office/drawing/2014/main" id="{89C8F89D-3CC6-4CDB-A7BB-FFB3EA574842}"/>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DBC9A65F-3C3D-56D7-4A1C-398A29E9FCB9}"/>
              </a:ext>
            </a:extLst>
          </p:cNvPr>
          <p:cNvSpPr txBox="1"/>
          <p:nvPr/>
        </p:nvSpPr>
        <p:spPr>
          <a:xfrm>
            <a:off x="8193579" y="2881782"/>
            <a:ext cx="1999903" cy="791435"/>
          </a:xfrm>
          <a:prstGeom prst="rect">
            <a:avLst/>
          </a:prstGeom>
          <a:noFill/>
          <a:ln>
            <a:solidFill>
              <a:schemeClr val="bg1"/>
            </a:solidFill>
          </a:ln>
        </p:spPr>
        <p:txBody>
          <a:bodyPr wrap="square">
            <a:spAutoFit/>
          </a:bodyPr>
          <a:lstStyle/>
          <a:p>
            <a:pPr>
              <a:lnSpc>
                <a:spcPct val="150000"/>
              </a:lnSpc>
            </a:pPr>
            <a:r>
              <a:rPr lang="fr-FR" sz="1600" dirty="0">
                <a:solidFill>
                  <a:schemeClr val="bg1"/>
                </a:solidFill>
                <a:latin typeface="Consolas" panose="020B0609020204030204" pitchFamily="49" charset="0"/>
              </a:rPr>
              <a:t>byte b = 10; </a:t>
            </a:r>
          </a:p>
          <a:p>
            <a:pPr>
              <a:lnSpc>
                <a:spcPct val="150000"/>
              </a:lnSpc>
            </a:pPr>
            <a:r>
              <a:rPr lang="fr-FR" sz="1600" dirty="0" err="1">
                <a:solidFill>
                  <a:schemeClr val="bg1"/>
                </a:solidFill>
                <a:latin typeface="Consolas" panose="020B0609020204030204" pitchFamily="49" charset="0"/>
              </a:rPr>
              <a:t>int</a:t>
            </a:r>
            <a:r>
              <a:rPr lang="fr-FR" sz="1600" dirty="0">
                <a:solidFill>
                  <a:schemeClr val="bg1"/>
                </a:solidFill>
                <a:latin typeface="Consolas" panose="020B0609020204030204" pitchFamily="49" charset="0"/>
              </a:rPr>
              <a:t> i = b; </a:t>
            </a:r>
          </a:p>
        </p:txBody>
      </p:sp>
      <p:sp>
        <p:nvSpPr>
          <p:cNvPr id="5" name="ZoneTexte 4">
            <a:extLst>
              <a:ext uri="{FF2B5EF4-FFF2-40B4-BE49-F238E27FC236}">
                <a16:creationId xmlns:a16="http://schemas.microsoft.com/office/drawing/2014/main" id="{341CA511-082D-3A3E-6BB6-C1C7698A34D6}"/>
              </a:ext>
            </a:extLst>
          </p:cNvPr>
          <p:cNvSpPr txBox="1"/>
          <p:nvPr/>
        </p:nvSpPr>
        <p:spPr>
          <a:xfrm>
            <a:off x="6931431" y="5112633"/>
            <a:ext cx="2883130" cy="791435"/>
          </a:xfrm>
          <a:prstGeom prst="rect">
            <a:avLst/>
          </a:prstGeom>
          <a:noFill/>
          <a:ln>
            <a:solidFill>
              <a:schemeClr val="bg1"/>
            </a:solidFill>
          </a:ln>
        </p:spPr>
        <p:txBody>
          <a:bodyPr wrap="square">
            <a:spAutoFit/>
          </a:bodyPr>
          <a:lstStyle/>
          <a:p>
            <a:pPr>
              <a:lnSpc>
                <a:spcPct val="150000"/>
              </a:lnSpc>
            </a:pPr>
            <a:r>
              <a:rPr lang="fr-FR" sz="1600" dirty="0">
                <a:solidFill>
                  <a:schemeClr val="bg1"/>
                </a:solidFill>
                <a:latin typeface="Consolas" panose="020B0609020204030204" pitchFamily="49" charset="0"/>
              </a:rPr>
              <a:t>double d = 10.5; </a:t>
            </a:r>
          </a:p>
          <a:p>
            <a:pPr>
              <a:lnSpc>
                <a:spcPct val="150000"/>
              </a:lnSpc>
            </a:pPr>
            <a:r>
              <a:rPr lang="fr-FR" sz="1600" dirty="0" err="1">
                <a:solidFill>
                  <a:schemeClr val="bg1"/>
                </a:solidFill>
                <a:latin typeface="Consolas" panose="020B0609020204030204" pitchFamily="49" charset="0"/>
              </a:rPr>
              <a:t>float</a:t>
            </a:r>
            <a:r>
              <a:rPr lang="fr-FR" sz="1600" dirty="0">
                <a:solidFill>
                  <a:schemeClr val="bg1"/>
                </a:solidFill>
                <a:latin typeface="Consolas" panose="020B0609020204030204" pitchFamily="49" charset="0"/>
              </a:rPr>
              <a:t> f = (</a:t>
            </a:r>
            <a:r>
              <a:rPr lang="fr-FR" sz="1600" dirty="0" err="1">
                <a:solidFill>
                  <a:schemeClr val="bg1"/>
                </a:solidFill>
                <a:latin typeface="Consolas" panose="020B0609020204030204" pitchFamily="49" charset="0"/>
              </a:rPr>
              <a:t>float</a:t>
            </a:r>
            <a:r>
              <a:rPr lang="fr-FR" sz="1600" dirty="0">
                <a:solidFill>
                  <a:schemeClr val="bg1"/>
                </a:solidFill>
                <a:latin typeface="Consolas" panose="020B0609020204030204" pitchFamily="49" charset="0"/>
              </a:rPr>
              <a:t>)d; </a:t>
            </a:r>
          </a:p>
        </p:txBody>
      </p:sp>
    </p:spTree>
    <p:extLst>
      <p:ext uri="{BB962C8B-B14F-4D97-AF65-F5344CB8AC3E}">
        <p14:creationId xmlns:p14="http://schemas.microsoft.com/office/powerpoint/2010/main" val="683103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31</a:t>
            </a:fld>
            <a:endParaRPr lang="en-US" dirty="0"/>
          </a:p>
        </p:txBody>
      </p:sp>
      <p:sp>
        <p:nvSpPr>
          <p:cNvPr id="14" name="Espace réservé du contenu 2">
            <a:extLst>
              <a:ext uri="{FF2B5EF4-FFF2-40B4-BE49-F238E27FC236}">
                <a16:creationId xmlns:a16="http://schemas.microsoft.com/office/drawing/2014/main" id="{BA5CA73F-1FDF-4DC6-92EB-69184BA7F613}"/>
              </a:ext>
            </a:extLst>
          </p:cNvPr>
          <p:cNvSpPr>
            <a:spLocks noGrp="1"/>
          </p:cNvSpPr>
          <p:nvPr>
            <p:ph idx="1"/>
          </p:nvPr>
        </p:nvSpPr>
        <p:spPr>
          <a:xfrm>
            <a:off x="1053071" y="1620983"/>
            <a:ext cx="10085857" cy="3719942"/>
          </a:xfrm>
        </p:spPr>
        <p:txBody>
          <a:bodyPr>
            <a:noAutofit/>
          </a:bodyPr>
          <a:lstStyle/>
          <a:p>
            <a:pPr marL="0" indent="0" algn="just" rtl="0">
              <a:lnSpc>
                <a:spcPct val="160000"/>
              </a:lnSpc>
              <a:buClr>
                <a:schemeClr val="bg2"/>
              </a:buClr>
              <a:buNone/>
            </a:pPr>
            <a:r>
              <a:rPr lang="fr-FR" sz="2400" dirty="0">
                <a:solidFill>
                  <a:schemeClr val="bg1">
                    <a:lumMod val="95000"/>
                    <a:lumOff val="5000"/>
                  </a:schemeClr>
                </a:solidFill>
                <a:latin typeface="Calibri" panose="020F0502020204030204" pitchFamily="34" charset="0"/>
                <a:cs typeface="Times New Roman" panose="02020603050405020304" pitchFamily="18" charset="0"/>
              </a:rPr>
              <a:t>Utilisez </a:t>
            </a:r>
            <a:r>
              <a:rPr lang="fr-FR" b="1" dirty="0" err="1">
                <a:solidFill>
                  <a:schemeClr val="bg1">
                    <a:lumMod val="95000"/>
                    <a:lumOff val="5000"/>
                  </a:schemeClr>
                </a:solidFill>
                <a:latin typeface="Consolas" panose="020B0609020204030204" pitchFamily="49" charset="0"/>
                <a:cs typeface="Times New Roman" panose="02020603050405020304" pitchFamily="18" charset="0"/>
              </a:rPr>
              <a:t>System.out.println</a:t>
            </a:r>
            <a:r>
              <a:rPr lang="fr-FR" dirty="0">
                <a:solidFill>
                  <a:schemeClr val="bg1">
                    <a:lumMod val="95000"/>
                    <a:lumOff val="5000"/>
                  </a:schemeClr>
                </a:solidFill>
                <a:latin typeface="Consolas" panose="020B0609020204030204" pitchFamily="49" charset="0"/>
                <a:cs typeface="Times New Roman" panose="02020603050405020304" pitchFamily="18" charset="0"/>
              </a:rPr>
              <a:t>() </a:t>
            </a:r>
            <a:r>
              <a:rPr lang="fr-FR" sz="2400" dirty="0">
                <a:solidFill>
                  <a:schemeClr val="bg1">
                    <a:lumMod val="95000"/>
                    <a:lumOff val="5000"/>
                  </a:schemeClr>
                </a:solidFill>
                <a:latin typeface="Calibri" panose="020F0502020204030204" pitchFamily="34" charset="0"/>
                <a:cs typeface="Times New Roman" panose="02020603050405020304" pitchFamily="18" charset="0"/>
              </a:rPr>
              <a:t>et </a:t>
            </a:r>
            <a:r>
              <a:rPr lang="fr-FR" b="1" dirty="0" err="1">
                <a:solidFill>
                  <a:schemeClr val="bg1">
                    <a:lumMod val="95000"/>
                    <a:lumOff val="5000"/>
                  </a:schemeClr>
                </a:solidFill>
                <a:latin typeface="Consolas" panose="020B0609020204030204" pitchFamily="49" charset="0"/>
                <a:cs typeface="Times New Roman" panose="02020603050405020304" pitchFamily="18" charset="0"/>
              </a:rPr>
              <a:t>System.out.print</a:t>
            </a:r>
            <a:r>
              <a:rPr lang="fr-FR" b="1" dirty="0">
                <a:solidFill>
                  <a:schemeClr val="bg1">
                    <a:lumMod val="95000"/>
                    <a:lumOff val="5000"/>
                  </a:schemeClr>
                </a:solidFill>
                <a:latin typeface="Consolas" panose="020B0609020204030204" pitchFamily="49" charset="0"/>
                <a:cs typeface="Times New Roman" panose="02020603050405020304" pitchFamily="18" charset="0"/>
              </a:rPr>
              <a:t>() </a:t>
            </a:r>
            <a:r>
              <a:rPr lang="fr-FR" sz="2400" dirty="0">
                <a:solidFill>
                  <a:schemeClr val="bg1">
                    <a:lumMod val="95000"/>
                    <a:lumOff val="5000"/>
                  </a:schemeClr>
                </a:solidFill>
                <a:latin typeface="Calibri" panose="020F0502020204030204" pitchFamily="34" charset="0"/>
                <a:cs typeface="Times New Roman" panose="02020603050405020304" pitchFamily="18" charset="0"/>
              </a:rPr>
              <a:t>pour afficher sur la console de sortie.</a:t>
            </a:r>
          </a:p>
          <a:p>
            <a:pPr lvl="1" algn="just" rtl="0">
              <a:lnSpc>
                <a:spcPct val="160000"/>
              </a:lnSpc>
              <a:buClr>
                <a:schemeClr val="bg2"/>
              </a:buClr>
              <a:buFont typeface="Wingdings" panose="05000000000000000000" pitchFamily="2" charset="2"/>
              <a:buChar char="§"/>
            </a:pPr>
            <a:r>
              <a:rPr lang="fr-FR" sz="2000" b="1" dirty="0" err="1">
                <a:solidFill>
                  <a:schemeClr val="bg1">
                    <a:lumMod val="95000"/>
                    <a:lumOff val="5000"/>
                  </a:schemeClr>
                </a:solidFill>
                <a:latin typeface="Consolas" panose="020B0609020204030204" pitchFamily="49" charset="0"/>
                <a:cs typeface="Times New Roman" panose="02020603050405020304" pitchFamily="18" charset="0"/>
              </a:rPr>
              <a:t>println</a:t>
            </a:r>
            <a:r>
              <a:rPr lang="fr-FR" sz="2000" b="1" dirty="0">
                <a:solidFill>
                  <a:schemeClr val="bg1">
                    <a:lumMod val="95000"/>
                    <a:lumOff val="5000"/>
                  </a:schemeClr>
                </a:solidFill>
                <a:latin typeface="Consolas" panose="020B0609020204030204" pitchFamily="49" charset="0"/>
                <a:cs typeface="Times New Roman" panose="02020603050405020304" pitchFamily="18" charset="0"/>
              </a:rPr>
              <a:t>() </a:t>
            </a:r>
            <a:r>
              <a:rPr lang="fr-FR" sz="2400" dirty="0">
                <a:solidFill>
                  <a:schemeClr val="bg1">
                    <a:lumMod val="95000"/>
                    <a:lumOff val="5000"/>
                  </a:schemeClr>
                </a:solidFill>
                <a:latin typeface="Calibri" panose="020F0502020204030204" pitchFamily="34" charset="0"/>
                <a:cs typeface="Times New Roman" panose="02020603050405020304" pitchFamily="18" charset="0"/>
              </a:rPr>
              <a:t>: Affiche un message suivi d'un retour à la ligne.</a:t>
            </a:r>
          </a:p>
          <a:p>
            <a:pPr lvl="1" algn="just" rtl="0">
              <a:lnSpc>
                <a:spcPct val="160000"/>
              </a:lnSpc>
              <a:buClr>
                <a:schemeClr val="bg2"/>
              </a:buClr>
              <a:buFont typeface="Wingdings" panose="05000000000000000000" pitchFamily="2" charset="2"/>
              <a:buChar char="§"/>
            </a:pPr>
            <a:r>
              <a:rPr lang="fr-FR" sz="2000" b="1" dirty="0" err="1">
                <a:solidFill>
                  <a:schemeClr val="bg1">
                    <a:lumMod val="95000"/>
                    <a:lumOff val="5000"/>
                  </a:schemeClr>
                </a:solidFill>
                <a:latin typeface="Consolas" panose="020B0609020204030204" pitchFamily="49" charset="0"/>
                <a:cs typeface="Times New Roman" panose="02020603050405020304" pitchFamily="18" charset="0"/>
              </a:rPr>
              <a:t>print</a:t>
            </a:r>
            <a:r>
              <a:rPr lang="fr-FR" sz="2000" b="1" dirty="0">
                <a:solidFill>
                  <a:schemeClr val="bg1">
                    <a:lumMod val="95000"/>
                    <a:lumOff val="5000"/>
                  </a:schemeClr>
                </a:solidFill>
                <a:latin typeface="Consolas" panose="020B0609020204030204" pitchFamily="49" charset="0"/>
                <a:cs typeface="Times New Roman" panose="02020603050405020304" pitchFamily="18" charset="0"/>
              </a:rPr>
              <a:t>() </a:t>
            </a:r>
            <a:r>
              <a:rPr lang="fr-FR" sz="2400" dirty="0">
                <a:solidFill>
                  <a:schemeClr val="bg1">
                    <a:lumMod val="95000"/>
                    <a:lumOff val="5000"/>
                  </a:schemeClr>
                </a:solidFill>
                <a:latin typeface="Calibri" panose="020F0502020204030204" pitchFamily="34" charset="0"/>
                <a:cs typeface="Times New Roman" panose="02020603050405020304" pitchFamily="18" charset="0"/>
              </a:rPr>
              <a:t>: Affiche un message sans retour à la ligne.</a:t>
            </a:r>
          </a:p>
          <a:p>
            <a:pPr marL="0" indent="0" algn="just" rtl="0">
              <a:lnSpc>
                <a:spcPct val="160000"/>
              </a:lnSpc>
              <a:buClr>
                <a:schemeClr val="bg2"/>
              </a:buClr>
              <a:buNone/>
            </a:pPr>
            <a:endParaRPr lang="fr-FR" b="1" dirty="0">
              <a:solidFill>
                <a:schemeClr val="bg1">
                  <a:lumMod val="85000"/>
                  <a:lumOff val="15000"/>
                </a:schemeClr>
              </a:solidFill>
            </a:endParaRPr>
          </a:p>
        </p:txBody>
      </p:sp>
      <p:sp>
        <p:nvSpPr>
          <p:cNvPr id="9" name="Titre 1">
            <a:extLst>
              <a:ext uri="{FF2B5EF4-FFF2-40B4-BE49-F238E27FC236}">
                <a16:creationId xmlns:a16="http://schemas.microsoft.com/office/drawing/2014/main" id="{DE862D97-9335-44CF-B74B-7BE8BD65740F}"/>
              </a:ext>
            </a:extLst>
          </p:cNvPr>
          <p:cNvSpPr txBox="1">
            <a:spLocks/>
          </p:cNvSpPr>
          <p:nvPr/>
        </p:nvSpPr>
        <p:spPr>
          <a:xfrm>
            <a:off x="0" y="55259"/>
            <a:ext cx="12192000" cy="1054568"/>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fontScale="25000" lnSpcReduction="200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a:t>
            </a:r>
          </a:p>
          <a:p>
            <a:pPr rtl="0"/>
            <a:r>
              <a:rPr lang="fr-FR" sz="4400" b="1" dirty="0">
                <a:solidFill>
                  <a:srgbClr val="0070C0"/>
                </a:solidFill>
              </a:rPr>
              <a:t>         </a:t>
            </a:r>
          </a:p>
          <a:p>
            <a:pPr rtl="0"/>
            <a:r>
              <a:rPr lang="fr-FR" sz="5200" b="1" dirty="0">
                <a:solidFill>
                  <a:srgbClr val="0070C0"/>
                </a:solidFill>
              </a:rPr>
              <a:t>               </a:t>
            </a:r>
          </a:p>
          <a:p>
            <a:pPr rtl="0"/>
            <a:r>
              <a:rPr lang="fr-FR" sz="5200" b="1" dirty="0">
                <a:solidFill>
                  <a:srgbClr val="0070C0"/>
                </a:solidFill>
              </a:rPr>
              <a:t>                              </a:t>
            </a:r>
            <a:r>
              <a:rPr lang="fr-FR" sz="17600" b="1" dirty="0">
                <a:solidFill>
                  <a:srgbClr val="0070C0"/>
                </a:solidFill>
              </a:rPr>
              <a:t>sortie standard</a:t>
            </a:r>
            <a:endParaRPr lang="ar-MA" sz="17600" b="1" dirty="0">
              <a:solidFill>
                <a:srgbClr val="0070C0"/>
              </a:solidFill>
            </a:endParaRPr>
          </a:p>
          <a:p>
            <a:pPr rtl="0"/>
            <a:endParaRPr lang="ar-MA" sz="4400" b="1" dirty="0">
              <a:solidFill>
                <a:srgbClr val="0070C0"/>
              </a:solidFill>
            </a:endParaRPr>
          </a:p>
        </p:txBody>
      </p:sp>
      <p:cxnSp>
        <p:nvCxnSpPr>
          <p:cNvPr id="10" name="Connecteur droit 9">
            <a:extLst>
              <a:ext uri="{FF2B5EF4-FFF2-40B4-BE49-F238E27FC236}">
                <a16:creationId xmlns:a16="http://schemas.microsoft.com/office/drawing/2014/main" id="{89C8F89D-3CC6-4CDB-A7BB-FFB3EA574842}"/>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809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286C2-744E-579F-BFC7-0AD45E3450B4}"/>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0492284-56BA-4C2E-040A-913A500F64F1}"/>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
        <p:nvSpPr>
          <p:cNvPr id="14" name="Espace réservé du contenu 2">
            <a:extLst>
              <a:ext uri="{FF2B5EF4-FFF2-40B4-BE49-F238E27FC236}">
                <a16:creationId xmlns:a16="http://schemas.microsoft.com/office/drawing/2014/main" id="{11264A47-AA14-4224-8604-B7C4CB70BCEF}"/>
              </a:ext>
            </a:extLst>
          </p:cNvPr>
          <p:cNvSpPr>
            <a:spLocks noGrp="1"/>
          </p:cNvSpPr>
          <p:nvPr>
            <p:ph idx="1"/>
          </p:nvPr>
        </p:nvSpPr>
        <p:spPr>
          <a:xfrm>
            <a:off x="848465" y="1109826"/>
            <a:ext cx="10085857" cy="5138571"/>
          </a:xfrm>
        </p:spPr>
        <p:txBody>
          <a:bodyPr>
            <a:noAutofit/>
          </a:bodyPr>
          <a:lstStyle/>
          <a:p>
            <a:pPr algn="just" rtl="0">
              <a:lnSpc>
                <a:spcPct val="160000"/>
              </a:lnSpc>
              <a:buClr>
                <a:schemeClr val="bg2"/>
              </a:buClr>
              <a:buFont typeface="Wingdings" panose="05000000000000000000" pitchFamily="2" charset="2"/>
              <a:buChar char="§"/>
            </a:pPr>
            <a:endParaRPr lang="fr-FR" sz="2400" dirty="0">
              <a:solidFill>
                <a:schemeClr val="bg1">
                  <a:lumMod val="95000"/>
                  <a:lumOff val="5000"/>
                </a:schemeClr>
              </a:solidFill>
              <a:latin typeface="Calibri" panose="020F0502020204030204" pitchFamily="34" charset="0"/>
              <a:cs typeface="Times New Roman" panose="02020603050405020304" pitchFamily="18" charset="0"/>
            </a:endParaRPr>
          </a:p>
          <a:p>
            <a:pPr algn="just" rtl="0">
              <a:lnSpc>
                <a:spcPct val="160000"/>
              </a:lnSpc>
              <a:buClr>
                <a:schemeClr val="bg2"/>
              </a:buClr>
              <a:buFont typeface="Wingdings" panose="05000000000000000000" pitchFamily="2" charset="2"/>
              <a:buChar char="§"/>
            </a:pPr>
            <a:r>
              <a:rPr lang="fr-FR" dirty="0">
                <a:solidFill>
                  <a:schemeClr val="bg1">
                    <a:lumMod val="95000"/>
                    <a:lumOff val="5000"/>
                  </a:schemeClr>
                </a:solidFill>
                <a:latin typeface="Calibri" panose="020F0502020204030204" pitchFamily="34" charset="0"/>
                <a:cs typeface="Times New Roman" panose="02020603050405020304" pitchFamily="18" charset="0"/>
              </a:rPr>
              <a:t>Pour lire les entrées, saisies par l'utilisateur via le clavier, commencez par construire un objet </a:t>
            </a:r>
            <a:r>
              <a:rPr lang="fr-FR" b="1" dirty="0">
                <a:solidFill>
                  <a:schemeClr val="bg1">
                    <a:lumMod val="95000"/>
                    <a:lumOff val="5000"/>
                  </a:schemeClr>
                </a:solidFill>
                <a:latin typeface="Calibri" panose="020F0502020204030204" pitchFamily="34" charset="0"/>
                <a:cs typeface="Times New Roman" panose="02020603050405020304" pitchFamily="18" charset="0"/>
              </a:rPr>
              <a:t>Scanner</a:t>
            </a:r>
            <a:r>
              <a:rPr lang="fr-FR" dirty="0">
                <a:solidFill>
                  <a:schemeClr val="bg1">
                    <a:lumMod val="95000"/>
                    <a:lumOff val="5000"/>
                  </a:schemeClr>
                </a:solidFill>
                <a:latin typeface="Calibri" panose="020F0502020204030204" pitchFamily="34" charset="0"/>
                <a:cs typeface="Times New Roman" panose="02020603050405020304" pitchFamily="18" charset="0"/>
              </a:rPr>
              <a:t> qui est attaché </a:t>
            </a:r>
            <a:r>
              <a:rPr lang="fr-FR" b="1" dirty="0">
                <a:solidFill>
                  <a:schemeClr val="bg1">
                    <a:lumMod val="95000"/>
                    <a:lumOff val="5000"/>
                  </a:schemeClr>
                </a:solidFill>
                <a:latin typeface="Calibri" panose="020F0502020204030204" pitchFamily="34" charset="0"/>
                <a:cs typeface="Times New Roman" panose="02020603050405020304" pitchFamily="18" charset="0"/>
              </a:rPr>
              <a:t>à System.in =&gt;  </a:t>
            </a:r>
            <a:r>
              <a:rPr lang="fr-FR" sz="1800" b="1" dirty="0">
                <a:solidFill>
                  <a:schemeClr val="bg1"/>
                </a:solidFill>
                <a:latin typeface="Consolas" panose="020B0609020204030204" pitchFamily="49" charset="0"/>
              </a:rPr>
              <a:t>Scanner sc = new Scanner(System.in);</a:t>
            </a:r>
            <a:endParaRPr lang="fr-FR" sz="2000" b="1" dirty="0">
              <a:solidFill>
                <a:schemeClr val="bg1"/>
              </a:solidFill>
              <a:latin typeface="Consolas" panose="020B0609020204030204" pitchFamily="49" charset="0"/>
            </a:endParaRPr>
          </a:p>
          <a:p>
            <a:pPr lvl="1" algn="just" rtl="0">
              <a:lnSpc>
                <a:spcPct val="160000"/>
              </a:lnSpc>
              <a:buClr>
                <a:schemeClr val="bg2"/>
              </a:buClr>
              <a:buFont typeface="Wingdings" panose="05000000000000000000" pitchFamily="2" charset="2"/>
              <a:buChar char="§"/>
            </a:pPr>
            <a:r>
              <a:rPr lang="fr-FR" sz="2000" b="1" dirty="0">
                <a:solidFill>
                  <a:schemeClr val="bg1">
                    <a:lumMod val="95000"/>
                    <a:lumOff val="5000"/>
                  </a:schemeClr>
                </a:solidFill>
                <a:latin typeface="Calibri" panose="020F0502020204030204" pitchFamily="34" charset="0"/>
                <a:cs typeface="Times New Roman" panose="02020603050405020304" pitchFamily="18" charset="0"/>
              </a:rPr>
              <a:t>System.in </a:t>
            </a:r>
            <a:r>
              <a:rPr lang="fr-FR" sz="2000" dirty="0">
                <a:solidFill>
                  <a:schemeClr val="bg1">
                    <a:lumMod val="95000"/>
                    <a:lumOff val="5000"/>
                  </a:schemeClr>
                </a:solidFill>
                <a:latin typeface="Calibri" panose="020F0502020204030204" pitchFamily="34" charset="0"/>
                <a:cs typeface="Times New Roman" panose="02020603050405020304" pitchFamily="18" charset="0"/>
              </a:rPr>
              <a:t>est le flux d'entrée (</a:t>
            </a:r>
            <a:r>
              <a:rPr lang="fr-FR" sz="2000" dirty="0" err="1">
                <a:solidFill>
                  <a:schemeClr val="bg1">
                    <a:lumMod val="95000"/>
                    <a:lumOff val="5000"/>
                  </a:schemeClr>
                </a:solidFill>
                <a:latin typeface="Calibri" panose="020F0502020204030204" pitchFamily="34" charset="0"/>
                <a:cs typeface="Times New Roman" panose="02020603050405020304" pitchFamily="18" charset="0"/>
              </a:rPr>
              <a:t>InputStream</a:t>
            </a:r>
            <a:r>
              <a:rPr lang="fr-FR" sz="2000" dirty="0">
                <a:solidFill>
                  <a:schemeClr val="bg1">
                    <a:lumMod val="95000"/>
                    <a:lumOff val="5000"/>
                  </a:schemeClr>
                </a:solidFill>
                <a:latin typeface="Calibri" panose="020F0502020204030204" pitchFamily="34" charset="0"/>
                <a:cs typeface="Times New Roman" panose="02020603050405020304" pitchFamily="18" charset="0"/>
              </a:rPr>
              <a:t>) qui représente l'entrée standard (le clavier).</a:t>
            </a:r>
          </a:p>
          <a:p>
            <a:pPr algn="just" rtl="0">
              <a:lnSpc>
                <a:spcPct val="160000"/>
              </a:lnSpc>
              <a:buClr>
                <a:schemeClr val="bg2"/>
              </a:buClr>
              <a:buFont typeface="Wingdings" panose="05000000000000000000" pitchFamily="2" charset="2"/>
              <a:buChar char="§"/>
            </a:pPr>
            <a:r>
              <a:rPr lang="fr-FR" dirty="0">
                <a:solidFill>
                  <a:schemeClr val="bg1">
                    <a:lumMod val="95000"/>
                    <a:lumOff val="5000"/>
                  </a:schemeClr>
                </a:solidFill>
                <a:latin typeface="Calibri" panose="020F0502020204030204" pitchFamily="34" charset="0"/>
                <a:cs typeface="Times New Roman" panose="02020603050405020304" pitchFamily="18" charset="0"/>
              </a:rPr>
              <a:t>La classe </a:t>
            </a:r>
            <a:r>
              <a:rPr lang="fr-FR" b="1" dirty="0">
                <a:solidFill>
                  <a:schemeClr val="bg1">
                    <a:lumMod val="95000"/>
                    <a:lumOff val="5000"/>
                  </a:schemeClr>
                </a:solidFill>
                <a:latin typeface="Calibri" panose="020F0502020204030204" pitchFamily="34" charset="0"/>
                <a:cs typeface="Times New Roman" panose="02020603050405020304" pitchFamily="18" charset="0"/>
              </a:rPr>
              <a:t>Scanner </a:t>
            </a:r>
            <a:r>
              <a:rPr lang="fr-FR" dirty="0">
                <a:solidFill>
                  <a:schemeClr val="bg1">
                    <a:lumMod val="95000"/>
                    <a:lumOff val="5000"/>
                  </a:schemeClr>
                </a:solidFill>
                <a:latin typeface="Calibri" panose="020F0502020204030204" pitchFamily="34" charset="0"/>
                <a:cs typeface="Times New Roman" panose="02020603050405020304" pitchFamily="18" charset="0"/>
              </a:rPr>
              <a:t>propose des méthodes comme :</a:t>
            </a:r>
          </a:p>
          <a:p>
            <a:pPr lvl="1" algn="just" rtl="0">
              <a:lnSpc>
                <a:spcPct val="160000"/>
              </a:lnSpc>
              <a:buClr>
                <a:schemeClr val="bg2"/>
              </a:buClr>
              <a:buFont typeface="Wingdings" panose="05000000000000000000" pitchFamily="2" charset="2"/>
              <a:buChar char="§"/>
            </a:pPr>
            <a:r>
              <a:rPr lang="fr-FR" sz="2000" b="1" dirty="0" err="1">
                <a:solidFill>
                  <a:schemeClr val="bg1">
                    <a:lumMod val="95000"/>
                    <a:lumOff val="5000"/>
                  </a:schemeClr>
                </a:solidFill>
                <a:latin typeface="Calibri" panose="020F0502020204030204" pitchFamily="34" charset="0"/>
                <a:cs typeface="Times New Roman" panose="02020603050405020304" pitchFamily="18" charset="0"/>
              </a:rPr>
              <a:t>nextLine</a:t>
            </a:r>
            <a:r>
              <a:rPr lang="fr-FR" sz="2000" dirty="0">
                <a:solidFill>
                  <a:schemeClr val="bg1">
                    <a:lumMod val="95000"/>
                    <a:lumOff val="5000"/>
                  </a:schemeClr>
                </a:solidFill>
                <a:latin typeface="Calibri" panose="020F0502020204030204" pitchFamily="34" charset="0"/>
                <a:cs typeface="Times New Roman" panose="02020603050405020304" pitchFamily="18" charset="0"/>
              </a:rPr>
              <a:t>() : Lit une ligne entière.</a:t>
            </a:r>
          </a:p>
          <a:p>
            <a:pPr lvl="1" algn="just" rtl="0">
              <a:lnSpc>
                <a:spcPct val="160000"/>
              </a:lnSpc>
              <a:buClr>
                <a:schemeClr val="bg2"/>
              </a:buClr>
              <a:buFont typeface="Wingdings" panose="05000000000000000000" pitchFamily="2" charset="2"/>
              <a:buChar char="§"/>
            </a:pPr>
            <a:r>
              <a:rPr lang="fr-FR" sz="2000" b="1" dirty="0" err="1">
                <a:solidFill>
                  <a:schemeClr val="bg1">
                    <a:lumMod val="95000"/>
                    <a:lumOff val="5000"/>
                  </a:schemeClr>
                </a:solidFill>
                <a:latin typeface="Calibri" panose="020F0502020204030204" pitchFamily="34" charset="0"/>
                <a:cs typeface="Times New Roman" panose="02020603050405020304" pitchFamily="18" charset="0"/>
              </a:rPr>
              <a:t>nextInt</a:t>
            </a:r>
            <a:r>
              <a:rPr lang="fr-FR" sz="2000" dirty="0">
                <a:solidFill>
                  <a:schemeClr val="bg1">
                    <a:lumMod val="95000"/>
                    <a:lumOff val="5000"/>
                  </a:schemeClr>
                </a:solidFill>
                <a:latin typeface="Calibri" panose="020F0502020204030204" pitchFamily="34" charset="0"/>
                <a:cs typeface="Times New Roman" panose="02020603050405020304" pitchFamily="18" charset="0"/>
              </a:rPr>
              <a:t>(), </a:t>
            </a:r>
            <a:r>
              <a:rPr lang="fr-FR" sz="2000" b="1" dirty="0" err="1">
                <a:solidFill>
                  <a:schemeClr val="bg1">
                    <a:lumMod val="95000"/>
                    <a:lumOff val="5000"/>
                  </a:schemeClr>
                </a:solidFill>
                <a:latin typeface="Calibri" panose="020F0502020204030204" pitchFamily="34" charset="0"/>
                <a:cs typeface="Times New Roman" panose="02020603050405020304" pitchFamily="18" charset="0"/>
              </a:rPr>
              <a:t>nextDouble</a:t>
            </a:r>
            <a:r>
              <a:rPr lang="fr-FR" sz="2000" b="1" dirty="0">
                <a:solidFill>
                  <a:schemeClr val="bg1">
                    <a:lumMod val="95000"/>
                    <a:lumOff val="5000"/>
                  </a:schemeClr>
                </a:solidFill>
                <a:latin typeface="Calibri" panose="020F0502020204030204" pitchFamily="34" charset="0"/>
                <a:cs typeface="Times New Roman" panose="02020603050405020304" pitchFamily="18" charset="0"/>
              </a:rPr>
              <a:t>(), </a:t>
            </a:r>
            <a:r>
              <a:rPr lang="fr-FR" sz="2000" dirty="0">
                <a:solidFill>
                  <a:schemeClr val="bg1">
                    <a:lumMod val="95000"/>
                    <a:lumOff val="5000"/>
                  </a:schemeClr>
                </a:solidFill>
                <a:latin typeface="Calibri" panose="020F0502020204030204" pitchFamily="34" charset="0"/>
                <a:cs typeface="Times New Roman" panose="02020603050405020304" pitchFamily="18" charset="0"/>
              </a:rPr>
              <a:t>etc. : Lisent des types spécifiques de données (entiers, réels, etc.)</a:t>
            </a:r>
          </a:p>
          <a:p>
            <a:pPr marL="0" indent="0" algn="just" rtl="0">
              <a:lnSpc>
                <a:spcPct val="160000"/>
              </a:lnSpc>
              <a:buClr>
                <a:schemeClr val="bg2"/>
              </a:buClr>
              <a:buNone/>
            </a:pPr>
            <a:endParaRPr lang="fr-FR" dirty="0">
              <a:solidFill>
                <a:schemeClr val="bg1">
                  <a:lumMod val="95000"/>
                  <a:lumOff val="5000"/>
                </a:schemeClr>
              </a:solidFill>
              <a:latin typeface="Calibri" panose="020F0502020204030204" pitchFamily="34" charset="0"/>
            </a:endParaRPr>
          </a:p>
          <a:p>
            <a:pPr marL="0" indent="0" algn="just" rtl="0">
              <a:lnSpc>
                <a:spcPct val="160000"/>
              </a:lnSpc>
              <a:buClr>
                <a:schemeClr val="bg2"/>
              </a:buClr>
              <a:buNone/>
            </a:pPr>
            <a:endParaRPr lang="fr-FR" b="1" dirty="0">
              <a:solidFill>
                <a:schemeClr val="bg1">
                  <a:lumMod val="85000"/>
                  <a:lumOff val="15000"/>
                </a:schemeClr>
              </a:solidFill>
            </a:endParaRPr>
          </a:p>
        </p:txBody>
      </p:sp>
      <p:sp>
        <p:nvSpPr>
          <p:cNvPr id="9" name="Titre 1">
            <a:extLst>
              <a:ext uri="{FF2B5EF4-FFF2-40B4-BE49-F238E27FC236}">
                <a16:creationId xmlns:a16="http://schemas.microsoft.com/office/drawing/2014/main" id="{F725BFAE-8000-5EC4-4678-9D836177DB35}"/>
              </a:ext>
            </a:extLst>
          </p:cNvPr>
          <p:cNvSpPr txBox="1">
            <a:spLocks/>
          </p:cNvSpPr>
          <p:nvPr/>
        </p:nvSpPr>
        <p:spPr>
          <a:xfrm>
            <a:off x="0" y="55259"/>
            <a:ext cx="12192000" cy="1054568"/>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fontScale="25000" lnSpcReduction="200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a:t>
            </a:r>
          </a:p>
          <a:p>
            <a:pPr rtl="0"/>
            <a:r>
              <a:rPr lang="fr-FR" sz="4400" b="1" dirty="0">
                <a:solidFill>
                  <a:srgbClr val="0070C0"/>
                </a:solidFill>
              </a:rPr>
              <a:t>         </a:t>
            </a:r>
          </a:p>
          <a:p>
            <a:pPr rtl="0"/>
            <a:r>
              <a:rPr lang="fr-FR" sz="5200" b="1" dirty="0">
                <a:solidFill>
                  <a:srgbClr val="0070C0"/>
                </a:solidFill>
              </a:rPr>
              <a:t>               </a:t>
            </a:r>
          </a:p>
          <a:p>
            <a:pPr rtl="0"/>
            <a:r>
              <a:rPr lang="fr-FR" sz="5200" b="1" dirty="0">
                <a:solidFill>
                  <a:srgbClr val="0070C0"/>
                </a:solidFill>
              </a:rPr>
              <a:t>                              </a:t>
            </a:r>
            <a:r>
              <a:rPr lang="fr-FR" sz="17600" b="1" dirty="0">
                <a:solidFill>
                  <a:srgbClr val="0070C0"/>
                </a:solidFill>
              </a:rPr>
              <a:t>Entrée standard</a:t>
            </a:r>
            <a:endParaRPr lang="ar-MA" sz="17600" b="1" dirty="0">
              <a:solidFill>
                <a:srgbClr val="0070C0"/>
              </a:solidFill>
            </a:endParaRPr>
          </a:p>
          <a:p>
            <a:pPr rtl="0"/>
            <a:endParaRPr lang="ar-MA" sz="4400" b="1" dirty="0">
              <a:solidFill>
                <a:srgbClr val="0070C0"/>
              </a:solidFill>
            </a:endParaRPr>
          </a:p>
        </p:txBody>
      </p:sp>
      <p:cxnSp>
        <p:nvCxnSpPr>
          <p:cNvPr id="10" name="Connecteur droit 9">
            <a:extLst>
              <a:ext uri="{FF2B5EF4-FFF2-40B4-BE49-F238E27FC236}">
                <a16:creationId xmlns:a16="http://schemas.microsoft.com/office/drawing/2014/main" id="{F30ED36F-8EF0-49E0-DCD2-F4B213222580}"/>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878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33</a:t>
            </a:fld>
            <a:endParaRPr lang="en-US" dirty="0"/>
          </a:p>
        </p:txBody>
      </p:sp>
      <p:sp>
        <p:nvSpPr>
          <p:cNvPr id="9" name="Titre 1">
            <a:extLst>
              <a:ext uri="{FF2B5EF4-FFF2-40B4-BE49-F238E27FC236}">
                <a16:creationId xmlns:a16="http://schemas.microsoft.com/office/drawing/2014/main" id="{DE862D97-9335-44CF-B74B-7BE8BD65740F}"/>
              </a:ext>
            </a:extLst>
          </p:cNvPr>
          <p:cNvSpPr txBox="1">
            <a:spLocks/>
          </p:cNvSpPr>
          <p:nvPr/>
        </p:nvSpPr>
        <p:spPr>
          <a:xfrm>
            <a:off x="0" y="55259"/>
            <a:ext cx="12192000" cy="1054568"/>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fontScale="25000" lnSpcReduction="20000"/>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a:t>
            </a:r>
          </a:p>
          <a:p>
            <a:pPr rtl="0"/>
            <a:r>
              <a:rPr lang="fr-FR" sz="4400" b="1" dirty="0">
                <a:solidFill>
                  <a:srgbClr val="0070C0"/>
                </a:solidFill>
              </a:rPr>
              <a:t>         </a:t>
            </a:r>
          </a:p>
          <a:p>
            <a:pPr rtl="0"/>
            <a:r>
              <a:rPr lang="fr-FR" sz="5200" b="1" dirty="0">
                <a:solidFill>
                  <a:srgbClr val="0070C0"/>
                </a:solidFill>
              </a:rPr>
              <a:t>               </a:t>
            </a:r>
          </a:p>
          <a:p>
            <a:pPr rtl="0"/>
            <a:r>
              <a:rPr lang="fr-FR" sz="5200" b="1" dirty="0">
                <a:solidFill>
                  <a:srgbClr val="0070C0"/>
                </a:solidFill>
              </a:rPr>
              <a:t>                              </a:t>
            </a:r>
            <a:r>
              <a:rPr lang="fr-FR" sz="17600" b="1" dirty="0">
                <a:solidFill>
                  <a:srgbClr val="0070C0"/>
                </a:solidFill>
              </a:rPr>
              <a:t>Entrées-sorties standards</a:t>
            </a:r>
            <a:endParaRPr lang="ar-MA" sz="17600" b="1" dirty="0">
              <a:solidFill>
                <a:srgbClr val="0070C0"/>
              </a:solidFill>
            </a:endParaRPr>
          </a:p>
          <a:p>
            <a:pPr rtl="0"/>
            <a:endParaRPr lang="ar-MA" sz="4400" b="1" dirty="0">
              <a:solidFill>
                <a:srgbClr val="0070C0"/>
              </a:solidFill>
            </a:endParaRPr>
          </a:p>
        </p:txBody>
      </p:sp>
      <p:cxnSp>
        <p:nvCxnSpPr>
          <p:cNvPr id="10" name="Connecteur droit 9">
            <a:extLst>
              <a:ext uri="{FF2B5EF4-FFF2-40B4-BE49-F238E27FC236}">
                <a16:creationId xmlns:a16="http://schemas.microsoft.com/office/drawing/2014/main" id="{89C8F89D-3CC6-4CDB-A7BB-FFB3EA574842}"/>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7247C2D-43FD-4605-B8C9-92D50C4FDDB6}"/>
              </a:ext>
            </a:extLst>
          </p:cNvPr>
          <p:cNvSpPr>
            <a:spLocks noChangeArrowheads="1"/>
          </p:cNvSpPr>
          <p:nvPr/>
        </p:nvSpPr>
        <p:spPr bwMode="auto">
          <a:xfrm>
            <a:off x="2355564" y="1190141"/>
            <a:ext cx="6819609" cy="4864264"/>
          </a:xfrm>
          <a:prstGeom prst="rect">
            <a:avLst/>
          </a:prstGeom>
          <a:noFill/>
          <a:ln>
            <a:noFill/>
          </a:ln>
          <a:effectLst/>
        </p:spPr>
        <p:txBody>
          <a:bodyPr vert="horz" wrap="squar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latin typeface="Consolas" panose="020B0609020204030204" pitchFamily="49" charset="0"/>
              <a:cs typeface="Consolas" panose="020B0609020204030204" pitchFamily="49" charset="0"/>
            </a:endParaRPr>
          </a:p>
          <a:p>
            <a:pPr marL="0" lvl="1" fontAlgn="base">
              <a:lnSpc>
                <a:spcPct val="150000"/>
              </a:lnSpc>
              <a:spcBef>
                <a:spcPct val="0"/>
              </a:spcBef>
              <a:spcAft>
                <a:spcPct val="0"/>
              </a:spcAft>
            </a:pPr>
            <a:r>
              <a:rPr lang="fr-FR" sz="1600" b="1" dirty="0">
                <a:solidFill>
                  <a:srgbClr val="7F0055"/>
                </a:solidFill>
                <a:effectLst/>
                <a:latin typeface="Consolas" panose="020B0609020204030204" pitchFamily="49" charset="0"/>
              </a:rPr>
              <a:t>import</a:t>
            </a:r>
            <a:r>
              <a:rPr lang="fr-FR" sz="1600" dirty="0">
                <a:solidFill>
                  <a:srgbClr val="000000"/>
                </a:solidFill>
                <a:effectLst/>
                <a:latin typeface="Consolas" panose="020B0609020204030204" pitchFamily="49" charset="0"/>
              </a:rPr>
              <a:t> </a:t>
            </a:r>
            <a:r>
              <a:rPr lang="fr-FR" sz="1600" dirty="0" err="1">
                <a:solidFill>
                  <a:srgbClr val="000000"/>
                </a:solidFill>
                <a:effectLst/>
                <a:latin typeface="Consolas" panose="020B0609020204030204" pitchFamily="49" charset="0"/>
              </a:rPr>
              <a:t>java.util.Scanner</a:t>
            </a:r>
            <a:r>
              <a:rPr lang="fr-FR" sz="1600" dirty="0">
                <a:solidFill>
                  <a:srgbClr val="000000"/>
                </a:solidFill>
                <a:effectLst/>
                <a:latin typeface="Consolas" panose="020B0609020204030204" pitchFamily="49" charset="0"/>
              </a:rPr>
              <a:t>;</a:t>
            </a:r>
          </a:p>
          <a:p>
            <a:pPr marL="0" lvl="1" fontAlgn="base">
              <a:lnSpc>
                <a:spcPct val="150000"/>
              </a:lnSpc>
              <a:spcBef>
                <a:spcPct val="0"/>
              </a:spcBef>
              <a:spcAft>
                <a:spcPct val="0"/>
              </a:spcAft>
            </a:pPr>
            <a:r>
              <a:rPr lang="fr-FR" sz="1600" dirty="0">
                <a:solidFill>
                  <a:schemeClr val="bg1"/>
                </a:solidFill>
                <a:latin typeface="Consolas" panose="020B0609020204030204" pitchFamily="49" charset="0"/>
              </a:rPr>
              <a:t>public </a:t>
            </a:r>
            <a:r>
              <a:rPr lang="fr-FR" sz="1600" dirty="0" err="1">
                <a:solidFill>
                  <a:schemeClr val="bg1"/>
                </a:solidFill>
                <a:latin typeface="Consolas" panose="020B0609020204030204" pitchFamily="49" charset="0"/>
              </a:rPr>
              <a:t>static</a:t>
            </a:r>
            <a:r>
              <a:rPr lang="fr-FR" sz="1600" dirty="0">
                <a:solidFill>
                  <a:schemeClr val="bg1"/>
                </a:solidFill>
                <a:latin typeface="Consolas" panose="020B0609020204030204" pitchFamily="49" charset="0"/>
              </a:rPr>
              <a:t> </a:t>
            </a:r>
            <a:r>
              <a:rPr lang="fr-FR" sz="1600" dirty="0" err="1">
                <a:solidFill>
                  <a:schemeClr val="bg1"/>
                </a:solidFill>
                <a:latin typeface="Consolas" panose="020B0609020204030204" pitchFamily="49" charset="0"/>
              </a:rPr>
              <a:t>void</a:t>
            </a:r>
            <a:r>
              <a:rPr lang="fr-FR" sz="1600" dirty="0">
                <a:solidFill>
                  <a:schemeClr val="bg1"/>
                </a:solidFill>
                <a:latin typeface="Consolas" panose="020B0609020204030204" pitchFamily="49" charset="0"/>
              </a:rPr>
              <a:t> main(String[] args) </a:t>
            </a:r>
          </a:p>
          <a:p>
            <a:pPr marL="0" lvl="1" fontAlgn="base">
              <a:lnSpc>
                <a:spcPct val="150000"/>
              </a:lnSpc>
              <a:spcBef>
                <a:spcPct val="0"/>
              </a:spcBef>
              <a:spcAft>
                <a:spcPct val="0"/>
              </a:spcAft>
            </a:pPr>
            <a:r>
              <a:rPr lang="fr-FR" sz="1600" dirty="0">
                <a:solidFill>
                  <a:schemeClr val="bg1"/>
                </a:solidFill>
                <a:latin typeface="Consolas" panose="020B0609020204030204" pitchFamily="49" charset="0"/>
              </a:rPr>
              <a:t>{ </a:t>
            </a:r>
          </a:p>
          <a:p>
            <a:pPr marL="457200" lvl="2" fontAlgn="base">
              <a:lnSpc>
                <a:spcPct val="150000"/>
              </a:lnSpc>
              <a:spcBef>
                <a:spcPct val="0"/>
              </a:spcBef>
              <a:spcAft>
                <a:spcPct val="0"/>
              </a:spcAft>
            </a:pPr>
            <a:r>
              <a:rPr lang="fr-FR" sz="1600" b="1" dirty="0">
                <a:solidFill>
                  <a:schemeClr val="bg1"/>
                </a:solidFill>
                <a:latin typeface="Consolas" panose="020B0609020204030204" pitchFamily="49" charset="0"/>
              </a:rPr>
              <a:t>Scanner sc = new Scanner(System.in);</a:t>
            </a:r>
          </a:p>
          <a:p>
            <a:pPr marL="457200" lvl="2" fontAlgn="base">
              <a:lnSpc>
                <a:spcPct val="150000"/>
              </a:lnSpc>
              <a:spcBef>
                <a:spcPct val="0"/>
              </a:spcBef>
              <a:spcAft>
                <a:spcPct val="0"/>
              </a:spcAft>
            </a:pPr>
            <a:r>
              <a:rPr lang="fr-FR" sz="1600" dirty="0" err="1">
                <a:solidFill>
                  <a:schemeClr val="bg1"/>
                </a:solidFill>
                <a:latin typeface="Consolas" panose="020B0609020204030204" pitchFamily="49" charset="0"/>
              </a:rPr>
              <a:t>System.out.print</a:t>
            </a:r>
            <a:r>
              <a:rPr lang="fr-FR" sz="1600" dirty="0">
                <a:solidFill>
                  <a:schemeClr val="bg1"/>
                </a:solidFill>
                <a:latin typeface="Consolas" panose="020B0609020204030204" pitchFamily="49" charset="0"/>
              </a:rPr>
              <a:t>("Entrez votre nom : "); </a:t>
            </a:r>
          </a:p>
          <a:p>
            <a:pPr marL="457200" lvl="2" fontAlgn="base">
              <a:lnSpc>
                <a:spcPct val="150000"/>
              </a:lnSpc>
              <a:spcBef>
                <a:spcPct val="0"/>
              </a:spcBef>
              <a:spcAft>
                <a:spcPct val="0"/>
              </a:spcAft>
            </a:pPr>
            <a:r>
              <a:rPr lang="fr-FR" sz="1600" dirty="0">
                <a:solidFill>
                  <a:schemeClr val="bg1"/>
                </a:solidFill>
                <a:latin typeface="Consolas" panose="020B0609020204030204" pitchFamily="49" charset="0"/>
              </a:rPr>
              <a:t>String nom = </a:t>
            </a:r>
            <a:r>
              <a:rPr lang="fr-FR" sz="1600" dirty="0" err="1">
                <a:solidFill>
                  <a:schemeClr val="bg1"/>
                </a:solidFill>
                <a:latin typeface="Consolas" panose="020B0609020204030204" pitchFamily="49" charset="0"/>
              </a:rPr>
              <a:t>sc.</a:t>
            </a:r>
            <a:r>
              <a:rPr lang="fr-FR" sz="1600" b="1" dirty="0" err="1">
                <a:solidFill>
                  <a:schemeClr val="bg1"/>
                </a:solidFill>
                <a:latin typeface="Consolas" panose="020B0609020204030204" pitchFamily="49" charset="0"/>
              </a:rPr>
              <a:t>nextLine</a:t>
            </a:r>
            <a:r>
              <a:rPr lang="fr-FR" sz="1600" dirty="0">
                <a:solidFill>
                  <a:schemeClr val="bg1"/>
                </a:solidFill>
                <a:latin typeface="Consolas" panose="020B0609020204030204" pitchFamily="49" charset="0"/>
              </a:rPr>
              <a:t>(); </a:t>
            </a:r>
          </a:p>
          <a:p>
            <a:pPr marL="457200" lvl="2" fontAlgn="base">
              <a:lnSpc>
                <a:spcPct val="150000"/>
              </a:lnSpc>
              <a:spcBef>
                <a:spcPct val="0"/>
              </a:spcBef>
              <a:spcAft>
                <a:spcPct val="0"/>
              </a:spcAft>
            </a:pPr>
            <a:r>
              <a:rPr lang="fr-FR" sz="1600" dirty="0" err="1">
                <a:solidFill>
                  <a:schemeClr val="bg1"/>
                </a:solidFill>
                <a:latin typeface="Consolas" panose="020B0609020204030204" pitchFamily="49" charset="0"/>
              </a:rPr>
              <a:t>System.out.print</a:t>
            </a:r>
            <a:r>
              <a:rPr lang="fr-FR" sz="1600" dirty="0">
                <a:solidFill>
                  <a:schemeClr val="bg1"/>
                </a:solidFill>
                <a:latin typeface="Consolas" panose="020B0609020204030204" pitchFamily="49" charset="0"/>
              </a:rPr>
              <a:t>("Entrez votre </a:t>
            </a:r>
            <a:r>
              <a:rPr lang="fr-FR" sz="1600" dirty="0" err="1">
                <a:solidFill>
                  <a:schemeClr val="bg1"/>
                </a:solidFill>
                <a:latin typeface="Consolas" panose="020B0609020204030204" pitchFamily="49" charset="0"/>
              </a:rPr>
              <a:t>age</a:t>
            </a:r>
            <a:r>
              <a:rPr lang="fr-FR" sz="1600" dirty="0">
                <a:solidFill>
                  <a:schemeClr val="bg1"/>
                </a:solidFill>
                <a:latin typeface="Consolas" panose="020B0609020204030204" pitchFamily="49" charset="0"/>
              </a:rPr>
              <a:t> : "); </a:t>
            </a:r>
          </a:p>
          <a:p>
            <a:pPr marL="457200" lvl="2" fontAlgn="base">
              <a:lnSpc>
                <a:spcPct val="150000"/>
              </a:lnSpc>
              <a:spcBef>
                <a:spcPct val="0"/>
              </a:spcBef>
              <a:spcAft>
                <a:spcPct val="0"/>
              </a:spcAft>
            </a:pPr>
            <a:r>
              <a:rPr lang="fr-FR" sz="1600" dirty="0" err="1">
                <a:solidFill>
                  <a:schemeClr val="bg1"/>
                </a:solidFill>
                <a:latin typeface="Consolas" panose="020B0609020204030204" pitchFamily="49" charset="0"/>
              </a:rPr>
              <a:t>int</a:t>
            </a:r>
            <a:r>
              <a:rPr lang="fr-FR" sz="1600" dirty="0">
                <a:solidFill>
                  <a:schemeClr val="bg1"/>
                </a:solidFill>
                <a:latin typeface="Consolas" panose="020B0609020204030204" pitchFamily="49" charset="0"/>
              </a:rPr>
              <a:t> </a:t>
            </a:r>
            <a:r>
              <a:rPr lang="fr-FR" sz="1600" dirty="0" err="1">
                <a:solidFill>
                  <a:schemeClr val="bg1"/>
                </a:solidFill>
                <a:latin typeface="Consolas" panose="020B0609020204030204" pitchFamily="49" charset="0"/>
              </a:rPr>
              <a:t>age</a:t>
            </a:r>
            <a:r>
              <a:rPr lang="fr-FR" sz="1600" dirty="0">
                <a:solidFill>
                  <a:schemeClr val="bg1"/>
                </a:solidFill>
                <a:latin typeface="Consolas" panose="020B0609020204030204" pitchFamily="49" charset="0"/>
              </a:rPr>
              <a:t> = </a:t>
            </a:r>
            <a:r>
              <a:rPr lang="fr-FR" sz="1600" dirty="0" err="1">
                <a:solidFill>
                  <a:schemeClr val="bg1"/>
                </a:solidFill>
                <a:latin typeface="Consolas" panose="020B0609020204030204" pitchFamily="49" charset="0"/>
              </a:rPr>
              <a:t>sc.</a:t>
            </a:r>
            <a:r>
              <a:rPr lang="fr-FR" sz="1600" b="1" dirty="0" err="1">
                <a:solidFill>
                  <a:schemeClr val="bg1"/>
                </a:solidFill>
                <a:latin typeface="Consolas" panose="020B0609020204030204" pitchFamily="49" charset="0"/>
              </a:rPr>
              <a:t>nextInt</a:t>
            </a:r>
            <a:r>
              <a:rPr lang="fr-FR" sz="1600" dirty="0">
                <a:solidFill>
                  <a:schemeClr val="bg1"/>
                </a:solidFill>
                <a:latin typeface="Consolas" panose="020B0609020204030204" pitchFamily="49" charset="0"/>
              </a:rPr>
              <a:t>(); </a:t>
            </a:r>
          </a:p>
          <a:p>
            <a:pPr marL="457200" lvl="2" fontAlgn="base">
              <a:lnSpc>
                <a:spcPct val="150000"/>
              </a:lnSpc>
              <a:spcBef>
                <a:spcPct val="0"/>
              </a:spcBef>
              <a:spcAft>
                <a:spcPct val="0"/>
              </a:spcAft>
            </a:pPr>
            <a:r>
              <a:rPr lang="fr-FR" sz="1600" dirty="0" err="1">
                <a:solidFill>
                  <a:schemeClr val="bg1"/>
                </a:solidFill>
                <a:latin typeface="Consolas" panose="020B0609020204030204" pitchFamily="49" charset="0"/>
              </a:rPr>
              <a:t>System.out.println</a:t>
            </a:r>
            <a:r>
              <a:rPr lang="fr-FR" sz="1600" dirty="0">
                <a:solidFill>
                  <a:schemeClr val="bg1"/>
                </a:solidFill>
                <a:latin typeface="Consolas" panose="020B0609020204030204" pitchFamily="49" charset="0"/>
              </a:rPr>
              <a:t>("Bonjour, " + nom + " !");</a:t>
            </a:r>
          </a:p>
          <a:p>
            <a:pPr marL="457200" lvl="2" fontAlgn="base">
              <a:lnSpc>
                <a:spcPct val="150000"/>
              </a:lnSpc>
              <a:spcBef>
                <a:spcPct val="0"/>
              </a:spcBef>
              <a:spcAft>
                <a:spcPct val="0"/>
              </a:spcAft>
            </a:pPr>
            <a:r>
              <a:rPr lang="fr-FR" sz="1600" dirty="0" err="1">
                <a:solidFill>
                  <a:schemeClr val="bg1"/>
                </a:solidFill>
                <a:latin typeface="Consolas" panose="020B0609020204030204" pitchFamily="49" charset="0"/>
              </a:rPr>
              <a:t>System.out.println</a:t>
            </a:r>
            <a:r>
              <a:rPr lang="fr-FR" sz="1600" dirty="0">
                <a:solidFill>
                  <a:schemeClr val="bg1"/>
                </a:solidFill>
                <a:latin typeface="Consolas" panose="020B0609020204030204" pitchFamily="49" charset="0"/>
              </a:rPr>
              <a:t>("Vous avez, " + </a:t>
            </a:r>
            <a:r>
              <a:rPr lang="fr-FR" sz="1600" dirty="0" err="1">
                <a:solidFill>
                  <a:schemeClr val="bg1"/>
                </a:solidFill>
                <a:latin typeface="Consolas" panose="020B0609020204030204" pitchFamily="49" charset="0"/>
              </a:rPr>
              <a:t>age</a:t>
            </a:r>
            <a:r>
              <a:rPr lang="fr-FR" sz="1600" dirty="0">
                <a:solidFill>
                  <a:schemeClr val="bg1"/>
                </a:solidFill>
                <a:latin typeface="Consolas" panose="020B0609020204030204" pitchFamily="49" charset="0"/>
              </a:rPr>
              <a:t> + " ans !");</a:t>
            </a:r>
          </a:p>
          <a:p>
            <a:pPr marL="457200" lvl="2" fontAlgn="base">
              <a:lnSpc>
                <a:spcPct val="150000"/>
              </a:lnSpc>
              <a:spcBef>
                <a:spcPct val="0"/>
              </a:spcBef>
              <a:spcAft>
                <a:spcPct val="0"/>
              </a:spcAft>
            </a:pPr>
            <a:r>
              <a:rPr lang="fr-FR" sz="1600" b="1" dirty="0" err="1">
                <a:solidFill>
                  <a:schemeClr val="bg1"/>
                </a:solidFill>
                <a:latin typeface="Consolas" panose="020B0609020204030204" pitchFamily="49" charset="0"/>
              </a:rPr>
              <a:t>sc.close</a:t>
            </a:r>
            <a:r>
              <a:rPr lang="fr-FR" sz="1600" b="1" dirty="0">
                <a:solidFill>
                  <a:schemeClr val="bg1"/>
                </a:solidFill>
                <a:latin typeface="Consolas" panose="020B0609020204030204" pitchFamily="49" charset="0"/>
              </a:rPr>
              <a:t>();</a:t>
            </a:r>
          </a:p>
          <a:p>
            <a:pPr marL="0" lvl="1" fontAlgn="base">
              <a:lnSpc>
                <a:spcPct val="150000"/>
              </a:lnSpc>
              <a:spcBef>
                <a:spcPct val="0"/>
              </a:spcBef>
              <a:spcAft>
                <a:spcPct val="0"/>
              </a:spcAft>
            </a:pPr>
            <a:r>
              <a:rPr lang="fr-FR" sz="1600" dirty="0">
                <a:solidFill>
                  <a:schemeClr val="bg1"/>
                </a:solidFill>
                <a:latin typeface="Consolas" panose="020B0609020204030204" pitchFamily="49" charset="0"/>
              </a:rPr>
              <a:t> }</a:t>
            </a:r>
            <a:endParaRPr lang="fr-FR" sz="1600" b="1" dirty="0">
              <a:solidFill>
                <a:schemeClr val="bg1"/>
              </a:solidFill>
              <a:latin typeface="Consolas" panose="020B0609020204030204" pitchFamily="49" charset="0"/>
            </a:endParaRPr>
          </a:p>
        </p:txBody>
      </p:sp>
    </p:spTree>
    <p:extLst>
      <p:ext uri="{BB962C8B-B14F-4D97-AF65-F5344CB8AC3E}">
        <p14:creationId xmlns:p14="http://schemas.microsoft.com/office/powerpoint/2010/main" val="542708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34</a:t>
            </a:fld>
            <a:endParaRPr lang="en-US" dirty="0"/>
          </a:p>
        </p:txBody>
      </p:sp>
      <p:sp>
        <p:nvSpPr>
          <p:cNvPr id="9" name="Titre 1">
            <a:extLst>
              <a:ext uri="{FF2B5EF4-FFF2-40B4-BE49-F238E27FC236}">
                <a16:creationId xmlns:a16="http://schemas.microsoft.com/office/drawing/2014/main" id="{DE862D97-9335-44CF-B74B-7BE8BD65740F}"/>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Opérateurs</a:t>
            </a:r>
            <a:endParaRPr lang="ar-MA" sz="4400" b="1" dirty="0">
              <a:solidFill>
                <a:srgbClr val="0070C0"/>
              </a:solidFill>
            </a:endParaRPr>
          </a:p>
        </p:txBody>
      </p:sp>
      <p:cxnSp>
        <p:nvCxnSpPr>
          <p:cNvPr id="10" name="Connecteur droit 9">
            <a:extLst>
              <a:ext uri="{FF2B5EF4-FFF2-40B4-BE49-F238E27FC236}">
                <a16:creationId xmlns:a16="http://schemas.microsoft.com/office/drawing/2014/main" id="{89C8F89D-3CC6-4CDB-A7BB-FFB3EA574842}"/>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4" name="Image 13">
            <a:extLst>
              <a:ext uri="{FF2B5EF4-FFF2-40B4-BE49-F238E27FC236}">
                <a16:creationId xmlns:a16="http://schemas.microsoft.com/office/drawing/2014/main" id="{B83B705E-04CF-462B-B446-9329EB3FFCCD}"/>
              </a:ext>
            </a:extLst>
          </p:cNvPr>
          <p:cNvPicPr>
            <a:picLocks noChangeAspect="1"/>
          </p:cNvPicPr>
          <p:nvPr/>
        </p:nvPicPr>
        <p:blipFill>
          <a:blip r:embed="rId2"/>
          <a:stretch>
            <a:fillRect/>
          </a:stretch>
        </p:blipFill>
        <p:spPr>
          <a:xfrm>
            <a:off x="1340591" y="1384753"/>
            <a:ext cx="2655723" cy="2425854"/>
          </a:xfrm>
          <a:prstGeom prst="rect">
            <a:avLst/>
          </a:prstGeom>
          <a:ln>
            <a:solidFill>
              <a:schemeClr val="bg1">
                <a:lumMod val="50000"/>
                <a:lumOff val="50000"/>
              </a:schemeClr>
            </a:solidFill>
          </a:ln>
        </p:spPr>
      </p:pic>
      <p:pic>
        <p:nvPicPr>
          <p:cNvPr id="6" name="Image 5">
            <a:extLst>
              <a:ext uri="{FF2B5EF4-FFF2-40B4-BE49-F238E27FC236}">
                <a16:creationId xmlns:a16="http://schemas.microsoft.com/office/drawing/2014/main" id="{4A97A81C-3521-45A1-96D4-73698284A636}"/>
              </a:ext>
            </a:extLst>
          </p:cNvPr>
          <p:cNvPicPr>
            <a:picLocks noChangeAspect="1"/>
          </p:cNvPicPr>
          <p:nvPr/>
        </p:nvPicPr>
        <p:blipFill>
          <a:blip r:embed="rId3"/>
          <a:stretch>
            <a:fillRect/>
          </a:stretch>
        </p:blipFill>
        <p:spPr>
          <a:xfrm>
            <a:off x="4709161" y="1380429"/>
            <a:ext cx="2103120" cy="2449588"/>
          </a:xfrm>
          <a:prstGeom prst="rect">
            <a:avLst/>
          </a:prstGeom>
          <a:ln>
            <a:solidFill>
              <a:schemeClr val="bg1">
                <a:lumMod val="50000"/>
                <a:lumOff val="50000"/>
              </a:schemeClr>
            </a:solidFill>
          </a:ln>
        </p:spPr>
      </p:pic>
      <p:sp>
        <p:nvSpPr>
          <p:cNvPr id="2" name="ZoneTexte 1"/>
          <p:cNvSpPr txBox="1"/>
          <p:nvPr/>
        </p:nvSpPr>
        <p:spPr>
          <a:xfrm>
            <a:off x="1630680" y="3900867"/>
            <a:ext cx="1783080" cy="369332"/>
          </a:xfrm>
          <a:prstGeom prst="rect">
            <a:avLst/>
          </a:prstGeom>
          <a:noFill/>
        </p:spPr>
        <p:txBody>
          <a:bodyPr wrap="square" rtlCol="0">
            <a:spAutoFit/>
          </a:bodyPr>
          <a:lstStyle/>
          <a:p>
            <a:pPr algn="ctr"/>
            <a:r>
              <a:rPr lang="fr-FR" b="1" dirty="0">
                <a:solidFill>
                  <a:schemeClr val="bg2">
                    <a:lumMod val="75000"/>
                  </a:schemeClr>
                </a:solidFill>
                <a:latin typeface="Calibri" panose="020F0502020204030204" pitchFamily="34" charset="0"/>
                <a:cs typeface="Calibri" panose="020F0502020204030204" pitchFamily="34" charset="0"/>
              </a:rPr>
              <a:t>Arithmétiques</a:t>
            </a:r>
          </a:p>
        </p:txBody>
      </p:sp>
      <p:sp>
        <p:nvSpPr>
          <p:cNvPr id="8" name="ZoneTexte 7"/>
          <p:cNvSpPr txBox="1"/>
          <p:nvPr/>
        </p:nvSpPr>
        <p:spPr>
          <a:xfrm>
            <a:off x="4709161" y="3900867"/>
            <a:ext cx="1783080" cy="369332"/>
          </a:xfrm>
          <a:prstGeom prst="rect">
            <a:avLst/>
          </a:prstGeom>
          <a:noFill/>
        </p:spPr>
        <p:txBody>
          <a:bodyPr wrap="square" rtlCol="0">
            <a:spAutoFit/>
          </a:bodyPr>
          <a:lstStyle/>
          <a:p>
            <a:pPr algn="ctr"/>
            <a:r>
              <a:rPr lang="fr-FR" b="1" dirty="0">
                <a:solidFill>
                  <a:schemeClr val="bg2">
                    <a:lumMod val="75000"/>
                  </a:schemeClr>
                </a:solidFill>
                <a:latin typeface="Calibri" panose="020F0502020204030204" pitchFamily="34" charset="0"/>
                <a:cs typeface="Calibri" panose="020F0502020204030204" pitchFamily="34" charset="0"/>
              </a:rPr>
              <a:t>Affectation</a:t>
            </a:r>
          </a:p>
        </p:txBody>
      </p:sp>
      <p:pic>
        <p:nvPicPr>
          <p:cNvPr id="11" name="Image 10">
            <a:extLst>
              <a:ext uri="{FF2B5EF4-FFF2-40B4-BE49-F238E27FC236}">
                <a16:creationId xmlns:a16="http://schemas.microsoft.com/office/drawing/2014/main" id="{9D413A07-5BFF-465F-8EBF-C923630B7E69}"/>
              </a:ext>
            </a:extLst>
          </p:cNvPr>
          <p:cNvPicPr>
            <a:picLocks noChangeAspect="1"/>
          </p:cNvPicPr>
          <p:nvPr/>
        </p:nvPicPr>
        <p:blipFill>
          <a:blip r:embed="rId4"/>
          <a:stretch>
            <a:fillRect/>
          </a:stretch>
        </p:blipFill>
        <p:spPr>
          <a:xfrm>
            <a:off x="7297765" y="1521237"/>
            <a:ext cx="3796955" cy="2172296"/>
          </a:xfrm>
          <a:prstGeom prst="rect">
            <a:avLst/>
          </a:prstGeom>
        </p:spPr>
      </p:pic>
      <p:sp>
        <p:nvSpPr>
          <p:cNvPr id="12" name="ZoneTexte 11"/>
          <p:cNvSpPr txBox="1"/>
          <p:nvPr/>
        </p:nvSpPr>
        <p:spPr>
          <a:xfrm>
            <a:off x="8458200" y="3810607"/>
            <a:ext cx="1783080" cy="369332"/>
          </a:xfrm>
          <a:prstGeom prst="rect">
            <a:avLst/>
          </a:prstGeom>
          <a:noFill/>
        </p:spPr>
        <p:txBody>
          <a:bodyPr wrap="square" rtlCol="0">
            <a:spAutoFit/>
          </a:bodyPr>
          <a:lstStyle/>
          <a:p>
            <a:pPr algn="ctr"/>
            <a:r>
              <a:rPr lang="fr-FR" b="1" dirty="0">
                <a:solidFill>
                  <a:schemeClr val="bg2">
                    <a:lumMod val="75000"/>
                  </a:schemeClr>
                </a:solidFill>
                <a:latin typeface="Calibri" panose="020F0502020204030204" pitchFamily="34" charset="0"/>
                <a:cs typeface="Calibri" panose="020F0502020204030204" pitchFamily="34" charset="0"/>
              </a:rPr>
              <a:t>Comparaison</a:t>
            </a:r>
          </a:p>
        </p:txBody>
      </p:sp>
      <p:pic>
        <p:nvPicPr>
          <p:cNvPr id="13" name="Image 12">
            <a:extLst>
              <a:ext uri="{FF2B5EF4-FFF2-40B4-BE49-F238E27FC236}">
                <a16:creationId xmlns:a16="http://schemas.microsoft.com/office/drawing/2014/main" id="{ECC09C7F-ED52-4438-AA49-9B69890A9A32}"/>
              </a:ext>
            </a:extLst>
          </p:cNvPr>
          <p:cNvPicPr>
            <a:picLocks noChangeAspect="1"/>
          </p:cNvPicPr>
          <p:nvPr/>
        </p:nvPicPr>
        <p:blipFill>
          <a:blip r:embed="rId5"/>
          <a:stretch>
            <a:fillRect/>
          </a:stretch>
        </p:blipFill>
        <p:spPr>
          <a:xfrm>
            <a:off x="4146133" y="4574502"/>
            <a:ext cx="3792155" cy="1297316"/>
          </a:xfrm>
          <a:prstGeom prst="rect">
            <a:avLst/>
          </a:prstGeom>
        </p:spPr>
      </p:pic>
      <p:sp>
        <p:nvSpPr>
          <p:cNvPr id="15" name="ZoneTexte 14"/>
          <p:cNvSpPr txBox="1"/>
          <p:nvPr/>
        </p:nvSpPr>
        <p:spPr>
          <a:xfrm>
            <a:off x="5204460" y="5991455"/>
            <a:ext cx="1783080" cy="369332"/>
          </a:xfrm>
          <a:prstGeom prst="rect">
            <a:avLst/>
          </a:prstGeom>
          <a:noFill/>
        </p:spPr>
        <p:txBody>
          <a:bodyPr wrap="square" rtlCol="0">
            <a:spAutoFit/>
          </a:bodyPr>
          <a:lstStyle/>
          <a:p>
            <a:pPr algn="ctr"/>
            <a:r>
              <a:rPr lang="fr-FR" b="1" dirty="0">
                <a:solidFill>
                  <a:schemeClr val="bg2">
                    <a:lumMod val="75000"/>
                  </a:schemeClr>
                </a:solidFill>
                <a:latin typeface="Calibri" panose="020F0502020204030204" pitchFamily="34" charset="0"/>
                <a:cs typeface="Calibri" panose="020F0502020204030204" pitchFamily="34" charset="0"/>
              </a:rPr>
              <a:t>Logiques </a:t>
            </a:r>
          </a:p>
        </p:txBody>
      </p:sp>
    </p:spTree>
    <p:extLst>
      <p:ext uri="{BB962C8B-B14F-4D97-AF65-F5344CB8AC3E}">
        <p14:creationId xmlns:p14="http://schemas.microsoft.com/office/powerpoint/2010/main" val="38863836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DACB9-1629-B4B8-D032-7AC745937E4E}"/>
            </a:ext>
          </a:extLst>
        </p:cNvPr>
        <p:cNvGrpSpPr/>
        <p:nvPr/>
      </p:nvGrpSpPr>
      <p:grpSpPr>
        <a:xfrm>
          <a:off x="0" y="0"/>
          <a:ext cx="0" cy="0"/>
          <a:chOff x="0" y="0"/>
          <a:chExt cx="0" cy="0"/>
        </a:xfrm>
      </p:grpSpPr>
      <p:pic>
        <p:nvPicPr>
          <p:cNvPr id="7" name="Image 6">
            <a:extLst>
              <a:ext uri="{FF2B5EF4-FFF2-40B4-BE49-F238E27FC236}">
                <a16:creationId xmlns:a16="http://schemas.microsoft.com/office/drawing/2014/main" id="{0DBCEFCF-F83C-5D25-524B-C331C6EBA083}"/>
              </a:ext>
            </a:extLst>
          </p:cNvPr>
          <p:cNvPicPr>
            <a:picLocks noChangeAspect="1"/>
          </p:cNvPicPr>
          <p:nvPr/>
        </p:nvPicPr>
        <p:blipFill>
          <a:blip r:embed="rId2"/>
          <a:stretch>
            <a:fillRect/>
          </a:stretch>
        </p:blipFill>
        <p:spPr>
          <a:xfrm>
            <a:off x="1112088" y="1448076"/>
            <a:ext cx="10673442" cy="4422787"/>
          </a:xfrm>
          <a:prstGeom prst="rect">
            <a:avLst/>
          </a:prstGeom>
        </p:spPr>
      </p:pic>
      <p:sp>
        <p:nvSpPr>
          <p:cNvPr id="4" name="Espace réservé du numéro de diapositive 3">
            <a:extLst>
              <a:ext uri="{FF2B5EF4-FFF2-40B4-BE49-F238E27FC236}">
                <a16:creationId xmlns:a16="http://schemas.microsoft.com/office/drawing/2014/main" id="{242C7A59-EF64-46E9-80AB-671EBFC16E7B}"/>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
        <p:nvSpPr>
          <p:cNvPr id="9" name="Titre 1">
            <a:extLst>
              <a:ext uri="{FF2B5EF4-FFF2-40B4-BE49-F238E27FC236}">
                <a16:creationId xmlns:a16="http://schemas.microsoft.com/office/drawing/2014/main" id="{6EB3D04A-AAFF-2CD8-A433-E3D68E4E0C97}"/>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fonctions mathématiques</a:t>
            </a:r>
            <a:endParaRPr lang="ar-MA" sz="4400" b="1" dirty="0">
              <a:solidFill>
                <a:srgbClr val="0070C0"/>
              </a:solidFill>
            </a:endParaRPr>
          </a:p>
        </p:txBody>
      </p:sp>
      <p:cxnSp>
        <p:nvCxnSpPr>
          <p:cNvPr id="10" name="Connecteur droit 9">
            <a:extLst>
              <a:ext uri="{FF2B5EF4-FFF2-40B4-BE49-F238E27FC236}">
                <a16:creationId xmlns:a16="http://schemas.microsoft.com/office/drawing/2014/main" id="{C04027E6-F6AF-F49F-79FC-AD06917DD0D2}"/>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E4446D92-E0D5-323C-6703-79B32129E441}"/>
              </a:ext>
            </a:extLst>
          </p:cNvPr>
          <p:cNvSpPr txBox="1"/>
          <p:nvPr/>
        </p:nvSpPr>
        <p:spPr>
          <a:xfrm>
            <a:off x="1704110" y="2704144"/>
            <a:ext cx="3803072" cy="967957"/>
          </a:xfrm>
          <a:prstGeom prst="rect">
            <a:avLst/>
          </a:prstGeom>
          <a:solidFill>
            <a:schemeClr val="tx1"/>
          </a:solidFill>
        </p:spPr>
        <p:txBody>
          <a:bodyPr wrap="square" rtlCol="0">
            <a:spAutoFit/>
          </a:bodyPr>
          <a:lstStyle/>
          <a:p>
            <a:pPr algn="ctr">
              <a:lnSpc>
                <a:spcPct val="150000"/>
              </a:lnSpc>
            </a:pPr>
            <a:r>
              <a:rPr lang="fr-FR" sz="2000" dirty="0">
                <a:solidFill>
                  <a:schemeClr val="bg1"/>
                </a:solidFill>
                <a:latin typeface="Calibri" panose="020F0502020204030204" pitchFamily="34" charset="0"/>
                <a:ea typeface="Calibri" panose="020F0502020204030204" pitchFamily="34" charset="0"/>
                <a:cs typeface="Calibri" panose="020F0502020204030204" pitchFamily="34" charset="0"/>
              </a:rPr>
              <a:t>La classe </a:t>
            </a:r>
            <a:r>
              <a:rPr lang="fr-FR" sz="2000" b="1" dirty="0" err="1">
                <a:solidFill>
                  <a:schemeClr val="bg1"/>
                </a:solidFill>
                <a:latin typeface="Calibri" panose="020F0502020204030204" pitchFamily="34" charset="0"/>
                <a:ea typeface="Calibri" panose="020F0502020204030204" pitchFamily="34" charset="0"/>
                <a:cs typeface="Calibri" panose="020F0502020204030204" pitchFamily="34" charset="0"/>
              </a:rPr>
              <a:t>java.lang.Math</a:t>
            </a:r>
            <a:r>
              <a:rPr lang="fr-FR" sz="20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fr-FR" sz="2000" dirty="0">
                <a:solidFill>
                  <a:schemeClr val="bg1"/>
                </a:solidFill>
                <a:latin typeface="Calibri" panose="020F0502020204030204" pitchFamily="34" charset="0"/>
                <a:ea typeface="Calibri" panose="020F0502020204030204" pitchFamily="34" charset="0"/>
                <a:cs typeface="Calibri" panose="020F0502020204030204" pitchFamily="34" charset="0"/>
              </a:rPr>
              <a:t>fournit diverses fonctions mathématiques </a:t>
            </a:r>
          </a:p>
        </p:txBody>
      </p:sp>
    </p:spTree>
    <p:extLst>
      <p:ext uri="{BB962C8B-B14F-4D97-AF65-F5344CB8AC3E}">
        <p14:creationId xmlns:p14="http://schemas.microsoft.com/office/powerpoint/2010/main" val="35264530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36</a:t>
            </a:fld>
            <a:endParaRPr lang="en-US" dirty="0"/>
          </a:p>
        </p:txBody>
      </p:sp>
      <p:sp>
        <p:nvSpPr>
          <p:cNvPr id="9" name="Titre 1">
            <a:extLst>
              <a:ext uri="{FF2B5EF4-FFF2-40B4-BE49-F238E27FC236}">
                <a16:creationId xmlns:a16="http://schemas.microsoft.com/office/drawing/2014/main" id="{DE862D97-9335-44CF-B74B-7BE8BD65740F}"/>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a:t>
            </a:r>
            <a:r>
              <a:rPr lang="fr-FR" sz="4400" b="1" dirty="0">
                <a:solidFill>
                  <a:srgbClr val="0070C0"/>
                </a:solidFill>
                <a:latin typeface="Calibri" panose="020F0502020204030204" pitchFamily="34" charset="0"/>
                <a:ea typeface="Calibri" panose="020F0502020204030204" pitchFamily="34" charset="0"/>
                <a:cs typeface="Calibri" panose="020F0502020204030204" pitchFamily="34" charset="0"/>
              </a:rPr>
              <a:t>les tests  =&gt; if … </a:t>
            </a:r>
            <a:r>
              <a:rPr lang="fr-FR" sz="4400" b="1" dirty="0" err="1">
                <a:solidFill>
                  <a:srgbClr val="0070C0"/>
                </a:solidFill>
                <a:latin typeface="Calibri" panose="020F0502020204030204" pitchFamily="34" charset="0"/>
                <a:ea typeface="Calibri" panose="020F0502020204030204" pitchFamily="34" charset="0"/>
                <a:cs typeface="Calibri" panose="020F0502020204030204" pitchFamily="34" charset="0"/>
              </a:rPr>
              <a:t>else</a:t>
            </a:r>
            <a:endParaRPr lang="ar-MA" sz="44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10" name="Connecteur droit 9">
            <a:extLst>
              <a:ext uri="{FF2B5EF4-FFF2-40B4-BE49-F238E27FC236}">
                <a16:creationId xmlns:a16="http://schemas.microsoft.com/office/drawing/2014/main" id="{89C8F89D-3CC6-4CDB-A7BB-FFB3EA574842}"/>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 name="Image 2">
            <a:extLst>
              <a:ext uri="{FF2B5EF4-FFF2-40B4-BE49-F238E27FC236}">
                <a16:creationId xmlns:a16="http://schemas.microsoft.com/office/drawing/2014/main" id="{7EDBD00E-A072-1D76-2C0D-77BF95EC3C57}"/>
              </a:ext>
            </a:extLst>
          </p:cNvPr>
          <p:cNvPicPr>
            <a:picLocks noChangeAspect="1"/>
          </p:cNvPicPr>
          <p:nvPr/>
        </p:nvPicPr>
        <p:blipFill>
          <a:blip r:embed="rId2"/>
          <a:stretch>
            <a:fillRect/>
          </a:stretch>
        </p:blipFill>
        <p:spPr>
          <a:xfrm>
            <a:off x="4395815" y="1364343"/>
            <a:ext cx="5816599" cy="2230910"/>
          </a:xfrm>
          <a:prstGeom prst="rect">
            <a:avLst/>
          </a:prstGeom>
        </p:spPr>
      </p:pic>
      <p:pic>
        <p:nvPicPr>
          <p:cNvPr id="13" name="Image 12">
            <a:extLst>
              <a:ext uri="{FF2B5EF4-FFF2-40B4-BE49-F238E27FC236}">
                <a16:creationId xmlns:a16="http://schemas.microsoft.com/office/drawing/2014/main" id="{78164829-1BD0-5D07-BE4E-2548C5CC6015}"/>
              </a:ext>
            </a:extLst>
          </p:cNvPr>
          <p:cNvPicPr>
            <a:picLocks noChangeAspect="1"/>
          </p:cNvPicPr>
          <p:nvPr/>
        </p:nvPicPr>
        <p:blipFill>
          <a:blip r:embed="rId3"/>
          <a:stretch>
            <a:fillRect/>
          </a:stretch>
        </p:blipFill>
        <p:spPr>
          <a:xfrm>
            <a:off x="4109502" y="4254087"/>
            <a:ext cx="2569823" cy="1804823"/>
          </a:xfrm>
          <a:prstGeom prst="rect">
            <a:avLst/>
          </a:prstGeom>
        </p:spPr>
      </p:pic>
      <p:sp>
        <p:nvSpPr>
          <p:cNvPr id="2" name="Espace réservé du contenu 2">
            <a:extLst>
              <a:ext uri="{FF2B5EF4-FFF2-40B4-BE49-F238E27FC236}">
                <a16:creationId xmlns:a16="http://schemas.microsoft.com/office/drawing/2014/main" id="{A02AD919-229C-CA23-3641-807143F6D7FA}"/>
              </a:ext>
            </a:extLst>
          </p:cNvPr>
          <p:cNvSpPr txBox="1">
            <a:spLocks/>
          </p:cNvSpPr>
          <p:nvPr/>
        </p:nvSpPr>
        <p:spPr>
          <a:xfrm>
            <a:off x="354508" y="2279781"/>
            <a:ext cx="3770698" cy="420443"/>
          </a:xfrm>
          <a:prstGeom prst="rect">
            <a:avLst/>
          </a:prstGeom>
        </p:spPr>
        <p:txBody>
          <a:bodyPr vert="horz" lIns="91440" tIns="45720" rIns="91440" bIns="45720" rtlCol="0" anchor="ctr">
            <a:noAutofit/>
          </a:bodyPr>
          <a:lstStyle>
            <a:lvl1pPr marL="2857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gn="just" rtl="0">
              <a:lnSpc>
                <a:spcPct val="160000"/>
              </a:lnSpc>
              <a:buClr>
                <a:schemeClr val="bg2"/>
              </a:buClr>
              <a:buFont typeface="Wingdings" panose="05000000000000000000" pitchFamily="2" charset="2"/>
              <a:buChar char="§"/>
            </a:pPr>
            <a:endParaRPr lang="fr-FR" sz="2400" dirty="0">
              <a:solidFill>
                <a:schemeClr val="bg1"/>
              </a:solidFill>
              <a:latin typeface="Calibri" panose="020F0502020204030204" pitchFamily="34" charset="0"/>
              <a:cs typeface="Times New Roman" panose="02020603050405020304" pitchFamily="18" charset="0"/>
            </a:endParaRPr>
          </a:p>
          <a:p>
            <a:pPr algn="l"/>
            <a:endParaRPr lang="fr-FR" sz="1800" dirty="0">
              <a:solidFill>
                <a:srgbClr val="000000"/>
              </a:solidFill>
              <a:latin typeface="Calibri" panose="020F0502020204030204" pitchFamily="34" charset="0"/>
            </a:endParaRPr>
          </a:p>
          <a:p>
            <a:pPr algn="just" rtl="0">
              <a:lnSpc>
                <a:spcPct val="160000"/>
              </a:lnSpc>
              <a:buClr>
                <a:schemeClr val="bg2"/>
              </a:buClr>
              <a:buFont typeface="Wingdings" panose="05000000000000000000" pitchFamily="2" charset="2"/>
              <a:buChar char="§"/>
            </a:pPr>
            <a:endParaRPr lang="fr-FR"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just" rtl="0">
              <a:lnSpc>
                <a:spcPct val="160000"/>
              </a:lnSpc>
              <a:buClr>
                <a:schemeClr val="bg2"/>
              </a:buClr>
              <a:buFont typeface="Wingdings" panose="05000000000000000000" pitchFamily="2" charset="2"/>
              <a:buChar char="§"/>
            </a:pPr>
            <a:r>
              <a:rPr lang="fr-FR" sz="1800" dirty="0">
                <a:solidFill>
                  <a:schemeClr val="bg1"/>
                </a:solidFill>
                <a:latin typeface="Calibri" panose="020F0502020204030204" pitchFamily="34" charset="0"/>
                <a:ea typeface="Calibri" panose="020F0502020204030204" pitchFamily="34" charset="0"/>
                <a:cs typeface="Times New Roman" panose="02020603050405020304" pitchFamily="18" charset="0"/>
              </a:rPr>
              <a:t>Même syntaxe qu’en C et C++</a:t>
            </a:r>
          </a:p>
          <a:p>
            <a:pPr algn="just" rtl="0">
              <a:lnSpc>
                <a:spcPct val="160000"/>
              </a:lnSpc>
              <a:buClr>
                <a:schemeClr val="bg2"/>
              </a:buClr>
              <a:buFont typeface="Wingdings" panose="05000000000000000000" pitchFamily="2" charset="2"/>
              <a:buChar char="§"/>
            </a:pPr>
            <a:endParaRPr lang="fr-FR" sz="18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0" indent="0" algn="just" rtl="0">
              <a:lnSpc>
                <a:spcPct val="160000"/>
              </a:lnSpc>
              <a:buClr>
                <a:schemeClr val="bg2"/>
              </a:buClr>
              <a:buFont typeface="Wingdings 3" panose="05040102010807070707" pitchFamily="18" charset="2"/>
              <a:buNone/>
            </a:pPr>
            <a:endParaRPr lang="fr-FR" sz="2400" dirty="0">
              <a:solidFill>
                <a:schemeClr val="bg1"/>
              </a:solidFill>
              <a:latin typeface="Calibri" panose="020F0502020204030204" pitchFamily="34" charset="0"/>
              <a:cs typeface="Times New Roman" panose="02020603050405020304" pitchFamily="18" charset="0"/>
            </a:endParaRPr>
          </a:p>
          <a:p>
            <a:pPr marL="457200" lvl="1" indent="0" algn="just" rtl="0">
              <a:lnSpc>
                <a:spcPct val="160000"/>
              </a:lnSpc>
              <a:buClr>
                <a:schemeClr val="bg2"/>
              </a:buClr>
              <a:buFont typeface="Wingdings 3" panose="05040102010807070707" pitchFamily="18" charset="2"/>
              <a:buNone/>
            </a:pPr>
            <a:endParaRPr lang="fr-FR" sz="24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548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F9DE9-B122-2B87-DBBA-B3EA82480F31}"/>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A5879967-4BB8-C390-FAA1-9C713206A8E9}"/>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
        <p:nvSpPr>
          <p:cNvPr id="9" name="Titre 1">
            <a:extLst>
              <a:ext uri="{FF2B5EF4-FFF2-40B4-BE49-F238E27FC236}">
                <a16:creationId xmlns:a16="http://schemas.microsoft.com/office/drawing/2014/main" id="{868D2146-C314-3371-4102-AA99731FC76E}"/>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a:t>
            </a:r>
            <a:r>
              <a:rPr lang="fr-FR" sz="4800" b="1" dirty="0">
                <a:solidFill>
                  <a:srgbClr val="0070C0"/>
                </a:solidFill>
                <a:latin typeface="Calibri" panose="020F0502020204030204" pitchFamily="34" charset="0"/>
                <a:ea typeface="Calibri" panose="020F0502020204030204" pitchFamily="34" charset="0"/>
                <a:cs typeface="Calibri" panose="020F0502020204030204" pitchFamily="34" charset="0"/>
              </a:rPr>
              <a:t>les tests : l</a:t>
            </a:r>
            <a:r>
              <a:rPr lang="fr-FR" sz="4400" b="1" dirty="0">
                <a:solidFill>
                  <a:srgbClr val="0070C0"/>
                </a:solidFill>
                <a:latin typeface="Calibri" panose="020F0502020204030204" pitchFamily="34" charset="0"/>
                <a:ea typeface="Calibri" panose="020F0502020204030204" pitchFamily="34" charset="0"/>
                <a:cs typeface="Calibri" panose="020F0502020204030204" pitchFamily="34" charset="0"/>
              </a:rPr>
              <a:t>’opérateur ternaire</a:t>
            </a:r>
            <a:endParaRPr lang="ar-MA" sz="44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10" name="Connecteur droit 9">
            <a:extLst>
              <a:ext uri="{FF2B5EF4-FFF2-40B4-BE49-F238E27FC236}">
                <a16:creationId xmlns:a16="http://schemas.microsoft.com/office/drawing/2014/main" id="{CD06712E-0A76-A758-03DF-07EB195B9DDE}"/>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E97F61F0-1573-67A2-E411-6B7A52B5854F}"/>
              </a:ext>
            </a:extLst>
          </p:cNvPr>
          <p:cNvPicPr>
            <a:picLocks noChangeAspect="1"/>
          </p:cNvPicPr>
          <p:nvPr/>
        </p:nvPicPr>
        <p:blipFill>
          <a:blip r:embed="rId2"/>
          <a:stretch>
            <a:fillRect/>
          </a:stretch>
        </p:blipFill>
        <p:spPr>
          <a:xfrm>
            <a:off x="1613421" y="1771931"/>
            <a:ext cx="9131708" cy="1079869"/>
          </a:xfrm>
          <a:prstGeom prst="rect">
            <a:avLst/>
          </a:prstGeom>
        </p:spPr>
      </p:pic>
      <p:pic>
        <p:nvPicPr>
          <p:cNvPr id="14" name="Image 13">
            <a:extLst>
              <a:ext uri="{FF2B5EF4-FFF2-40B4-BE49-F238E27FC236}">
                <a16:creationId xmlns:a16="http://schemas.microsoft.com/office/drawing/2014/main" id="{48B18FFF-182C-773D-5121-2C7A1911AD1D}"/>
              </a:ext>
            </a:extLst>
          </p:cNvPr>
          <p:cNvPicPr>
            <a:picLocks noChangeAspect="1"/>
          </p:cNvPicPr>
          <p:nvPr/>
        </p:nvPicPr>
        <p:blipFill>
          <a:blip r:embed="rId3"/>
          <a:stretch>
            <a:fillRect/>
          </a:stretch>
        </p:blipFill>
        <p:spPr>
          <a:xfrm>
            <a:off x="834269" y="3619989"/>
            <a:ext cx="10671176" cy="1727380"/>
          </a:xfrm>
          <a:prstGeom prst="rect">
            <a:avLst/>
          </a:prstGeom>
        </p:spPr>
      </p:pic>
    </p:spTree>
    <p:extLst>
      <p:ext uri="{BB962C8B-B14F-4D97-AF65-F5344CB8AC3E}">
        <p14:creationId xmlns:p14="http://schemas.microsoft.com/office/powerpoint/2010/main" val="3737495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38</a:t>
            </a:fld>
            <a:endParaRPr lang="en-US" dirty="0"/>
          </a:p>
        </p:txBody>
      </p:sp>
      <p:sp>
        <p:nvSpPr>
          <p:cNvPr id="9" name="Titre 1">
            <a:extLst>
              <a:ext uri="{FF2B5EF4-FFF2-40B4-BE49-F238E27FC236}">
                <a16:creationId xmlns:a16="http://schemas.microsoft.com/office/drawing/2014/main" id="{DE862D97-9335-44CF-B74B-7BE8BD65740F}"/>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a:t>
            </a:r>
            <a:r>
              <a:rPr lang="fr-FR" sz="4400" b="1" dirty="0">
                <a:solidFill>
                  <a:srgbClr val="0070C0"/>
                </a:solidFill>
                <a:latin typeface="Calibri" panose="020F0502020204030204" pitchFamily="34" charset="0"/>
                <a:ea typeface="Calibri" panose="020F0502020204030204" pitchFamily="34" charset="0"/>
                <a:cs typeface="Calibri" panose="020F0502020204030204" pitchFamily="34" charset="0"/>
              </a:rPr>
              <a:t>les tests : switch</a:t>
            </a:r>
            <a:endParaRPr lang="ar-MA" sz="44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10" name="Connecteur droit 9">
            <a:extLst>
              <a:ext uri="{FF2B5EF4-FFF2-40B4-BE49-F238E27FC236}">
                <a16:creationId xmlns:a16="http://schemas.microsoft.com/office/drawing/2014/main" id="{89C8F89D-3CC6-4CDB-A7BB-FFB3EA574842}"/>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6" name="Image 5">
            <a:extLst>
              <a:ext uri="{FF2B5EF4-FFF2-40B4-BE49-F238E27FC236}">
                <a16:creationId xmlns:a16="http://schemas.microsoft.com/office/drawing/2014/main" id="{99AC3D70-AC46-D72C-B6EE-73FC8CC564C2}"/>
              </a:ext>
            </a:extLst>
          </p:cNvPr>
          <p:cNvPicPr>
            <a:picLocks noChangeAspect="1"/>
          </p:cNvPicPr>
          <p:nvPr/>
        </p:nvPicPr>
        <p:blipFill>
          <a:blip r:embed="rId3"/>
          <a:stretch>
            <a:fillRect/>
          </a:stretch>
        </p:blipFill>
        <p:spPr>
          <a:xfrm>
            <a:off x="833194" y="2142778"/>
            <a:ext cx="4320696" cy="3605396"/>
          </a:xfrm>
          <a:prstGeom prst="rect">
            <a:avLst/>
          </a:prstGeom>
        </p:spPr>
      </p:pic>
      <p:sp>
        <p:nvSpPr>
          <p:cNvPr id="2" name="Espace réservé du contenu 2">
            <a:extLst>
              <a:ext uri="{FF2B5EF4-FFF2-40B4-BE49-F238E27FC236}">
                <a16:creationId xmlns:a16="http://schemas.microsoft.com/office/drawing/2014/main" id="{7C746A79-F97E-9D66-B9A9-26F28A136DD3}"/>
              </a:ext>
            </a:extLst>
          </p:cNvPr>
          <p:cNvSpPr>
            <a:spLocks noGrp="1"/>
          </p:cNvSpPr>
          <p:nvPr>
            <p:ph idx="1"/>
          </p:nvPr>
        </p:nvSpPr>
        <p:spPr>
          <a:xfrm>
            <a:off x="1102583" y="1384189"/>
            <a:ext cx="3580495" cy="669925"/>
          </a:xfrm>
        </p:spPr>
        <p:txBody>
          <a:bodyPr>
            <a:noAutofit/>
          </a:bodyPr>
          <a:lstStyle/>
          <a:p>
            <a:pPr lvl="0" algn="just" rtl="0">
              <a:lnSpc>
                <a:spcPct val="160000"/>
              </a:lnSpc>
              <a:buClr>
                <a:schemeClr val="bg2"/>
              </a:buClr>
              <a:buFont typeface="Wingdings" panose="05000000000000000000" pitchFamily="2" charset="2"/>
              <a:buChar char="§"/>
            </a:pPr>
            <a:endParaRPr lang="fr-FR" sz="2400" dirty="0">
              <a:solidFill>
                <a:schemeClr val="bg1"/>
              </a:solidFill>
              <a:latin typeface="Calibri" panose="020F0502020204030204" pitchFamily="34" charset="0"/>
              <a:cs typeface="Times New Roman" panose="02020603050405020304" pitchFamily="18" charset="0"/>
            </a:endParaRPr>
          </a:p>
          <a:p>
            <a:pPr marL="0" lvl="0" indent="0" algn="just" rtl="0">
              <a:lnSpc>
                <a:spcPct val="160000"/>
              </a:lnSpc>
              <a:buClr>
                <a:schemeClr val="bg2"/>
              </a:buClr>
              <a:buNone/>
            </a:pPr>
            <a:r>
              <a:rPr lang="fr-FR" dirty="0">
                <a:solidFill>
                  <a:schemeClr val="bg1"/>
                </a:solidFill>
                <a:latin typeface="Calibri" panose="020F0502020204030204" pitchFamily="34" charset="0"/>
                <a:cs typeface="Times New Roman" panose="02020603050405020304" pitchFamily="18" charset="0"/>
              </a:rPr>
              <a:t>Même syntaxe qu'en C  et C++</a:t>
            </a:r>
          </a:p>
          <a:p>
            <a:pPr marL="457200" lvl="1" indent="0" algn="just" rtl="0">
              <a:lnSpc>
                <a:spcPct val="160000"/>
              </a:lnSpc>
              <a:buClr>
                <a:schemeClr val="bg2"/>
              </a:buClr>
              <a:buNone/>
            </a:pPr>
            <a:endParaRPr lang="fr-FR"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Espace réservé du contenu 2">
            <a:extLst>
              <a:ext uri="{FF2B5EF4-FFF2-40B4-BE49-F238E27FC236}">
                <a16:creationId xmlns:a16="http://schemas.microsoft.com/office/drawing/2014/main" id="{F72A5EC8-E118-234E-A37A-A489E745AF31}"/>
              </a:ext>
            </a:extLst>
          </p:cNvPr>
          <p:cNvSpPr txBox="1">
            <a:spLocks/>
          </p:cNvSpPr>
          <p:nvPr/>
        </p:nvSpPr>
        <p:spPr>
          <a:xfrm>
            <a:off x="5872814" y="2054114"/>
            <a:ext cx="4490386" cy="4052455"/>
          </a:xfrm>
          <a:prstGeom prst="rect">
            <a:avLst/>
          </a:prstGeom>
        </p:spPr>
        <p:txBody>
          <a:bodyPr vert="horz" lIns="91440" tIns="45720" rIns="91440" bIns="45720" rtlCol="0" anchor="ctr">
            <a:noAutofit/>
          </a:bodyPr>
          <a:lstStyle>
            <a:lvl1pPr marL="2857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a:buNone/>
            </a:pPr>
            <a:endParaRPr lang="fr-FR" sz="1200" b="0" i="0" u="none" strike="noStrike" baseline="0" dirty="0">
              <a:solidFill>
                <a:srgbClr val="000000"/>
              </a:solidFill>
              <a:latin typeface="Consolas" panose="020B0609020204030204" pitchFamily="49" charset="0"/>
            </a:endParaRPr>
          </a:p>
          <a:p>
            <a:pPr marL="0" indent="0" algn="just" rtl="0">
              <a:buClr>
                <a:schemeClr val="bg2"/>
              </a:buClr>
              <a:buNone/>
            </a:pPr>
            <a:r>
              <a:rPr lang="en-US" sz="1200" b="1" dirty="0">
                <a:solidFill>
                  <a:schemeClr val="bg1"/>
                </a:solidFill>
                <a:latin typeface="Consolas" panose="020B0609020204030204" pitchFamily="49" charset="0"/>
                <a:cs typeface="Times New Roman" panose="02020603050405020304" pitchFamily="18" charset="0"/>
              </a:rPr>
              <a:t>switch(</a:t>
            </a:r>
            <a:r>
              <a:rPr lang="en-US" sz="1200" b="1" dirty="0" err="1">
                <a:solidFill>
                  <a:schemeClr val="bg1"/>
                </a:solidFill>
                <a:latin typeface="Consolas" panose="020B0609020204030204" pitchFamily="49" charset="0"/>
                <a:cs typeface="Times New Roman" panose="02020603050405020304" pitchFamily="18" charset="0"/>
              </a:rPr>
              <a:t>mois</a:t>
            </a:r>
            <a:r>
              <a:rPr lang="en-US" sz="1200" b="1" dirty="0">
                <a:solidFill>
                  <a:schemeClr val="bg1"/>
                </a:solidFill>
                <a:latin typeface="Consolas" panose="020B0609020204030204" pitchFamily="49" charset="0"/>
                <a:cs typeface="Times New Roman" panose="02020603050405020304" pitchFamily="18" charset="0"/>
              </a:rPr>
              <a:t>) {</a:t>
            </a:r>
            <a:r>
              <a:rPr lang="en-US" sz="1200" dirty="0">
                <a:solidFill>
                  <a:schemeClr val="bg1"/>
                </a:solidFill>
                <a:latin typeface="Consolas" panose="020B0609020204030204" pitchFamily="49" charset="0"/>
                <a:cs typeface="Times New Roman" panose="02020603050405020304" pitchFamily="18" charset="0"/>
              </a:rPr>
              <a:t> </a:t>
            </a:r>
          </a:p>
          <a:p>
            <a:pPr marL="0" indent="0" algn="just" rtl="0">
              <a:lnSpc>
                <a:spcPts val="800"/>
              </a:lnSpc>
              <a:buClr>
                <a:schemeClr val="bg2"/>
              </a:buClr>
              <a:buNone/>
            </a:pPr>
            <a:r>
              <a:rPr lang="en-US" sz="1200" b="1" dirty="0">
                <a:solidFill>
                  <a:srgbClr val="C00000"/>
                </a:solidFill>
                <a:latin typeface="Consolas" panose="020B0609020204030204" pitchFamily="49" charset="0"/>
                <a:cs typeface="Times New Roman" panose="02020603050405020304" pitchFamily="18" charset="0"/>
              </a:rPr>
              <a:t>case 1:</a:t>
            </a:r>
          </a:p>
          <a:p>
            <a:pPr marL="0" indent="0" algn="just" rtl="0">
              <a:lnSpc>
                <a:spcPts val="800"/>
              </a:lnSpc>
              <a:buClr>
                <a:schemeClr val="bg2"/>
              </a:buClr>
              <a:buNone/>
            </a:pPr>
            <a:r>
              <a:rPr lang="en-US" sz="1200" b="1" dirty="0">
                <a:solidFill>
                  <a:srgbClr val="C00000"/>
                </a:solidFill>
                <a:latin typeface="Consolas" panose="020B0609020204030204" pitchFamily="49" charset="0"/>
                <a:cs typeface="Times New Roman" panose="02020603050405020304" pitchFamily="18" charset="0"/>
              </a:rPr>
              <a:t>case 3:</a:t>
            </a:r>
          </a:p>
          <a:p>
            <a:pPr marL="0" indent="0" algn="just" rtl="0">
              <a:lnSpc>
                <a:spcPts val="800"/>
              </a:lnSpc>
              <a:buClr>
                <a:schemeClr val="bg2"/>
              </a:buClr>
              <a:buNone/>
            </a:pPr>
            <a:r>
              <a:rPr lang="en-US" sz="1200" b="1" dirty="0">
                <a:solidFill>
                  <a:srgbClr val="C00000"/>
                </a:solidFill>
                <a:latin typeface="Consolas" panose="020B0609020204030204" pitchFamily="49" charset="0"/>
                <a:cs typeface="Times New Roman" panose="02020603050405020304" pitchFamily="18" charset="0"/>
              </a:rPr>
              <a:t>case 5: </a:t>
            </a:r>
          </a:p>
          <a:p>
            <a:pPr marL="0" indent="0" algn="just" rtl="0">
              <a:lnSpc>
                <a:spcPts val="800"/>
              </a:lnSpc>
              <a:buClr>
                <a:schemeClr val="bg2"/>
              </a:buClr>
              <a:buNone/>
            </a:pPr>
            <a:r>
              <a:rPr lang="en-US" sz="1200" b="1" dirty="0">
                <a:solidFill>
                  <a:srgbClr val="C00000"/>
                </a:solidFill>
                <a:latin typeface="Consolas" panose="020B0609020204030204" pitchFamily="49" charset="0"/>
                <a:cs typeface="Times New Roman" panose="02020603050405020304" pitchFamily="18" charset="0"/>
              </a:rPr>
              <a:t>case 7: </a:t>
            </a:r>
          </a:p>
          <a:p>
            <a:pPr marL="0" indent="0" algn="just" rtl="0">
              <a:lnSpc>
                <a:spcPts val="800"/>
              </a:lnSpc>
              <a:buClr>
                <a:schemeClr val="bg2"/>
              </a:buClr>
              <a:buNone/>
            </a:pPr>
            <a:r>
              <a:rPr lang="en-US" sz="1200" b="1" dirty="0">
                <a:solidFill>
                  <a:srgbClr val="C00000"/>
                </a:solidFill>
                <a:latin typeface="Consolas" panose="020B0609020204030204" pitchFamily="49" charset="0"/>
                <a:cs typeface="Times New Roman" panose="02020603050405020304" pitchFamily="18" charset="0"/>
              </a:rPr>
              <a:t>case 8: </a:t>
            </a:r>
          </a:p>
          <a:p>
            <a:pPr marL="0" indent="0" algn="just" rtl="0">
              <a:lnSpc>
                <a:spcPts val="800"/>
              </a:lnSpc>
              <a:buClr>
                <a:schemeClr val="bg2"/>
              </a:buClr>
              <a:buNone/>
            </a:pPr>
            <a:r>
              <a:rPr lang="en-US" sz="1200" b="1" dirty="0">
                <a:solidFill>
                  <a:srgbClr val="C00000"/>
                </a:solidFill>
                <a:latin typeface="Consolas" panose="020B0609020204030204" pitchFamily="49" charset="0"/>
                <a:cs typeface="Times New Roman" panose="02020603050405020304" pitchFamily="18" charset="0"/>
              </a:rPr>
              <a:t>case 10:</a:t>
            </a:r>
          </a:p>
          <a:p>
            <a:pPr marL="0" indent="0" algn="just" rtl="0">
              <a:lnSpc>
                <a:spcPts val="800"/>
              </a:lnSpc>
              <a:buClr>
                <a:schemeClr val="bg2"/>
              </a:buClr>
              <a:buNone/>
            </a:pPr>
            <a:r>
              <a:rPr lang="en-US" sz="1200" b="1" dirty="0">
                <a:solidFill>
                  <a:srgbClr val="C00000"/>
                </a:solidFill>
                <a:latin typeface="Consolas" panose="020B0609020204030204" pitchFamily="49" charset="0"/>
                <a:cs typeface="Times New Roman" panose="02020603050405020304" pitchFamily="18" charset="0"/>
              </a:rPr>
              <a:t>case 12:</a:t>
            </a:r>
          </a:p>
          <a:p>
            <a:pPr marL="0" indent="0" algn="just" rtl="0">
              <a:buClr>
                <a:schemeClr val="bg2"/>
              </a:buClr>
              <a:buNone/>
            </a:pPr>
            <a:r>
              <a:rPr lang="en-US" sz="1200" dirty="0" err="1">
                <a:solidFill>
                  <a:schemeClr val="bg1"/>
                </a:solidFill>
                <a:latin typeface="Consolas" panose="020B0609020204030204" pitchFamily="49" charset="0"/>
                <a:cs typeface="Times New Roman" panose="02020603050405020304" pitchFamily="18" charset="0"/>
              </a:rPr>
              <a:t>System.out.println</a:t>
            </a:r>
            <a:r>
              <a:rPr lang="en-US" sz="1200" dirty="0">
                <a:solidFill>
                  <a:schemeClr val="bg1"/>
                </a:solidFill>
                <a:latin typeface="Consolas" panose="020B0609020204030204" pitchFamily="49" charset="0"/>
                <a:cs typeface="Times New Roman" panose="02020603050405020304" pitchFamily="18" charset="0"/>
              </a:rPr>
              <a:t>("31 </a:t>
            </a:r>
            <a:r>
              <a:rPr lang="en-US" sz="1200" dirty="0" err="1">
                <a:solidFill>
                  <a:schemeClr val="bg1"/>
                </a:solidFill>
                <a:latin typeface="Consolas" panose="020B0609020204030204" pitchFamily="49" charset="0"/>
                <a:cs typeface="Times New Roman" panose="02020603050405020304" pitchFamily="18" charset="0"/>
              </a:rPr>
              <a:t>jours</a:t>
            </a:r>
            <a:r>
              <a:rPr lang="en-US" sz="1200" dirty="0">
                <a:solidFill>
                  <a:schemeClr val="bg1"/>
                </a:solidFill>
                <a:latin typeface="Consolas" panose="020B0609020204030204" pitchFamily="49" charset="0"/>
                <a:cs typeface="Times New Roman" panose="02020603050405020304" pitchFamily="18" charset="0"/>
              </a:rPr>
              <a:t>"); break; </a:t>
            </a:r>
          </a:p>
          <a:p>
            <a:pPr marL="0" indent="0" algn="just" rtl="0">
              <a:buClr>
                <a:schemeClr val="bg2"/>
              </a:buClr>
              <a:buNone/>
            </a:pPr>
            <a:r>
              <a:rPr lang="en-US" sz="1200" b="1" dirty="0">
                <a:solidFill>
                  <a:srgbClr val="0070C0"/>
                </a:solidFill>
                <a:latin typeface="Consolas" panose="020B0609020204030204" pitchFamily="49" charset="0"/>
                <a:cs typeface="Times New Roman" panose="02020603050405020304" pitchFamily="18" charset="0"/>
              </a:rPr>
              <a:t>case 2:</a:t>
            </a:r>
            <a:r>
              <a:rPr lang="en-US" sz="1200" dirty="0">
                <a:solidFill>
                  <a:schemeClr val="bg1"/>
                </a:solidFill>
                <a:latin typeface="Consolas" panose="020B0609020204030204" pitchFamily="49" charset="0"/>
                <a:cs typeface="Times New Roman" panose="02020603050405020304" pitchFamily="18" charset="0"/>
              </a:rPr>
              <a:t> </a:t>
            </a:r>
          </a:p>
          <a:p>
            <a:pPr marL="0" indent="0" algn="just" rtl="0">
              <a:buClr>
                <a:schemeClr val="bg2"/>
              </a:buClr>
              <a:buNone/>
            </a:pPr>
            <a:r>
              <a:rPr lang="en-US" sz="1200" dirty="0" err="1">
                <a:solidFill>
                  <a:schemeClr val="bg1"/>
                </a:solidFill>
                <a:latin typeface="Consolas" panose="020B0609020204030204" pitchFamily="49" charset="0"/>
                <a:cs typeface="Times New Roman" panose="02020603050405020304" pitchFamily="18" charset="0"/>
              </a:rPr>
              <a:t>System.out.println</a:t>
            </a:r>
            <a:r>
              <a:rPr lang="en-US" sz="1200" dirty="0">
                <a:solidFill>
                  <a:schemeClr val="bg1"/>
                </a:solidFill>
                <a:latin typeface="Consolas" panose="020B0609020204030204" pitchFamily="49" charset="0"/>
                <a:cs typeface="Times New Roman" panose="02020603050405020304" pitchFamily="18" charset="0"/>
              </a:rPr>
              <a:t>(" 28 </a:t>
            </a:r>
            <a:r>
              <a:rPr lang="en-US" sz="1200" dirty="0" err="1">
                <a:solidFill>
                  <a:schemeClr val="bg1"/>
                </a:solidFill>
                <a:latin typeface="Consolas" panose="020B0609020204030204" pitchFamily="49" charset="0"/>
                <a:cs typeface="Times New Roman" panose="02020603050405020304" pitchFamily="18" charset="0"/>
              </a:rPr>
              <a:t>ou</a:t>
            </a:r>
            <a:r>
              <a:rPr lang="en-US" sz="1200" dirty="0">
                <a:solidFill>
                  <a:schemeClr val="bg1"/>
                </a:solidFill>
                <a:latin typeface="Consolas" panose="020B0609020204030204" pitchFamily="49" charset="0"/>
                <a:cs typeface="Times New Roman" panose="02020603050405020304" pitchFamily="18" charset="0"/>
              </a:rPr>
              <a:t> 29 </a:t>
            </a:r>
            <a:r>
              <a:rPr lang="en-US" sz="1200" dirty="0" err="1">
                <a:solidFill>
                  <a:schemeClr val="bg1"/>
                </a:solidFill>
                <a:latin typeface="Consolas" panose="020B0609020204030204" pitchFamily="49" charset="0"/>
                <a:cs typeface="Times New Roman" panose="02020603050405020304" pitchFamily="18" charset="0"/>
              </a:rPr>
              <a:t>jours</a:t>
            </a:r>
            <a:r>
              <a:rPr lang="en-US" sz="1200" dirty="0">
                <a:solidFill>
                  <a:schemeClr val="bg1"/>
                </a:solidFill>
                <a:latin typeface="Consolas" panose="020B0609020204030204" pitchFamily="49" charset="0"/>
                <a:cs typeface="Times New Roman" panose="02020603050405020304" pitchFamily="18" charset="0"/>
              </a:rPr>
              <a:t> ");break;</a:t>
            </a:r>
          </a:p>
          <a:p>
            <a:pPr marL="0" indent="0" algn="just" rtl="0">
              <a:lnSpc>
                <a:spcPts val="800"/>
              </a:lnSpc>
              <a:buClr>
                <a:schemeClr val="bg2"/>
              </a:buClr>
              <a:buNone/>
            </a:pPr>
            <a:r>
              <a:rPr lang="en-US" sz="1200" b="1" dirty="0">
                <a:solidFill>
                  <a:schemeClr val="accent4"/>
                </a:solidFill>
                <a:latin typeface="Consolas" panose="020B0609020204030204" pitchFamily="49" charset="0"/>
                <a:cs typeface="Times New Roman" panose="02020603050405020304" pitchFamily="18" charset="0"/>
              </a:rPr>
              <a:t>case 4:</a:t>
            </a:r>
          </a:p>
          <a:p>
            <a:pPr marL="0" indent="0" algn="just" rtl="0">
              <a:lnSpc>
                <a:spcPts val="800"/>
              </a:lnSpc>
              <a:buClr>
                <a:schemeClr val="bg2"/>
              </a:buClr>
              <a:buNone/>
            </a:pPr>
            <a:r>
              <a:rPr lang="en-US" sz="1200" b="1" dirty="0">
                <a:solidFill>
                  <a:schemeClr val="accent4"/>
                </a:solidFill>
                <a:latin typeface="Consolas" panose="020B0609020204030204" pitchFamily="49" charset="0"/>
                <a:cs typeface="Times New Roman" panose="02020603050405020304" pitchFamily="18" charset="0"/>
              </a:rPr>
              <a:t>case 6:</a:t>
            </a:r>
          </a:p>
          <a:p>
            <a:pPr marL="0" indent="0" algn="just" rtl="0">
              <a:lnSpc>
                <a:spcPts val="800"/>
              </a:lnSpc>
              <a:buClr>
                <a:schemeClr val="bg2"/>
              </a:buClr>
              <a:buNone/>
            </a:pPr>
            <a:r>
              <a:rPr lang="en-US" sz="1200" b="1" dirty="0">
                <a:solidFill>
                  <a:schemeClr val="accent4"/>
                </a:solidFill>
                <a:latin typeface="Consolas" panose="020B0609020204030204" pitchFamily="49" charset="0"/>
                <a:cs typeface="Times New Roman" panose="02020603050405020304" pitchFamily="18" charset="0"/>
              </a:rPr>
              <a:t>case 9:</a:t>
            </a:r>
          </a:p>
          <a:p>
            <a:pPr marL="0" indent="0" algn="just" rtl="0">
              <a:lnSpc>
                <a:spcPts val="800"/>
              </a:lnSpc>
              <a:buClr>
                <a:schemeClr val="bg2"/>
              </a:buClr>
              <a:buNone/>
            </a:pPr>
            <a:r>
              <a:rPr lang="en-US" sz="1200" b="1" dirty="0">
                <a:solidFill>
                  <a:schemeClr val="accent4"/>
                </a:solidFill>
                <a:latin typeface="Consolas" panose="020B0609020204030204" pitchFamily="49" charset="0"/>
                <a:cs typeface="Times New Roman" panose="02020603050405020304" pitchFamily="18" charset="0"/>
              </a:rPr>
              <a:t>case 11:</a:t>
            </a:r>
          </a:p>
          <a:p>
            <a:pPr marL="0" indent="0" algn="just" rtl="0">
              <a:buClr>
                <a:schemeClr val="bg2"/>
              </a:buClr>
              <a:buNone/>
            </a:pPr>
            <a:r>
              <a:rPr lang="en-US" sz="1200" dirty="0" err="1">
                <a:solidFill>
                  <a:schemeClr val="bg1"/>
                </a:solidFill>
                <a:latin typeface="Consolas" panose="020B0609020204030204" pitchFamily="49" charset="0"/>
                <a:cs typeface="Times New Roman" panose="02020603050405020304" pitchFamily="18" charset="0"/>
              </a:rPr>
              <a:t>System.out.println</a:t>
            </a:r>
            <a:r>
              <a:rPr lang="en-US" sz="1200" dirty="0">
                <a:solidFill>
                  <a:schemeClr val="bg1"/>
                </a:solidFill>
                <a:latin typeface="Consolas" panose="020B0609020204030204" pitchFamily="49" charset="0"/>
                <a:cs typeface="Times New Roman" panose="02020603050405020304" pitchFamily="18" charset="0"/>
              </a:rPr>
              <a:t>(" 30 </a:t>
            </a:r>
            <a:r>
              <a:rPr lang="en-US" sz="1200" dirty="0" err="1">
                <a:solidFill>
                  <a:schemeClr val="bg1"/>
                </a:solidFill>
                <a:latin typeface="Consolas" panose="020B0609020204030204" pitchFamily="49" charset="0"/>
                <a:cs typeface="Times New Roman" panose="02020603050405020304" pitchFamily="18" charset="0"/>
              </a:rPr>
              <a:t>jours</a:t>
            </a:r>
            <a:r>
              <a:rPr lang="en-US" sz="1200" dirty="0">
                <a:solidFill>
                  <a:schemeClr val="bg1"/>
                </a:solidFill>
                <a:latin typeface="Consolas" panose="020B0609020204030204" pitchFamily="49" charset="0"/>
                <a:cs typeface="Times New Roman" panose="02020603050405020304" pitchFamily="18" charset="0"/>
              </a:rPr>
              <a:t>"); </a:t>
            </a:r>
          </a:p>
          <a:p>
            <a:pPr marL="0" indent="0" algn="just" rtl="0">
              <a:buClr>
                <a:schemeClr val="bg2"/>
              </a:buClr>
              <a:buNone/>
            </a:pPr>
            <a:r>
              <a:rPr lang="en-US" sz="1200" dirty="0">
                <a:solidFill>
                  <a:schemeClr val="bg1"/>
                </a:solidFill>
                <a:latin typeface="Consolas" panose="020B0609020204030204" pitchFamily="49" charset="0"/>
                <a:cs typeface="Times New Roman" panose="02020603050405020304" pitchFamily="18" charset="0"/>
              </a:rPr>
              <a:t>break; </a:t>
            </a:r>
          </a:p>
          <a:p>
            <a:pPr marL="0" indent="0" algn="just" rtl="0">
              <a:buClr>
                <a:schemeClr val="bg2"/>
              </a:buClr>
              <a:buNone/>
            </a:pPr>
            <a:r>
              <a:rPr lang="en-US" sz="1200" b="1" dirty="0">
                <a:solidFill>
                  <a:schemeClr val="bg1"/>
                </a:solidFill>
                <a:latin typeface="Consolas" panose="020B0609020204030204" pitchFamily="49" charset="0"/>
                <a:cs typeface="Times New Roman" panose="02020603050405020304" pitchFamily="18" charset="0"/>
              </a:rPr>
              <a:t>default: </a:t>
            </a:r>
          </a:p>
          <a:p>
            <a:pPr marL="0" indent="0" algn="just" rtl="0">
              <a:buClr>
                <a:schemeClr val="bg2"/>
              </a:buClr>
              <a:buNone/>
            </a:pPr>
            <a:r>
              <a:rPr lang="en-US" sz="1200" dirty="0" err="1">
                <a:solidFill>
                  <a:schemeClr val="bg1"/>
                </a:solidFill>
                <a:latin typeface="Consolas" panose="020B0609020204030204" pitchFamily="49" charset="0"/>
                <a:cs typeface="Times New Roman" panose="02020603050405020304" pitchFamily="18" charset="0"/>
              </a:rPr>
              <a:t>System.out.println</a:t>
            </a:r>
            <a:r>
              <a:rPr lang="en-US" sz="1200" dirty="0">
                <a:solidFill>
                  <a:schemeClr val="bg1"/>
                </a:solidFill>
                <a:latin typeface="Consolas" panose="020B0609020204030204" pitchFamily="49" charset="0"/>
                <a:cs typeface="Times New Roman" panose="02020603050405020304" pitchFamily="18" charset="0"/>
              </a:rPr>
              <a:t>(" </a:t>
            </a:r>
            <a:r>
              <a:rPr lang="en-US" sz="1200" dirty="0" err="1">
                <a:solidFill>
                  <a:schemeClr val="bg1"/>
                </a:solidFill>
                <a:latin typeface="Consolas" panose="020B0609020204030204" pitchFamily="49" charset="0"/>
                <a:cs typeface="Times New Roman" panose="02020603050405020304" pitchFamily="18" charset="0"/>
              </a:rPr>
              <a:t>mois</a:t>
            </a:r>
            <a:r>
              <a:rPr lang="en-US" sz="1200" dirty="0">
                <a:solidFill>
                  <a:schemeClr val="bg1"/>
                </a:solidFill>
                <a:latin typeface="Consolas" panose="020B0609020204030204" pitchFamily="49" charset="0"/>
                <a:cs typeface="Times New Roman" panose="02020603050405020304" pitchFamily="18" charset="0"/>
              </a:rPr>
              <a:t> </a:t>
            </a:r>
            <a:r>
              <a:rPr lang="en-US" sz="1200" dirty="0" err="1">
                <a:solidFill>
                  <a:schemeClr val="bg1"/>
                </a:solidFill>
                <a:latin typeface="Consolas" panose="020B0609020204030204" pitchFamily="49" charset="0"/>
                <a:cs typeface="Times New Roman" panose="02020603050405020304" pitchFamily="18" charset="0"/>
              </a:rPr>
              <a:t>invalide</a:t>
            </a:r>
            <a:r>
              <a:rPr lang="en-US" sz="1200" dirty="0">
                <a:solidFill>
                  <a:schemeClr val="bg1"/>
                </a:solidFill>
                <a:latin typeface="Consolas" panose="020B0609020204030204" pitchFamily="49" charset="0"/>
                <a:cs typeface="Times New Roman" panose="02020603050405020304" pitchFamily="18" charset="0"/>
              </a:rPr>
              <a:t>"); </a:t>
            </a:r>
          </a:p>
          <a:p>
            <a:pPr marL="0" indent="0" algn="just" rtl="0">
              <a:buClr>
                <a:schemeClr val="bg2"/>
              </a:buClr>
              <a:buNone/>
            </a:pPr>
            <a:r>
              <a:rPr lang="en-US" sz="1200" dirty="0">
                <a:solidFill>
                  <a:schemeClr val="bg1"/>
                </a:solidFill>
                <a:latin typeface="Consolas" panose="020B0609020204030204" pitchFamily="49" charset="0"/>
                <a:cs typeface="Times New Roman" panose="02020603050405020304" pitchFamily="18" charset="0"/>
              </a:rPr>
              <a:t>} </a:t>
            </a:r>
            <a:endParaRPr lang="fr-FR" sz="1200" dirty="0">
              <a:solidFill>
                <a:schemeClr val="bg1"/>
              </a:solidFill>
              <a:latin typeface="Consolas" panose="020B0609020204030204" pitchFamily="49" charset="0"/>
              <a:cs typeface="Times New Roman" panose="02020603050405020304" pitchFamily="18" charset="0"/>
            </a:endParaRPr>
          </a:p>
          <a:p>
            <a:pPr marL="0" indent="0" algn="just" rtl="0">
              <a:buClr>
                <a:schemeClr val="bg2"/>
              </a:buClr>
              <a:buNone/>
            </a:pPr>
            <a:r>
              <a:rPr lang="en-US" sz="1200" dirty="0">
                <a:solidFill>
                  <a:schemeClr val="bg1"/>
                </a:solidFill>
                <a:latin typeface="Consolas" panose="020B0609020204030204" pitchFamily="49" charset="0"/>
                <a:cs typeface="Times New Roman" panose="02020603050405020304" pitchFamily="18" charset="0"/>
              </a:rPr>
              <a:t> </a:t>
            </a:r>
          </a:p>
          <a:p>
            <a:pPr marL="0" indent="0" algn="just" rtl="0">
              <a:buClr>
                <a:schemeClr val="bg2"/>
              </a:buClr>
              <a:buNone/>
            </a:pPr>
            <a:endParaRPr lang="fr-FR" sz="1200" dirty="0">
              <a:solidFill>
                <a:schemeClr val="bg1"/>
              </a:solidFill>
              <a:latin typeface="Consolas" panose="020B0609020204030204" pitchFamily="49" charset="0"/>
              <a:cs typeface="Times New Roman" panose="02020603050405020304" pitchFamily="18" charset="0"/>
            </a:endParaRPr>
          </a:p>
        </p:txBody>
      </p:sp>
      <p:sp>
        <p:nvSpPr>
          <p:cNvPr id="11" name="Espace réservé du contenu 2">
            <a:extLst>
              <a:ext uri="{FF2B5EF4-FFF2-40B4-BE49-F238E27FC236}">
                <a16:creationId xmlns:a16="http://schemas.microsoft.com/office/drawing/2014/main" id="{CD6FEC5D-1EEB-03D9-51A3-EDE590B657AB}"/>
              </a:ext>
            </a:extLst>
          </p:cNvPr>
          <p:cNvSpPr txBox="1">
            <a:spLocks/>
          </p:cNvSpPr>
          <p:nvPr/>
        </p:nvSpPr>
        <p:spPr>
          <a:xfrm>
            <a:off x="8252285" y="1054686"/>
            <a:ext cx="3764963" cy="4052455"/>
          </a:xfrm>
          <a:prstGeom prst="rect">
            <a:avLst/>
          </a:prstGeom>
        </p:spPr>
        <p:txBody>
          <a:bodyPr vert="horz" lIns="91440" tIns="45720" rIns="91440" bIns="45720" rtlCol="0" anchor="ctr">
            <a:noAutofit/>
          </a:bodyPr>
          <a:lstStyle>
            <a:lvl1pPr marL="2857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rtl="0">
              <a:buClr>
                <a:schemeClr val="bg2"/>
              </a:buClr>
              <a:buNone/>
            </a:pPr>
            <a:endParaRPr lang="fr-FR" sz="1200" dirty="0">
              <a:solidFill>
                <a:schemeClr val="bg1"/>
              </a:solidFill>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274498493"/>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594EEA6-C511-26A5-C6A9-6639C24F1F27}"/>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C7625BD0-E76F-9520-4313-6F862D92FC25}"/>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
        <p:nvSpPr>
          <p:cNvPr id="9" name="Titre 1">
            <a:extLst>
              <a:ext uri="{FF2B5EF4-FFF2-40B4-BE49-F238E27FC236}">
                <a16:creationId xmlns:a16="http://schemas.microsoft.com/office/drawing/2014/main" id="{F3B961FE-BF7D-1841-4549-1A9361542B0E}"/>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a:t>
            </a:r>
            <a:r>
              <a:rPr lang="fr-FR" sz="4400" b="1" dirty="0">
                <a:solidFill>
                  <a:srgbClr val="0070C0"/>
                </a:solidFill>
                <a:latin typeface="Calibri" panose="020F0502020204030204" pitchFamily="34" charset="0"/>
                <a:ea typeface="Calibri" panose="020F0502020204030204" pitchFamily="34" charset="0"/>
                <a:cs typeface="Calibri" panose="020F0502020204030204" pitchFamily="34" charset="0"/>
              </a:rPr>
              <a:t>les tests : switch</a:t>
            </a:r>
            <a:endParaRPr lang="ar-MA" sz="44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10" name="Connecteur droit 9">
            <a:extLst>
              <a:ext uri="{FF2B5EF4-FFF2-40B4-BE49-F238E27FC236}">
                <a16:creationId xmlns:a16="http://schemas.microsoft.com/office/drawing/2014/main" id="{4B932601-AB73-33E7-7E82-CA666BA9AFFD}"/>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Espace réservé du contenu 2">
            <a:extLst>
              <a:ext uri="{FF2B5EF4-FFF2-40B4-BE49-F238E27FC236}">
                <a16:creationId xmlns:a16="http://schemas.microsoft.com/office/drawing/2014/main" id="{F2AEC5BA-04B1-AAD7-3669-4A9E9759EAF1}"/>
              </a:ext>
            </a:extLst>
          </p:cNvPr>
          <p:cNvSpPr>
            <a:spLocks noGrp="1"/>
          </p:cNvSpPr>
          <p:nvPr>
            <p:ph idx="1"/>
          </p:nvPr>
        </p:nvSpPr>
        <p:spPr>
          <a:xfrm>
            <a:off x="478889" y="1494470"/>
            <a:ext cx="6441456" cy="669925"/>
          </a:xfrm>
        </p:spPr>
        <p:txBody>
          <a:bodyPr>
            <a:noAutofit/>
          </a:bodyPr>
          <a:lstStyle/>
          <a:p>
            <a:pPr lvl="0" algn="just" rtl="0">
              <a:lnSpc>
                <a:spcPct val="160000"/>
              </a:lnSpc>
              <a:buClr>
                <a:schemeClr val="bg2"/>
              </a:buClr>
              <a:buFont typeface="Wingdings" panose="05000000000000000000" pitchFamily="2" charset="2"/>
              <a:buChar char="§"/>
            </a:pPr>
            <a:endParaRPr lang="fr-FR" sz="2400" dirty="0">
              <a:solidFill>
                <a:schemeClr val="bg1"/>
              </a:solidFill>
              <a:latin typeface="Calibri" panose="020F0502020204030204" pitchFamily="34" charset="0"/>
              <a:cs typeface="Times New Roman" panose="02020603050405020304" pitchFamily="18" charset="0"/>
            </a:endParaRPr>
          </a:p>
          <a:p>
            <a:pPr algn="just" rtl="0">
              <a:lnSpc>
                <a:spcPct val="160000"/>
              </a:lnSpc>
              <a:buClr>
                <a:schemeClr val="bg2"/>
              </a:buClr>
            </a:pPr>
            <a:r>
              <a:rPr lang="fr-FR" b="1" dirty="0">
                <a:solidFill>
                  <a:schemeClr val="bg1"/>
                </a:solidFill>
                <a:latin typeface="Calibri" panose="020F0502020204030204" pitchFamily="34" charset="0"/>
                <a:cs typeface="Times New Roman" panose="02020603050405020304" pitchFamily="18" charset="0"/>
              </a:rPr>
              <a:t>Nouvelle syntaxe  avec l’opérateur -&gt; </a:t>
            </a:r>
            <a:endParaRPr lang="fr-FR" dirty="0">
              <a:solidFill>
                <a:schemeClr val="bg1"/>
              </a:solidFill>
              <a:latin typeface="Calibri" panose="020F0502020204030204" pitchFamily="34" charset="0"/>
              <a:cs typeface="Times New Roman" panose="02020603050405020304" pitchFamily="18" charset="0"/>
            </a:endParaRPr>
          </a:p>
          <a:p>
            <a:pPr marL="457200" lvl="1" indent="0" algn="just" rtl="0">
              <a:lnSpc>
                <a:spcPct val="160000"/>
              </a:lnSpc>
              <a:buClr>
                <a:schemeClr val="bg2"/>
              </a:buClr>
              <a:buNone/>
            </a:pPr>
            <a:endParaRPr lang="fr-FR"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Espace réservé du contenu 2">
            <a:extLst>
              <a:ext uri="{FF2B5EF4-FFF2-40B4-BE49-F238E27FC236}">
                <a16:creationId xmlns:a16="http://schemas.microsoft.com/office/drawing/2014/main" id="{0FF108E9-24CC-15CE-E007-3A1A1127F479}"/>
              </a:ext>
            </a:extLst>
          </p:cNvPr>
          <p:cNvSpPr txBox="1">
            <a:spLocks/>
          </p:cNvSpPr>
          <p:nvPr/>
        </p:nvSpPr>
        <p:spPr>
          <a:xfrm>
            <a:off x="5829300" y="1164968"/>
            <a:ext cx="6187948" cy="4413508"/>
          </a:xfrm>
          <a:prstGeom prst="rect">
            <a:avLst/>
          </a:prstGeom>
        </p:spPr>
        <p:txBody>
          <a:bodyPr vert="horz" lIns="91440" tIns="45720" rIns="91440" bIns="45720" rtlCol="0" anchor="ctr">
            <a:noAutofit/>
          </a:bodyPr>
          <a:lstStyle>
            <a:lvl1pPr marL="2857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rtl="0">
              <a:buClr>
                <a:schemeClr val="bg2"/>
              </a:buClr>
              <a:buNone/>
            </a:pPr>
            <a:r>
              <a:rPr lang="en-US" sz="1400" b="1" dirty="0">
                <a:solidFill>
                  <a:schemeClr val="bg1"/>
                </a:solidFill>
                <a:latin typeface="Consolas" panose="020B0609020204030204" pitchFamily="49" charset="0"/>
                <a:cs typeface="Times New Roman" panose="02020603050405020304" pitchFamily="18" charset="0"/>
              </a:rPr>
              <a:t>switch(</a:t>
            </a:r>
            <a:r>
              <a:rPr lang="en-US" sz="1400" b="1" dirty="0" err="1">
                <a:solidFill>
                  <a:schemeClr val="bg1"/>
                </a:solidFill>
                <a:latin typeface="Consolas" panose="020B0609020204030204" pitchFamily="49" charset="0"/>
                <a:cs typeface="Times New Roman" panose="02020603050405020304" pitchFamily="18" charset="0"/>
              </a:rPr>
              <a:t>mois</a:t>
            </a:r>
            <a:r>
              <a:rPr lang="en-US" sz="1400" b="1" dirty="0">
                <a:solidFill>
                  <a:schemeClr val="bg1"/>
                </a:solidFill>
                <a:latin typeface="Consolas" panose="020B0609020204030204" pitchFamily="49" charset="0"/>
                <a:cs typeface="Times New Roman" panose="02020603050405020304" pitchFamily="18" charset="0"/>
              </a:rPr>
              <a:t>) { </a:t>
            </a:r>
          </a:p>
          <a:p>
            <a:pPr marL="0" indent="0" algn="just" rtl="0">
              <a:buClr>
                <a:schemeClr val="bg2"/>
              </a:buClr>
              <a:buNone/>
            </a:pPr>
            <a:r>
              <a:rPr lang="en-US" sz="1400" b="1" dirty="0">
                <a:solidFill>
                  <a:srgbClr val="C00000"/>
                </a:solidFill>
                <a:latin typeface="Consolas" panose="020B0609020204030204" pitchFamily="49" charset="0"/>
                <a:cs typeface="Times New Roman" panose="02020603050405020304" pitchFamily="18" charset="0"/>
              </a:rPr>
              <a:t>case 1, 3, 5, 7, 8, 10, 12-&gt; </a:t>
            </a:r>
            <a:r>
              <a:rPr lang="en-US" sz="1400" b="1" dirty="0" err="1">
                <a:solidFill>
                  <a:srgbClr val="C00000"/>
                </a:solidFill>
                <a:latin typeface="Consolas" panose="020B0609020204030204" pitchFamily="49" charset="0"/>
                <a:cs typeface="Times New Roman" panose="02020603050405020304" pitchFamily="18" charset="0"/>
              </a:rPr>
              <a:t>System.out.println</a:t>
            </a:r>
            <a:r>
              <a:rPr lang="en-US" sz="1400" b="1" dirty="0">
                <a:solidFill>
                  <a:srgbClr val="C00000"/>
                </a:solidFill>
                <a:latin typeface="Consolas" panose="020B0609020204030204" pitchFamily="49" charset="0"/>
                <a:cs typeface="Times New Roman" panose="02020603050405020304" pitchFamily="18" charset="0"/>
              </a:rPr>
              <a:t>("31 </a:t>
            </a:r>
            <a:r>
              <a:rPr lang="en-US" sz="1400" b="1" dirty="0" err="1">
                <a:solidFill>
                  <a:srgbClr val="C00000"/>
                </a:solidFill>
                <a:latin typeface="Consolas" panose="020B0609020204030204" pitchFamily="49" charset="0"/>
                <a:cs typeface="Times New Roman" panose="02020603050405020304" pitchFamily="18" charset="0"/>
              </a:rPr>
              <a:t>jours</a:t>
            </a:r>
            <a:r>
              <a:rPr lang="en-US" sz="1400" b="1" dirty="0">
                <a:solidFill>
                  <a:srgbClr val="C00000"/>
                </a:solidFill>
                <a:latin typeface="Consolas" panose="020B0609020204030204" pitchFamily="49" charset="0"/>
                <a:cs typeface="Times New Roman" panose="02020603050405020304" pitchFamily="18" charset="0"/>
              </a:rPr>
              <a:t>");</a:t>
            </a:r>
          </a:p>
          <a:p>
            <a:pPr marL="0" indent="0" algn="just" rtl="0">
              <a:buClr>
                <a:schemeClr val="bg2"/>
              </a:buClr>
              <a:buNone/>
            </a:pPr>
            <a:r>
              <a:rPr lang="en-US" sz="1400" b="1" dirty="0">
                <a:solidFill>
                  <a:srgbClr val="0070C0"/>
                </a:solidFill>
                <a:latin typeface="Consolas" panose="020B0609020204030204" pitchFamily="49" charset="0"/>
                <a:cs typeface="Times New Roman" panose="02020603050405020304" pitchFamily="18" charset="0"/>
              </a:rPr>
              <a:t>case 2 -&gt;{ </a:t>
            </a:r>
          </a:p>
          <a:p>
            <a:pPr marL="0" indent="0" algn="just" rtl="0">
              <a:buClr>
                <a:schemeClr val="bg2"/>
              </a:buClr>
              <a:buNone/>
            </a:pPr>
            <a:r>
              <a:rPr lang="en-US" sz="1400" b="1" dirty="0">
                <a:solidFill>
                  <a:srgbClr val="0070C0"/>
                </a:solidFill>
                <a:latin typeface="Consolas" panose="020B0609020204030204" pitchFamily="49" charset="0"/>
                <a:cs typeface="Times New Roman" panose="02020603050405020304" pitchFamily="18" charset="0"/>
              </a:rPr>
              <a:t>          if(!</a:t>
            </a:r>
            <a:r>
              <a:rPr lang="en-US" sz="1400" b="1" dirty="0" err="1">
                <a:solidFill>
                  <a:srgbClr val="0070C0"/>
                </a:solidFill>
                <a:latin typeface="Consolas" panose="020B0609020204030204" pitchFamily="49" charset="0"/>
                <a:cs typeface="Times New Roman" panose="02020603050405020304" pitchFamily="18" charset="0"/>
              </a:rPr>
              <a:t>estBissextile</a:t>
            </a:r>
            <a:r>
              <a:rPr lang="en-US" sz="1400" b="1" dirty="0">
                <a:solidFill>
                  <a:srgbClr val="0070C0"/>
                </a:solidFill>
                <a:latin typeface="Consolas" panose="020B0609020204030204" pitchFamily="49" charset="0"/>
                <a:cs typeface="Times New Roman" panose="02020603050405020304" pitchFamily="18" charset="0"/>
              </a:rPr>
              <a:t>)</a:t>
            </a:r>
          </a:p>
          <a:p>
            <a:pPr marL="0" indent="0" algn="just" rtl="0">
              <a:buClr>
                <a:schemeClr val="bg2"/>
              </a:buClr>
              <a:buNone/>
            </a:pPr>
            <a:r>
              <a:rPr lang="en-US" sz="1400" b="1" dirty="0">
                <a:solidFill>
                  <a:srgbClr val="0070C0"/>
                </a:solidFill>
                <a:latin typeface="Consolas" panose="020B0609020204030204" pitchFamily="49" charset="0"/>
                <a:cs typeface="Times New Roman" panose="02020603050405020304" pitchFamily="18" charset="0"/>
              </a:rPr>
              <a:t>            </a:t>
            </a:r>
            <a:r>
              <a:rPr lang="en-US" sz="1400" b="1" dirty="0" err="1">
                <a:solidFill>
                  <a:srgbClr val="0070C0"/>
                </a:solidFill>
                <a:latin typeface="Consolas" panose="020B0609020204030204" pitchFamily="49" charset="0"/>
                <a:cs typeface="Times New Roman" panose="02020603050405020304" pitchFamily="18" charset="0"/>
              </a:rPr>
              <a:t>System.out.println</a:t>
            </a:r>
            <a:r>
              <a:rPr lang="en-US" sz="1400" b="1" dirty="0">
                <a:solidFill>
                  <a:srgbClr val="0070C0"/>
                </a:solidFill>
                <a:latin typeface="Consolas" panose="020B0609020204030204" pitchFamily="49" charset="0"/>
                <a:cs typeface="Times New Roman" panose="02020603050405020304" pitchFamily="18" charset="0"/>
              </a:rPr>
              <a:t>(" 28 </a:t>
            </a:r>
            <a:r>
              <a:rPr lang="en-US" sz="1400" b="1" dirty="0" err="1">
                <a:solidFill>
                  <a:srgbClr val="0070C0"/>
                </a:solidFill>
                <a:latin typeface="Consolas" panose="020B0609020204030204" pitchFamily="49" charset="0"/>
                <a:cs typeface="Times New Roman" panose="02020603050405020304" pitchFamily="18" charset="0"/>
              </a:rPr>
              <a:t>jours</a:t>
            </a:r>
            <a:r>
              <a:rPr lang="en-US" sz="1400" b="1" dirty="0">
                <a:solidFill>
                  <a:srgbClr val="0070C0"/>
                </a:solidFill>
                <a:latin typeface="Consolas" panose="020B0609020204030204" pitchFamily="49" charset="0"/>
                <a:cs typeface="Times New Roman" panose="02020603050405020304" pitchFamily="18" charset="0"/>
              </a:rPr>
              <a:t> ");</a:t>
            </a:r>
          </a:p>
          <a:p>
            <a:pPr marL="0" indent="0" algn="just" rtl="0">
              <a:buClr>
                <a:schemeClr val="bg2"/>
              </a:buClr>
              <a:buNone/>
            </a:pPr>
            <a:r>
              <a:rPr lang="en-US" sz="1400" b="1" dirty="0">
                <a:solidFill>
                  <a:srgbClr val="0070C0"/>
                </a:solidFill>
                <a:latin typeface="Consolas" panose="020B0609020204030204" pitchFamily="49" charset="0"/>
                <a:cs typeface="Times New Roman" panose="02020603050405020304" pitchFamily="18" charset="0"/>
              </a:rPr>
              <a:t>            else</a:t>
            </a:r>
          </a:p>
          <a:p>
            <a:pPr marL="0" indent="0" algn="just" rtl="0">
              <a:buClr>
                <a:schemeClr val="bg2"/>
              </a:buClr>
              <a:buNone/>
            </a:pPr>
            <a:r>
              <a:rPr lang="en-US" sz="1400" b="1" dirty="0">
                <a:solidFill>
                  <a:srgbClr val="0070C0"/>
                </a:solidFill>
                <a:latin typeface="Consolas" panose="020B0609020204030204" pitchFamily="49" charset="0"/>
                <a:cs typeface="Times New Roman" panose="02020603050405020304" pitchFamily="18" charset="0"/>
              </a:rPr>
              <a:t>            </a:t>
            </a:r>
            <a:r>
              <a:rPr lang="en-US" sz="1400" b="1" dirty="0" err="1">
                <a:solidFill>
                  <a:srgbClr val="0070C0"/>
                </a:solidFill>
                <a:latin typeface="Consolas" panose="020B0609020204030204" pitchFamily="49" charset="0"/>
                <a:cs typeface="Times New Roman" panose="02020603050405020304" pitchFamily="18" charset="0"/>
              </a:rPr>
              <a:t>System.out.println</a:t>
            </a:r>
            <a:r>
              <a:rPr lang="en-US" sz="1400" b="1" dirty="0">
                <a:solidFill>
                  <a:srgbClr val="0070C0"/>
                </a:solidFill>
                <a:latin typeface="Consolas" panose="020B0609020204030204" pitchFamily="49" charset="0"/>
                <a:cs typeface="Times New Roman" panose="02020603050405020304" pitchFamily="18" charset="0"/>
              </a:rPr>
              <a:t>(" 29 </a:t>
            </a:r>
            <a:r>
              <a:rPr lang="en-US" sz="1400" b="1" dirty="0" err="1">
                <a:solidFill>
                  <a:srgbClr val="0070C0"/>
                </a:solidFill>
                <a:latin typeface="Consolas" panose="020B0609020204030204" pitchFamily="49" charset="0"/>
                <a:cs typeface="Times New Roman" panose="02020603050405020304" pitchFamily="18" charset="0"/>
              </a:rPr>
              <a:t>jours</a:t>
            </a:r>
            <a:r>
              <a:rPr lang="en-US" sz="1400" b="1" dirty="0">
                <a:solidFill>
                  <a:srgbClr val="0070C0"/>
                </a:solidFill>
                <a:latin typeface="Consolas" panose="020B0609020204030204" pitchFamily="49" charset="0"/>
                <a:cs typeface="Times New Roman" panose="02020603050405020304" pitchFamily="18" charset="0"/>
              </a:rPr>
              <a:t> ");   </a:t>
            </a:r>
          </a:p>
          <a:p>
            <a:pPr marL="0" indent="0" algn="just" rtl="0">
              <a:buClr>
                <a:schemeClr val="bg2"/>
              </a:buClr>
              <a:buNone/>
            </a:pPr>
            <a:r>
              <a:rPr lang="en-US" sz="1400" b="1" dirty="0">
                <a:solidFill>
                  <a:srgbClr val="0070C0"/>
                </a:solidFill>
                <a:latin typeface="Consolas" panose="020B0609020204030204" pitchFamily="49" charset="0"/>
                <a:cs typeface="Times New Roman" panose="02020603050405020304" pitchFamily="18" charset="0"/>
              </a:rPr>
              <a:t>         }</a:t>
            </a:r>
          </a:p>
          <a:p>
            <a:pPr marL="0" indent="0" algn="just" rtl="0">
              <a:buClr>
                <a:schemeClr val="bg2"/>
              </a:buClr>
              <a:buNone/>
            </a:pPr>
            <a:r>
              <a:rPr lang="en-US" sz="1400" b="1" dirty="0">
                <a:solidFill>
                  <a:schemeClr val="accent4"/>
                </a:solidFill>
                <a:latin typeface="Consolas" panose="020B0609020204030204" pitchFamily="49" charset="0"/>
                <a:cs typeface="Times New Roman" panose="02020603050405020304" pitchFamily="18" charset="0"/>
              </a:rPr>
              <a:t>case 4, 6, 9, 11 -&gt; </a:t>
            </a:r>
            <a:r>
              <a:rPr lang="en-US" sz="1400" b="1" dirty="0" err="1">
                <a:solidFill>
                  <a:schemeClr val="accent4"/>
                </a:solidFill>
                <a:latin typeface="Consolas" panose="020B0609020204030204" pitchFamily="49" charset="0"/>
                <a:cs typeface="Times New Roman" panose="02020603050405020304" pitchFamily="18" charset="0"/>
              </a:rPr>
              <a:t>System.out.println</a:t>
            </a:r>
            <a:r>
              <a:rPr lang="en-US" sz="1400" b="1" dirty="0">
                <a:solidFill>
                  <a:schemeClr val="accent4"/>
                </a:solidFill>
                <a:latin typeface="Consolas" panose="020B0609020204030204" pitchFamily="49" charset="0"/>
                <a:cs typeface="Times New Roman" panose="02020603050405020304" pitchFamily="18" charset="0"/>
              </a:rPr>
              <a:t>(" 30 </a:t>
            </a:r>
            <a:r>
              <a:rPr lang="en-US" sz="1400" b="1" dirty="0" err="1">
                <a:solidFill>
                  <a:schemeClr val="accent4"/>
                </a:solidFill>
                <a:latin typeface="Consolas" panose="020B0609020204030204" pitchFamily="49" charset="0"/>
                <a:cs typeface="Times New Roman" panose="02020603050405020304" pitchFamily="18" charset="0"/>
              </a:rPr>
              <a:t>jours</a:t>
            </a:r>
            <a:r>
              <a:rPr lang="en-US" sz="1400" b="1" dirty="0">
                <a:solidFill>
                  <a:schemeClr val="accent4"/>
                </a:solidFill>
                <a:latin typeface="Consolas" panose="020B0609020204030204" pitchFamily="49" charset="0"/>
                <a:cs typeface="Times New Roman" panose="02020603050405020304" pitchFamily="18" charset="0"/>
              </a:rPr>
              <a:t>"); </a:t>
            </a:r>
          </a:p>
          <a:p>
            <a:pPr marL="0" indent="0" algn="just" rtl="0">
              <a:buClr>
                <a:schemeClr val="bg2"/>
              </a:buClr>
              <a:buNone/>
            </a:pPr>
            <a:r>
              <a:rPr lang="en-US" sz="1400" b="1" dirty="0">
                <a:solidFill>
                  <a:schemeClr val="bg1"/>
                </a:solidFill>
                <a:latin typeface="Consolas" panose="020B0609020204030204" pitchFamily="49" charset="0"/>
                <a:cs typeface="Times New Roman" panose="02020603050405020304" pitchFamily="18" charset="0"/>
              </a:rPr>
              <a:t>default -&gt; </a:t>
            </a:r>
            <a:r>
              <a:rPr lang="en-US" sz="1400" b="1" dirty="0" err="1">
                <a:solidFill>
                  <a:schemeClr val="bg1"/>
                </a:solidFill>
                <a:latin typeface="Consolas" panose="020B0609020204030204" pitchFamily="49" charset="0"/>
                <a:cs typeface="Times New Roman" panose="02020603050405020304" pitchFamily="18" charset="0"/>
              </a:rPr>
              <a:t>System.out.println</a:t>
            </a:r>
            <a:r>
              <a:rPr lang="en-US" sz="1400" b="1" dirty="0">
                <a:solidFill>
                  <a:schemeClr val="bg1"/>
                </a:solidFill>
                <a:latin typeface="Consolas" panose="020B0609020204030204" pitchFamily="49" charset="0"/>
                <a:cs typeface="Times New Roman" panose="02020603050405020304" pitchFamily="18" charset="0"/>
              </a:rPr>
              <a:t>(" </a:t>
            </a:r>
            <a:r>
              <a:rPr lang="en-US" sz="1400" b="1" dirty="0" err="1">
                <a:solidFill>
                  <a:schemeClr val="bg1"/>
                </a:solidFill>
                <a:latin typeface="Consolas" panose="020B0609020204030204" pitchFamily="49" charset="0"/>
                <a:cs typeface="Times New Roman" panose="02020603050405020304" pitchFamily="18" charset="0"/>
              </a:rPr>
              <a:t>mois</a:t>
            </a:r>
            <a:r>
              <a:rPr lang="en-US" sz="1400" b="1" dirty="0">
                <a:solidFill>
                  <a:schemeClr val="bg1"/>
                </a:solidFill>
                <a:latin typeface="Consolas" panose="020B0609020204030204" pitchFamily="49" charset="0"/>
                <a:cs typeface="Times New Roman" panose="02020603050405020304" pitchFamily="18" charset="0"/>
              </a:rPr>
              <a:t> </a:t>
            </a:r>
            <a:r>
              <a:rPr lang="en-US" sz="1400" b="1" dirty="0" err="1">
                <a:solidFill>
                  <a:schemeClr val="bg1"/>
                </a:solidFill>
                <a:latin typeface="Consolas" panose="020B0609020204030204" pitchFamily="49" charset="0"/>
                <a:cs typeface="Times New Roman" panose="02020603050405020304" pitchFamily="18" charset="0"/>
              </a:rPr>
              <a:t>invalide</a:t>
            </a:r>
            <a:r>
              <a:rPr lang="en-US" sz="1400" b="1" dirty="0">
                <a:solidFill>
                  <a:schemeClr val="bg1"/>
                </a:solidFill>
                <a:latin typeface="Consolas" panose="020B0609020204030204" pitchFamily="49" charset="0"/>
                <a:cs typeface="Times New Roman" panose="02020603050405020304" pitchFamily="18" charset="0"/>
              </a:rPr>
              <a:t>"); </a:t>
            </a:r>
          </a:p>
          <a:p>
            <a:pPr marL="0" indent="0" algn="just" rtl="0">
              <a:buClr>
                <a:schemeClr val="bg2"/>
              </a:buClr>
              <a:buNone/>
            </a:pPr>
            <a:r>
              <a:rPr lang="en-US" sz="1400" dirty="0">
                <a:solidFill>
                  <a:schemeClr val="bg1"/>
                </a:solidFill>
                <a:latin typeface="Consolas" panose="020B0609020204030204" pitchFamily="49" charset="0"/>
                <a:cs typeface="Times New Roman" panose="02020603050405020304" pitchFamily="18" charset="0"/>
              </a:rPr>
              <a:t>} </a:t>
            </a:r>
            <a:endParaRPr lang="fr-FR" sz="1400" dirty="0">
              <a:solidFill>
                <a:schemeClr val="bg1"/>
              </a:solidFill>
              <a:latin typeface="Consolas" panose="020B0609020204030204" pitchFamily="49" charset="0"/>
              <a:cs typeface="Times New Roman" panose="02020603050405020304" pitchFamily="18" charset="0"/>
            </a:endParaRPr>
          </a:p>
        </p:txBody>
      </p:sp>
      <p:sp>
        <p:nvSpPr>
          <p:cNvPr id="11" name="Espace réservé du contenu 2">
            <a:extLst>
              <a:ext uri="{FF2B5EF4-FFF2-40B4-BE49-F238E27FC236}">
                <a16:creationId xmlns:a16="http://schemas.microsoft.com/office/drawing/2014/main" id="{D9B7CFF4-698B-8B0A-10B2-C51B16ABB921}"/>
              </a:ext>
            </a:extLst>
          </p:cNvPr>
          <p:cNvSpPr txBox="1">
            <a:spLocks/>
          </p:cNvSpPr>
          <p:nvPr/>
        </p:nvSpPr>
        <p:spPr>
          <a:xfrm>
            <a:off x="8252285" y="1054686"/>
            <a:ext cx="3764963" cy="4052455"/>
          </a:xfrm>
          <a:prstGeom prst="rect">
            <a:avLst/>
          </a:prstGeom>
        </p:spPr>
        <p:txBody>
          <a:bodyPr vert="horz" lIns="91440" tIns="45720" rIns="91440" bIns="45720" rtlCol="0" anchor="ctr">
            <a:noAutofit/>
          </a:bodyPr>
          <a:lstStyle>
            <a:lvl1pPr marL="2857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rtl="0">
              <a:buClr>
                <a:schemeClr val="bg2"/>
              </a:buClr>
              <a:buNone/>
            </a:pPr>
            <a:endParaRPr lang="fr-FR" sz="1200" dirty="0">
              <a:solidFill>
                <a:schemeClr val="bg1"/>
              </a:solidFill>
              <a:latin typeface="Consolas" panose="020B0609020204030204" pitchFamily="49" charset="0"/>
              <a:cs typeface="Times New Roman" panose="02020603050405020304" pitchFamily="18" charset="0"/>
            </a:endParaRPr>
          </a:p>
        </p:txBody>
      </p:sp>
      <p:sp>
        <p:nvSpPr>
          <p:cNvPr id="5" name="ZoneTexte 4">
            <a:extLst>
              <a:ext uri="{FF2B5EF4-FFF2-40B4-BE49-F238E27FC236}">
                <a16:creationId xmlns:a16="http://schemas.microsoft.com/office/drawing/2014/main" id="{0336E52D-5D35-48A9-4522-34B6C23D9C5B}"/>
              </a:ext>
            </a:extLst>
          </p:cNvPr>
          <p:cNvSpPr txBox="1"/>
          <p:nvPr/>
        </p:nvSpPr>
        <p:spPr>
          <a:xfrm>
            <a:off x="614075" y="2439321"/>
            <a:ext cx="5048810" cy="295786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fr-FR" sz="1800" b="0" i="0" u="none" strike="noStrike" baseline="0" dirty="0">
                <a:solidFill>
                  <a:srgbClr val="273239"/>
                </a:solidFill>
                <a:latin typeface="Calibri" panose="020F0502020204030204" pitchFamily="34" charset="0"/>
              </a:rPr>
              <a:t>Utilise des étiquettes </a:t>
            </a:r>
            <a:r>
              <a:rPr lang="fr-FR" dirty="0">
                <a:solidFill>
                  <a:srgbClr val="273239"/>
                </a:solidFill>
                <a:latin typeface="Calibri" panose="020F0502020204030204" pitchFamily="34" charset="0"/>
              </a:rPr>
              <a:t> </a:t>
            </a:r>
            <a:r>
              <a:rPr lang="fr-FR" sz="1800" b="1" i="0" u="none" strike="noStrike" baseline="0" dirty="0">
                <a:solidFill>
                  <a:srgbClr val="273239"/>
                </a:solidFill>
                <a:latin typeface="Calibri" panose="020F0502020204030204" pitchFamily="34" charset="0"/>
              </a:rPr>
              <a:t>case  &lt;label&gt; </a:t>
            </a:r>
            <a:r>
              <a:rPr lang="fr-FR" sz="1800" i="0" u="none" strike="noStrike" baseline="0" dirty="0">
                <a:solidFill>
                  <a:srgbClr val="273239"/>
                </a:solidFill>
                <a:latin typeface="Calibri" panose="020F0502020204030204" pitchFamily="34" charset="0"/>
              </a:rPr>
              <a:t>-&gt;</a:t>
            </a:r>
            <a:r>
              <a:rPr lang="fr-FR" sz="1800" b="1" i="0" u="none" strike="noStrike" baseline="0" dirty="0">
                <a:solidFill>
                  <a:srgbClr val="273239"/>
                </a:solidFill>
                <a:latin typeface="Calibri" panose="020F0502020204030204" pitchFamily="34" charset="0"/>
              </a:rPr>
              <a:t> </a:t>
            </a:r>
            <a:r>
              <a:rPr lang="fr-FR" sz="1800" b="0" i="0" u="none" strike="noStrike" baseline="0" dirty="0">
                <a:solidFill>
                  <a:srgbClr val="273239"/>
                </a:solidFill>
                <a:latin typeface="Calibri" panose="020F0502020204030204" pitchFamily="34" charset="0"/>
              </a:rPr>
              <a:t> au lieu de  </a:t>
            </a:r>
            <a:r>
              <a:rPr lang="fr-FR" sz="1800" b="1" i="0" u="none" strike="noStrike" baseline="0" dirty="0">
                <a:solidFill>
                  <a:srgbClr val="273239"/>
                </a:solidFill>
                <a:latin typeface="Calibri" panose="020F0502020204030204" pitchFamily="34" charset="0"/>
              </a:rPr>
              <a:t>case  &lt;label&gt;  </a:t>
            </a:r>
            <a:endParaRPr lang="fr-FR" sz="1800" b="0" i="0" u="none" strike="noStrike" baseline="0" dirty="0">
              <a:solidFill>
                <a:srgbClr val="273239"/>
              </a:solidFill>
              <a:latin typeface="Calibri" panose="020F0502020204030204" pitchFamily="34" charset="0"/>
            </a:endParaRPr>
          </a:p>
          <a:p>
            <a:pPr marL="285750" indent="-285750" algn="just">
              <a:lnSpc>
                <a:spcPct val="150000"/>
              </a:lnSpc>
              <a:buFont typeface="Arial" panose="020B0604020202020204" pitchFamily="34" charset="0"/>
              <a:buChar char="•"/>
            </a:pPr>
            <a:r>
              <a:rPr lang="fr-FR" dirty="0">
                <a:solidFill>
                  <a:srgbClr val="273239"/>
                </a:solidFill>
                <a:latin typeface="Calibri" panose="020F0502020204030204" pitchFamily="34" charset="0"/>
              </a:rPr>
              <a:t>Elimine le besoin d'instructions break</a:t>
            </a:r>
          </a:p>
          <a:p>
            <a:pPr marL="285750" indent="-285750" algn="just">
              <a:lnSpc>
                <a:spcPct val="150000"/>
              </a:lnSpc>
              <a:buFont typeface="Arial" panose="020B0604020202020204" pitchFamily="34" charset="0"/>
              <a:buChar char="•"/>
            </a:pPr>
            <a:r>
              <a:rPr lang="fr-FR" dirty="0">
                <a:solidFill>
                  <a:srgbClr val="273239"/>
                </a:solidFill>
                <a:latin typeface="Calibri" panose="020F0502020204030204" pitchFamily="34" charset="0"/>
              </a:rPr>
              <a:t>Chaque case peut lister plusieurs valeurs séparées par des virgules .</a:t>
            </a:r>
          </a:p>
          <a:p>
            <a:pPr marL="285750" indent="-285750" algn="just">
              <a:lnSpc>
                <a:spcPct val="150000"/>
              </a:lnSpc>
              <a:buFont typeface="Arial" panose="020B0604020202020204" pitchFamily="34" charset="0"/>
              <a:buChar char="•"/>
            </a:pPr>
            <a:r>
              <a:rPr lang="fr-FR" dirty="0">
                <a:solidFill>
                  <a:srgbClr val="273239"/>
                </a:solidFill>
                <a:latin typeface="Calibri" panose="020F0502020204030204" pitchFamily="34" charset="0"/>
              </a:rPr>
              <a:t>Chaque case peut exécuter une ligne ou un bloc de code.</a:t>
            </a:r>
          </a:p>
        </p:txBody>
      </p:sp>
    </p:spTree>
    <p:extLst>
      <p:ext uri="{BB962C8B-B14F-4D97-AF65-F5344CB8AC3E}">
        <p14:creationId xmlns:p14="http://schemas.microsoft.com/office/powerpoint/2010/main" val="16840541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4</a:t>
            </a:fld>
            <a:endParaRPr lang="en-US" dirty="0"/>
          </a:p>
        </p:txBody>
      </p:sp>
      <p:sp>
        <p:nvSpPr>
          <p:cNvPr id="14" name="Espace réservé du contenu 2">
            <a:extLst>
              <a:ext uri="{FF2B5EF4-FFF2-40B4-BE49-F238E27FC236}">
                <a16:creationId xmlns:a16="http://schemas.microsoft.com/office/drawing/2014/main" id="{BA5CA73F-1FDF-4DC6-92EB-69184BA7F613}"/>
              </a:ext>
            </a:extLst>
          </p:cNvPr>
          <p:cNvSpPr>
            <a:spLocks noGrp="1"/>
          </p:cNvSpPr>
          <p:nvPr>
            <p:ph idx="1"/>
          </p:nvPr>
        </p:nvSpPr>
        <p:spPr>
          <a:xfrm>
            <a:off x="558043" y="1214419"/>
            <a:ext cx="11289274" cy="4749962"/>
          </a:xfrm>
        </p:spPr>
        <p:txBody>
          <a:bodyPr>
            <a:noAutofit/>
          </a:bodyPr>
          <a:lstStyle/>
          <a:p>
            <a:pPr algn="just" rtl="0">
              <a:lnSpc>
                <a:spcPct val="150000"/>
              </a:lnSpc>
              <a:buClr>
                <a:schemeClr val="bg2"/>
              </a:buClr>
              <a:buFont typeface="Wingdings" panose="05000000000000000000" pitchFamily="2" charset="2"/>
              <a:buChar char="§"/>
            </a:pPr>
            <a:endParaRPr lang="fr-FR" sz="22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pPr algn="just" rtl="0">
              <a:lnSpc>
                <a:spcPct val="150000"/>
              </a:lnSpc>
              <a:buClr>
                <a:schemeClr val="bg2"/>
              </a:buClr>
              <a:buFont typeface="Wingdings" panose="05000000000000000000" pitchFamily="2" charset="2"/>
              <a:buChar char="§"/>
            </a:pPr>
            <a:r>
              <a:rPr lang="fr-FR" sz="2200" b="1"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Java SE (Standard Edition) </a:t>
            </a:r>
            <a:r>
              <a:rPr lang="fr-FR" sz="22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C'est la </a:t>
            </a:r>
            <a:r>
              <a:rPr lang="fr-FR" sz="2200" b="1" i="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version de base de Java</a:t>
            </a:r>
            <a:r>
              <a:rPr lang="fr-FR" sz="22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qui fournit les outils et API nécessaires pour développer des applications de bureau, des bibliothèques, et des programmes indépendants.</a:t>
            </a:r>
          </a:p>
          <a:p>
            <a:pPr algn="just" rtl="0">
              <a:lnSpc>
                <a:spcPct val="150000"/>
              </a:lnSpc>
              <a:buClr>
                <a:schemeClr val="bg2"/>
              </a:buClr>
              <a:buFont typeface="Wingdings" panose="05000000000000000000" pitchFamily="2" charset="2"/>
              <a:buChar char="§"/>
            </a:pPr>
            <a:r>
              <a:rPr lang="fr-FR" sz="22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Java EE (Enterprise Edition) :  </a:t>
            </a:r>
            <a:r>
              <a:rPr lang="fr-FR" sz="22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Pour les applications d'entreprise à grande échelle, avec des fonctionnalités comme la gestion des transactions, la sécurité, la persistance des données (avec JPA), ainsi que des API pour créer des applications web complexes, des services web, des systèmes distribués, etc.</a:t>
            </a:r>
          </a:p>
          <a:p>
            <a:pPr algn="just" rtl="0">
              <a:lnSpc>
                <a:spcPct val="150000"/>
              </a:lnSpc>
              <a:buClr>
                <a:schemeClr val="bg2"/>
              </a:buClr>
              <a:buFont typeface="Wingdings" panose="05000000000000000000" pitchFamily="2" charset="2"/>
              <a:buChar char="§"/>
            </a:pPr>
            <a:r>
              <a:rPr lang="fr-FR" sz="22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Java ME (Micro Edition) </a:t>
            </a:r>
            <a:r>
              <a:rPr lang="fr-FR" sz="22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pour les appareils mobiles, les objets IoT, les systèmes embarqués.</a:t>
            </a:r>
          </a:p>
          <a:p>
            <a:pPr marL="457200" lvl="1" indent="0" algn="just" rtl="0">
              <a:lnSpc>
                <a:spcPct val="160000"/>
              </a:lnSpc>
              <a:buClr>
                <a:schemeClr val="bg2"/>
              </a:buClr>
              <a:buNone/>
            </a:pPr>
            <a:endParaRPr lang="fr-FR" b="1" dirty="0">
              <a:solidFill>
                <a:schemeClr val="bg1">
                  <a:lumMod val="85000"/>
                  <a:lumOff val="15000"/>
                </a:schemeClr>
              </a:solidFill>
            </a:endParaRPr>
          </a:p>
        </p:txBody>
      </p:sp>
      <p:sp>
        <p:nvSpPr>
          <p:cNvPr id="9" name="Titre 1">
            <a:extLst>
              <a:ext uri="{FF2B5EF4-FFF2-40B4-BE49-F238E27FC236}">
                <a16:creationId xmlns:a16="http://schemas.microsoft.com/office/drawing/2014/main" id="{EA8A4D48-B2D5-4BFE-9563-EBBB2E67D718}"/>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a:t>
            </a:r>
            <a:r>
              <a:rPr lang="fr-FR" sz="4400" b="1" dirty="0">
                <a:solidFill>
                  <a:srgbClr val="0070C0"/>
                </a:solidFill>
                <a:latin typeface="Calibri" panose="020F0502020204030204" pitchFamily="34" charset="0"/>
                <a:ea typeface="Calibri" panose="020F0502020204030204" pitchFamily="34" charset="0"/>
                <a:cs typeface="Calibri" panose="020F0502020204030204" pitchFamily="34" charset="0"/>
              </a:rPr>
              <a:t>C’est quoi Java ?</a:t>
            </a:r>
            <a:endParaRPr lang="ar-MA" sz="44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10" name="Connecteur droit 9">
            <a:extLst>
              <a:ext uri="{FF2B5EF4-FFF2-40B4-BE49-F238E27FC236}">
                <a16:creationId xmlns:a16="http://schemas.microsoft.com/office/drawing/2014/main" id="{66D38113-93EA-4667-946B-6D91D7A9C808}"/>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5997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D247B37-213B-F28C-5464-59D998A9EA6F}"/>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F77C2BB-3DAC-F565-6A38-6AB5BB2CE42A}"/>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
        <p:nvSpPr>
          <p:cNvPr id="9" name="Titre 1">
            <a:extLst>
              <a:ext uri="{FF2B5EF4-FFF2-40B4-BE49-F238E27FC236}">
                <a16:creationId xmlns:a16="http://schemas.microsoft.com/office/drawing/2014/main" id="{8F54C592-9598-E981-3103-B5D13E2680A9}"/>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a:t>
            </a:r>
            <a:r>
              <a:rPr lang="fr-FR" sz="4400" b="1" dirty="0">
                <a:solidFill>
                  <a:srgbClr val="0070C0"/>
                </a:solidFill>
                <a:latin typeface="Calibri" panose="020F0502020204030204" pitchFamily="34" charset="0"/>
                <a:ea typeface="Calibri" panose="020F0502020204030204" pitchFamily="34" charset="0"/>
                <a:cs typeface="Calibri" panose="020F0502020204030204" pitchFamily="34" charset="0"/>
              </a:rPr>
              <a:t>les tests : switch</a:t>
            </a:r>
            <a:endParaRPr lang="ar-MA" sz="44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10" name="Connecteur droit 9">
            <a:extLst>
              <a:ext uri="{FF2B5EF4-FFF2-40B4-BE49-F238E27FC236}">
                <a16:creationId xmlns:a16="http://schemas.microsoft.com/office/drawing/2014/main" id="{741C4B86-83B4-B055-10C5-9E6B4312945A}"/>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Espace réservé du contenu 2">
            <a:extLst>
              <a:ext uri="{FF2B5EF4-FFF2-40B4-BE49-F238E27FC236}">
                <a16:creationId xmlns:a16="http://schemas.microsoft.com/office/drawing/2014/main" id="{8F73BCC8-7113-38AF-057E-E877A98850A3}"/>
              </a:ext>
            </a:extLst>
          </p:cNvPr>
          <p:cNvSpPr>
            <a:spLocks noGrp="1"/>
          </p:cNvSpPr>
          <p:nvPr>
            <p:ph idx="1"/>
          </p:nvPr>
        </p:nvSpPr>
        <p:spPr>
          <a:xfrm>
            <a:off x="790856" y="1494470"/>
            <a:ext cx="3853882" cy="669925"/>
          </a:xfrm>
        </p:spPr>
        <p:txBody>
          <a:bodyPr>
            <a:noAutofit/>
          </a:bodyPr>
          <a:lstStyle/>
          <a:p>
            <a:pPr lvl="0" algn="just" rtl="0">
              <a:lnSpc>
                <a:spcPct val="160000"/>
              </a:lnSpc>
              <a:buClr>
                <a:schemeClr val="bg2"/>
              </a:buClr>
              <a:buFont typeface="Wingdings" panose="05000000000000000000" pitchFamily="2" charset="2"/>
              <a:buChar char="§"/>
            </a:pPr>
            <a:endParaRPr lang="fr-FR" sz="2400" b="1" dirty="0">
              <a:solidFill>
                <a:schemeClr val="bg1"/>
              </a:solidFill>
              <a:latin typeface="Calibri" panose="020F0502020204030204" pitchFamily="34" charset="0"/>
              <a:cs typeface="Times New Roman" panose="02020603050405020304" pitchFamily="18" charset="0"/>
            </a:endParaRPr>
          </a:p>
          <a:p>
            <a:pPr marL="0" lvl="0" indent="0" algn="just" rtl="0">
              <a:lnSpc>
                <a:spcPct val="160000"/>
              </a:lnSpc>
              <a:buClr>
                <a:schemeClr val="bg2"/>
              </a:buClr>
              <a:buNone/>
            </a:pPr>
            <a:r>
              <a:rPr lang="fr-FR" b="1" dirty="0">
                <a:solidFill>
                  <a:schemeClr val="bg1"/>
                </a:solidFill>
                <a:latin typeface="Calibri" panose="020F0502020204030204" pitchFamily="34" charset="0"/>
                <a:cs typeface="Times New Roman" panose="02020603050405020304" pitchFamily="18" charset="0"/>
              </a:rPr>
              <a:t>Un switch qui renvoie une valeur</a:t>
            </a:r>
          </a:p>
          <a:p>
            <a:pPr marL="457200" lvl="1" indent="0" algn="just" rtl="0">
              <a:lnSpc>
                <a:spcPct val="160000"/>
              </a:lnSpc>
              <a:buClr>
                <a:schemeClr val="bg2"/>
              </a:buClr>
              <a:buNone/>
            </a:pPr>
            <a:endParaRPr lang="fr-FR"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Espace réservé du contenu 2">
            <a:extLst>
              <a:ext uri="{FF2B5EF4-FFF2-40B4-BE49-F238E27FC236}">
                <a16:creationId xmlns:a16="http://schemas.microsoft.com/office/drawing/2014/main" id="{470EE48F-6099-FE53-B791-10314533BE3D}"/>
              </a:ext>
            </a:extLst>
          </p:cNvPr>
          <p:cNvSpPr txBox="1">
            <a:spLocks/>
          </p:cNvSpPr>
          <p:nvPr/>
        </p:nvSpPr>
        <p:spPr>
          <a:xfrm>
            <a:off x="7273409" y="1376874"/>
            <a:ext cx="4364181" cy="4413508"/>
          </a:xfrm>
          <a:prstGeom prst="rect">
            <a:avLst/>
          </a:prstGeom>
        </p:spPr>
        <p:txBody>
          <a:bodyPr vert="horz" lIns="91440" tIns="45720" rIns="91440" bIns="45720" rtlCol="0" anchor="ctr">
            <a:noAutofit/>
          </a:bodyPr>
          <a:lstStyle>
            <a:lvl1pPr marL="2857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rtl="0">
              <a:buClr>
                <a:schemeClr val="bg2"/>
              </a:buClr>
              <a:buNone/>
            </a:pPr>
            <a:endParaRPr lang="en-US" sz="1600" b="1" dirty="0">
              <a:solidFill>
                <a:schemeClr val="bg1"/>
              </a:solidFill>
              <a:latin typeface="Consolas" panose="020B0609020204030204" pitchFamily="49" charset="0"/>
              <a:cs typeface="Times New Roman" panose="02020603050405020304" pitchFamily="18" charset="0"/>
            </a:endParaRPr>
          </a:p>
          <a:p>
            <a:pPr marL="0" indent="0" algn="just" rtl="0">
              <a:buClr>
                <a:schemeClr val="bg2"/>
              </a:buClr>
              <a:buNone/>
            </a:pPr>
            <a:endParaRPr lang="en-US" sz="1600" b="1" dirty="0">
              <a:solidFill>
                <a:schemeClr val="bg1"/>
              </a:solidFill>
              <a:latin typeface="Consolas" panose="020B0609020204030204" pitchFamily="49" charset="0"/>
              <a:cs typeface="Times New Roman" panose="02020603050405020304" pitchFamily="18" charset="0"/>
            </a:endParaRPr>
          </a:p>
          <a:p>
            <a:pPr marL="0" marR="0" indent="0" algn="l">
              <a:buNone/>
            </a:pPr>
            <a:r>
              <a:rPr lang="en-US" sz="1400" b="1" dirty="0">
                <a:solidFill>
                  <a:schemeClr val="bg1"/>
                </a:solidFill>
                <a:latin typeface="Consolas" panose="020B0609020204030204" pitchFamily="49" charset="0"/>
                <a:cs typeface="Times New Roman" panose="02020603050405020304" pitchFamily="18" charset="0"/>
              </a:rPr>
              <a:t>int </a:t>
            </a:r>
            <a:r>
              <a:rPr lang="en-US" sz="1400" b="1" dirty="0" err="1">
                <a:solidFill>
                  <a:schemeClr val="bg1"/>
                </a:solidFill>
                <a:latin typeface="Consolas" panose="020B0609020204030204" pitchFamily="49" charset="0"/>
                <a:cs typeface="Times New Roman" panose="02020603050405020304" pitchFamily="18" charset="0"/>
              </a:rPr>
              <a:t>nbJours</a:t>
            </a:r>
            <a:r>
              <a:rPr lang="en-US" sz="1400" b="1" dirty="0">
                <a:solidFill>
                  <a:schemeClr val="bg1"/>
                </a:solidFill>
                <a:latin typeface="Consolas" panose="020B0609020204030204" pitchFamily="49" charset="0"/>
                <a:cs typeface="Times New Roman" panose="02020603050405020304" pitchFamily="18" charset="0"/>
              </a:rPr>
              <a:t> = switch(</a:t>
            </a:r>
            <a:r>
              <a:rPr lang="en-US" sz="1400" b="1" dirty="0" err="1">
                <a:solidFill>
                  <a:schemeClr val="bg1"/>
                </a:solidFill>
                <a:latin typeface="Consolas" panose="020B0609020204030204" pitchFamily="49" charset="0"/>
                <a:cs typeface="Times New Roman" panose="02020603050405020304" pitchFamily="18" charset="0"/>
              </a:rPr>
              <a:t>mois</a:t>
            </a:r>
            <a:r>
              <a:rPr lang="en-US" sz="1400" b="1" dirty="0">
                <a:solidFill>
                  <a:schemeClr val="bg1"/>
                </a:solidFill>
                <a:latin typeface="Consolas" panose="020B0609020204030204" pitchFamily="49" charset="0"/>
                <a:cs typeface="Times New Roman" panose="02020603050405020304" pitchFamily="18" charset="0"/>
              </a:rPr>
              <a:t>) { </a:t>
            </a:r>
          </a:p>
          <a:p>
            <a:pPr marL="0" indent="0" algn="just" rtl="0">
              <a:buClr>
                <a:schemeClr val="bg2"/>
              </a:buClr>
              <a:buNone/>
            </a:pPr>
            <a:r>
              <a:rPr lang="en-US" sz="1400" b="1" dirty="0">
                <a:solidFill>
                  <a:srgbClr val="C00000"/>
                </a:solidFill>
                <a:latin typeface="Consolas" panose="020B0609020204030204" pitchFamily="49" charset="0"/>
                <a:cs typeface="Times New Roman" panose="02020603050405020304" pitchFamily="18" charset="0"/>
              </a:rPr>
              <a:t>case 1 , 3, 5, 7, 8, 10, 12 -&gt; 31;</a:t>
            </a:r>
          </a:p>
          <a:p>
            <a:pPr marL="0" indent="0" algn="just" rtl="0">
              <a:buClr>
                <a:schemeClr val="bg2"/>
              </a:buClr>
              <a:buNone/>
            </a:pPr>
            <a:r>
              <a:rPr lang="en-US" sz="1400" b="1" dirty="0">
                <a:solidFill>
                  <a:srgbClr val="0070C0"/>
                </a:solidFill>
                <a:latin typeface="Consolas" panose="020B0609020204030204" pitchFamily="49" charset="0"/>
                <a:cs typeface="Times New Roman" panose="02020603050405020304" pitchFamily="18" charset="0"/>
              </a:rPr>
              <a:t>case 2 -&gt;{ </a:t>
            </a:r>
          </a:p>
          <a:p>
            <a:pPr marL="0" indent="0" algn="just" rtl="0">
              <a:buClr>
                <a:schemeClr val="bg2"/>
              </a:buClr>
              <a:buNone/>
            </a:pPr>
            <a:r>
              <a:rPr lang="en-US" sz="1400" b="1" dirty="0">
                <a:solidFill>
                  <a:srgbClr val="0070C0"/>
                </a:solidFill>
                <a:latin typeface="Consolas" panose="020B0609020204030204" pitchFamily="49" charset="0"/>
                <a:cs typeface="Times New Roman" panose="02020603050405020304" pitchFamily="18" charset="0"/>
              </a:rPr>
              <a:t>          if(!</a:t>
            </a:r>
            <a:r>
              <a:rPr lang="en-US" sz="1400" b="1" dirty="0" err="1">
                <a:solidFill>
                  <a:srgbClr val="0070C0"/>
                </a:solidFill>
                <a:latin typeface="Consolas" panose="020B0609020204030204" pitchFamily="49" charset="0"/>
                <a:cs typeface="Times New Roman" panose="02020603050405020304" pitchFamily="18" charset="0"/>
              </a:rPr>
              <a:t>estBissextile</a:t>
            </a:r>
            <a:r>
              <a:rPr lang="en-US" sz="1400" b="1" dirty="0">
                <a:solidFill>
                  <a:srgbClr val="0070C0"/>
                </a:solidFill>
                <a:latin typeface="Consolas" panose="020B0609020204030204" pitchFamily="49" charset="0"/>
                <a:cs typeface="Times New Roman" panose="02020603050405020304" pitchFamily="18" charset="0"/>
              </a:rPr>
              <a:t>)</a:t>
            </a:r>
          </a:p>
          <a:p>
            <a:pPr marL="0" indent="0" algn="just" rtl="0">
              <a:buClr>
                <a:schemeClr val="bg2"/>
              </a:buClr>
              <a:buNone/>
            </a:pPr>
            <a:r>
              <a:rPr lang="en-US" sz="1400" b="1" dirty="0">
                <a:solidFill>
                  <a:srgbClr val="0070C0"/>
                </a:solidFill>
                <a:latin typeface="Consolas" panose="020B0609020204030204" pitchFamily="49" charset="0"/>
                <a:cs typeface="Times New Roman" panose="02020603050405020304" pitchFamily="18" charset="0"/>
              </a:rPr>
              <a:t>            yield 28;</a:t>
            </a:r>
          </a:p>
          <a:p>
            <a:pPr marL="0" indent="0" algn="just" rtl="0">
              <a:buClr>
                <a:schemeClr val="bg2"/>
              </a:buClr>
              <a:buNone/>
            </a:pPr>
            <a:r>
              <a:rPr lang="en-US" sz="1400" b="1" dirty="0">
                <a:solidFill>
                  <a:srgbClr val="0070C0"/>
                </a:solidFill>
                <a:latin typeface="Consolas" panose="020B0609020204030204" pitchFamily="49" charset="0"/>
                <a:cs typeface="Times New Roman" panose="02020603050405020304" pitchFamily="18" charset="0"/>
              </a:rPr>
              <a:t>          else</a:t>
            </a:r>
          </a:p>
          <a:p>
            <a:pPr marL="0" indent="0" algn="just" rtl="0">
              <a:buClr>
                <a:schemeClr val="bg2"/>
              </a:buClr>
              <a:buNone/>
            </a:pPr>
            <a:r>
              <a:rPr lang="en-US" sz="1400" b="1" dirty="0">
                <a:solidFill>
                  <a:srgbClr val="0070C0"/>
                </a:solidFill>
                <a:latin typeface="Consolas" panose="020B0609020204030204" pitchFamily="49" charset="0"/>
                <a:cs typeface="Times New Roman" panose="02020603050405020304" pitchFamily="18" charset="0"/>
              </a:rPr>
              <a:t>            yield 29; </a:t>
            </a:r>
          </a:p>
          <a:p>
            <a:pPr marL="0" indent="0" algn="just" rtl="0">
              <a:buClr>
                <a:schemeClr val="bg2"/>
              </a:buClr>
              <a:buNone/>
            </a:pPr>
            <a:r>
              <a:rPr lang="en-US" sz="1400" b="1" dirty="0">
                <a:solidFill>
                  <a:srgbClr val="0070C0"/>
                </a:solidFill>
                <a:latin typeface="Consolas" panose="020B0609020204030204" pitchFamily="49" charset="0"/>
                <a:cs typeface="Times New Roman" panose="02020603050405020304" pitchFamily="18" charset="0"/>
              </a:rPr>
              <a:t>         }</a:t>
            </a:r>
          </a:p>
          <a:p>
            <a:pPr marL="0" indent="0" algn="just" rtl="0">
              <a:buClr>
                <a:schemeClr val="bg2"/>
              </a:buClr>
              <a:buNone/>
            </a:pPr>
            <a:r>
              <a:rPr lang="en-US" sz="1400" b="1" dirty="0">
                <a:solidFill>
                  <a:schemeClr val="accent4"/>
                </a:solidFill>
                <a:latin typeface="Consolas" panose="020B0609020204030204" pitchFamily="49" charset="0"/>
                <a:cs typeface="Times New Roman" panose="02020603050405020304" pitchFamily="18" charset="0"/>
              </a:rPr>
              <a:t>case 4, 6, 9, 11 -&gt; 30;</a:t>
            </a:r>
          </a:p>
          <a:p>
            <a:pPr marL="0" indent="0" algn="just" rtl="0">
              <a:buClr>
                <a:schemeClr val="bg2"/>
              </a:buClr>
              <a:buNone/>
            </a:pPr>
            <a:r>
              <a:rPr lang="en-US" sz="1400" b="1" dirty="0">
                <a:solidFill>
                  <a:schemeClr val="bg1"/>
                </a:solidFill>
                <a:latin typeface="Consolas" panose="020B0609020204030204" pitchFamily="49" charset="0"/>
                <a:cs typeface="Times New Roman" panose="02020603050405020304" pitchFamily="18" charset="0"/>
              </a:rPr>
              <a:t>default -&gt; 0 ;</a:t>
            </a:r>
          </a:p>
          <a:p>
            <a:pPr marL="0" indent="0" algn="just" rtl="0">
              <a:buClr>
                <a:schemeClr val="bg2"/>
              </a:buClr>
              <a:buNone/>
            </a:pPr>
            <a:r>
              <a:rPr lang="en-US" sz="1400" b="1" dirty="0">
                <a:solidFill>
                  <a:schemeClr val="bg1"/>
                </a:solidFill>
                <a:latin typeface="Consolas" panose="020B0609020204030204" pitchFamily="49" charset="0"/>
                <a:cs typeface="Times New Roman" panose="02020603050405020304" pitchFamily="18" charset="0"/>
              </a:rPr>
              <a:t>};</a:t>
            </a:r>
            <a:endParaRPr lang="fr-FR" sz="1400" b="1" dirty="0">
              <a:solidFill>
                <a:schemeClr val="bg1"/>
              </a:solidFill>
              <a:latin typeface="Consolas" panose="020B0609020204030204" pitchFamily="49" charset="0"/>
              <a:cs typeface="Times New Roman" panose="02020603050405020304" pitchFamily="18" charset="0"/>
            </a:endParaRPr>
          </a:p>
          <a:p>
            <a:pPr marL="0" indent="0" algn="just" rtl="0">
              <a:buClr>
                <a:schemeClr val="bg2"/>
              </a:buClr>
              <a:buNone/>
            </a:pPr>
            <a:r>
              <a:rPr lang="en-US" sz="1600" dirty="0">
                <a:solidFill>
                  <a:schemeClr val="bg1"/>
                </a:solidFill>
                <a:latin typeface="Consolas" panose="020B0609020204030204" pitchFamily="49" charset="0"/>
                <a:cs typeface="Times New Roman" panose="02020603050405020304" pitchFamily="18" charset="0"/>
              </a:rPr>
              <a:t> </a:t>
            </a:r>
          </a:p>
          <a:p>
            <a:pPr marL="0" indent="0" algn="just" rtl="0">
              <a:buClr>
                <a:schemeClr val="bg2"/>
              </a:buClr>
              <a:buNone/>
            </a:pPr>
            <a:endParaRPr lang="fr-FR" sz="1600" dirty="0">
              <a:solidFill>
                <a:schemeClr val="bg1"/>
              </a:solidFill>
              <a:latin typeface="Consolas" panose="020B0609020204030204" pitchFamily="49" charset="0"/>
              <a:cs typeface="Times New Roman" panose="02020603050405020304" pitchFamily="18" charset="0"/>
            </a:endParaRPr>
          </a:p>
        </p:txBody>
      </p:sp>
      <p:sp>
        <p:nvSpPr>
          <p:cNvPr id="11" name="Espace réservé du contenu 2">
            <a:extLst>
              <a:ext uri="{FF2B5EF4-FFF2-40B4-BE49-F238E27FC236}">
                <a16:creationId xmlns:a16="http://schemas.microsoft.com/office/drawing/2014/main" id="{A30C364D-D242-26AC-53B9-CBD3AC39D1A4}"/>
              </a:ext>
            </a:extLst>
          </p:cNvPr>
          <p:cNvSpPr txBox="1">
            <a:spLocks/>
          </p:cNvSpPr>
          <p:nvPr/>
        </p:nvSpPr>
        <p:spPr>
          <a:xfrm>
            <a:off x="8252285" y="1054686"/>
            <a:ext cx="3764963" cy="4052455"/>
          </a:xfrm>
          <a:prstGeom prst="rect">
            <a:avLst/>
          </a:prstGeom>
        </p:spPr>
        <p:txBody>
          <a:bodyPr vert="horz" lIns="91440" tIns="45720" rIns="91440" bIns="45720" rtlCol="0" anchor="ctr">
            <a:noAutofit/>
          </a:bodyPr>
          <a:lstStyle>
            <a:lvl1pPr marL="2857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rtl="0">
              <a:buClr>
                <a:schemeClr val="bg2"/>
              </a:buClr>
              <a:buNone/>
            </a:pPr>
            <a:endParaRPr lang="fr-FR" sz="1200" dirty="0">
              <a:solidFill>
                <a:schemeClr val="bg1"/>
              </a:solidFill>
              <a:latin typeface="Consolas" panose="020B0609020204030204" pitchFamily="49" charset="0"/>
              <a:cs typeface="Times New Roman" panose="02020603050405020304" pitchFamily="18" charset="0"/>
            </a:endParaRPr>
          </a:p>
        </p:txBody>
      </p:sp>
      <p:sp>
        <p:nvSpPr>
          <p:cNvPr id="5" name="ZoneTexte 4">
            <a:extLst>
              <a:ext uri="{FF2B5EF4-FFF2-40B4-BE49-F238E27FC236}">
                <a16:creationId xmlns:a16="http://schemas.microsoft.com/office/drawing/2014/main" id="{8192BEDD-64F8-919A-0A48-5609831C35DA}"/>
              </a:ext>
            </a:extLst>
          </p:cNvPr>
          <p:cNvSpPr txBox="1"/>
          <p:nvPr/>
        </p:nvSpPr>
        <p:spPr>
          <a:xfrm>
            <a:off x="250528" y="1986169"/>
            <a:ext cx="6451608" cy="2393219"/>
          </a:xfrm>
          <a:prstGeom prst="rect">
            <a:avLst/>
          </a:prstGeom>
          <a:noFill/>
        </p:spPr>
        <p:txBody>
          <a:bodyPr wrap="square">
            <a:spAutoFit/>
          </a:bodyPr>
          <a:lstStyle/>
          <a:p>
            <a:pPr algn="l"/>
            <a:endParaRPr lang="fr-FR" sz="1400" b="0" i="0" u="none" strike="noStrike" baseline="0" dirty="0">
              <a:solidFill>
                <a:srgbClr val="000000"/>
              </a:solidFill>
              <a:latin typeface="Calibri" panose="020F0502020204030204" pitchFamily="34" charset="0"/>
            </a:endParaRPr>
          </a:p>
          <a:p>
            <a:pPr marL="285750" indent="-285750" algn="just">
              <a:lnSpc>
                <a:spcPct val="200000"/>
              </a:lnSpc>
              <a:buFont typeface="Arial" panose="020B0604020202020204" pitchFamily="34" charset="0"/>
              <a:buChar char="•"/>
            </a:pPr>
            <a:r>
              <a:rPr lang="fr-FR" dirty="0">
                <a:solidFill>
                  <a:srgbClr val="273239"/>
                </a:solidFill>
                <a:latin typeface="Calibri" panose="020F0502020204030204" pitchFamily="34" charset="0"/>
              </a:rPr>
              <a:t>Pour une ligne simple, écrivez la valeur après -&gt;</a:t>
            </a:r>
            <a:endParaRPr lang="fr-FR" sz="1800" b="0" i="0" u="none" strike="noStrike" baseline="0" dirty="0">
              <a:solidFill>
                <a:srgbClr val="273239"/>
              </a:solidFill>
              <a:latin typeface="Calibri" panose="020F0502020204030204" pitchFamily="34" charset="0"/>
            </a:endParaRPr>
          </a:p>
          <a:p>
            <a:pPr marL="285750" indent="-285750" algn="just">
              <a:lnSpc>
                <a:spcPct val="200000"/>
              </a:lnSpc>
              <a:buFont typeface="Arial" panose="020B0604020202020204" pitchFamily="34" charset="0"/>
              <a:buChar char="•"/>
            </a:pPr>
            <a:r>
              <a:rPr lang="fr-FR" dirty="0">
                <a:solidFill>
                  <a:srgbClr val="273239"/>
                </a:solidFill>
                <a:latin typeface="Calibri" panose="020F0502020204030204" pitchFamily="34" charset="0"/>
              </a:rPr>
              <a:t>Pour un bloc de code, utilisez </a:t>
            </a:r>
            <a:r>
              <a:rPr lang="fr-FR" b="1" dirty="0" err="1">
                <a:solidFill>
                  <a:srgbClr val="273239"/>
                </a:solidFill>
                <a:latin typeface="Calibri" panose="020F0502020204030204" pitchFamily="34" charset="0"/>
              </a:rPr>
              <a:t>yield</a:t>
            </a:r>
            <a:r>
              <a:rPr lang="fr-FR" dirty="0">
                <a:solidFill>
                  <a:srgbClr val="273239"/>
                </a:solidFill>
                <a:latin typeface="Calibri" panose="020F0502020204030204" pitchFamily="34" charset="0"/>
              </a:rPr>
              <a:t> pour renvoyer une valeur après avoir exécuté le code du bloc.</a:t>
            </a:r>
          </a:p>
          <a:p>
            <a:pPr marL="742950" lvl="1" indent="-285750" algn="just">
              <a:lnSpc>
                <a:spcPct val="200000"/>
              </a:lnSpc>
              <a:buFont typeface="Arial" panose="020B0604020202020204" pitchFamily="34" charset="0"/>
              <a:buChar char="•"/>
            </a:pPr>
            <a:r>
              <a:rPr lang="fr-FR" sz="1600" b="1" i="1" dirty="0" err="1">
                <a:solidFill>
                  <a:schemeClr val="accent4"/>
                </a:solidFill>
                <a:latin typeface="Calibri" panose="020F0502020204030204" pitchFamily="34" charset="0"/>
              </a:rPr>
              <a:t>yield</a:t>
            </a:r>
            <a:r>
              <a:rPr lang="fr-FR" sz="1600" b="1" i="1" dirty="0">
                <a:solidFill>
                  <a:schemeClr val="accent4"/>
                </a:solidFill>
                <a:latin typeface="Calibri" panose="020F0502020204030204" pitchFamily="34" charset="0"/>
              </a:rPr>
              <a:t> n’a une signification que dans les expressions switch</a:t>
            </a:r>
          </a:p>
        </p:txBody>
      </p:sp>
    </p:spTree>
    <p:extLst>
      <p:ext uri="{BB962C8B-B14F-4D97-AF65-F5344CB8AC3E}">
        <p14:creationId xmlns:p14="http://schemas.microsoft.com/office/powerpoint/2010/main" val="678011783"/>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41</a:t>
            </a:fld>
            <a:endParaRPr lang="en-US" dirty="0"/>
          </a:p>
        </p:txBody>
      </p:sp>
      <p:sp>
        <p:nvSpPr>
          <p:cNvPr id="9" name="Titre 1">
            <a:extLst>
              <a:ext uri="{FF2B5EF4-FFF2-40B4-BE49-F238E27FC236}">
                <a16:creationId xmlns:a16="http://schemas.microsoft.com/office/drawing/2014/main" id="{DE862D97-9335-44CF-B74B-7BE8BD65740F}"/>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les boucles</a:t>
            </a:r>
            <a:endParaRPr lang="ar-MA" sz="4400" b="1" dirty="0">
              <a:solidFill>
                <a:srgbClr val="0070C0"/>
              </a:solidFill>
            </a:endParaRPr>
          </a:p>
        </p:txBody>
      </p:sp>
      <p:cxnSp>
        <p:nvCxnSpPr>
          <p:cNvPr id="10" name="Connecteur droit 9">
            <a:extLst>
              <a:ext uri="{FF2B5EF4-FFF2-40B4-BE49-F238E27FC236}">
                <a16:creationId xmlns:a16="http://schemas.microsoft.com/office/drawing/2014/main" id="{89C8F89D-3CC6-4CDB-A7BB-FFB3EA574842}"/>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Espace réservé du contenu 2">
            <a:extLst>
              <a:ext uri="{FF2B5EF4-FFF2-40B4-BE49-F238E27FC236}">
                <a16:creationId xmlns:a16="http://schemas.microsoft.com/office/drawing/2014/main" id="{08BA40E3-4C8D-54DD-14FD-C6EBED37897E}"/>
              </a:ext>
            </a:extLst>
          </p:cNvPr>
          <p:cNvSpPr>
            <a:spLocks noGrp="1"/>
          </p:cNvSpPr>
          <p:nvPr>
            <p:ph idx="1"/>
          </p:nvPr>
        </p:nvSpPr>
        <p:spPr>
          <a:xfrm>
            <a:off x="1012287" y="1494470"/>
            <a:ext cx="10059847" cy="669925"/>
          </a:xfrm>
        </p:spPr>
        <p:txBody>
          <a:bodyPr>
            <a:noAutofit/>
          </a:bodyPr>
          <a:lstStyle/>
          <a:p>
            <a:pPr lvl="0" algn="just" rtl="0">
              <a:lnSpc>
                <a:spcPct val="160000"/>
              </a:lnSpc>
              <a:buClr>
                <a:schemeClr val="bg2"/>
              </a:buClr>
              <a:buFont typeface="Wingdings" panose="05000000000000000000" pitchFamily="2" charset="2"/>
              <a:buChar char="§"/>
            </a:pPr>
            <a:endParaRPr lang="fr-FR" sz="2400" dirty="0">
              <a:solidFill>
                <a:schemeClr val="bg1"/>
              </a:solidFill>
              <a:latin typeface="Calibri" panose="020F0502020204030204" pitchFamily="34" charset="0"/>
              <a:cs typeface="Times New Roman" panose="02020603050405020304" pitchFamily="18" charset="0"/>
            </a:endParaRPr>
          </a:p>
          <a:p>
            <a:pPr lvl="0" algn="just" rtl="0">
              <a:lnSpc>
                <a:spcPct val="160000"/>
              </a:lnSpc>
              <a:buClr>
                <a:schemeClr val="bg2"/>
              </a:buClr>
              <a:buFont typeface="Wingdings" panose="05000000000000000000" pitchFamily="2" charset="2"/>
              <a:buChar char="§"/>
            </a:pPr>
            <a:r>
              <a:rPr lang="fr-FR" dirty="0">
                <a:solidFill>
                  <a:schemeClr val="bg1"/>
                </a:solidFill>
                <a:latin typeface="Calibri" panose="020F0502020204030204" pitchFamily="34" charset="0"/>
                <a:cs typeface="Times New Roman" panose="02020603050405020304" pitchFamily="18" charset="0"/>
              </a:rPr>
              <a:t>Les boucles en Java ont la même syntaxe qu'en C  et C++.</a:t>
            </a:r>
          </a:p>
          <a:p>
            <a:pPr marL="457200" lvl="1" indent="0" algn="just" rtl="0">
              <a:lnSpc>
                <a:spcPct val="160000"/>
              </a:lnSpc>
              <a:buClr>
                <a:schemeClr val="bg2"/>
              </a:buClr>
              <a:buNone/>
            </a:pPr>
            <a:endParaRPr lang="fr-FR"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Espace réservé du contenu 2">
            <a:extLst>
              <a:ext uri="{FF2B5EF4-FFF2-40B4-BE49-F238E27FC236}">
                <a16:creationId xmlns:a16="http://schemas.microsoft.com/office/drawing/2014/main" id="{6D20B46D-714D-6B74-C95C-80126D82A29D}"/>
              </a:ext>
            </a:extLst>
          </p:cNvPr>
          <p:cNvSpPr txBox="1">
            <a:spLocks/>
          </p:cNvSpPr>
          <p:nvPr/>
        </p:nvSpPr>
        <p:spPr>
          <a:xfrm>
            <a:off x="669386" y="2462865"/>
            <a:ext cx="2811569" cy="2818479"/>
          </a:xfrm>
          <a:prstGeom prst="rect">
            <a:avLst/>
          </a:prstGeom>
        </p:spPr>
        <p:txBody>
          <a:bodyPr vert="horz" lIns="91440" tIns="45720" rIns="91440" bIns="45720" rtlCol="0" anchor="ctr">
            <a:noAutofit/>
          </a:bodyPr>
          <a:lstStyle>
            <a:lvl1pPr marL="2857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rtl="0">
              <a:lnSpc>
                <a:spcPct val="160000"/>
              </a:lnSpc>
              <a:buClr>
                <a:schemeClr val="bg2"/>
              </a:buClr>
              <a:buNone/>
            </a:pPr>
            <a:r>
              <a:rPr lang="fr-FR" sz="1800" b="1" dirty="0" err="1">
                <a:solidFill>
                  <a:schemeClr val="bg1"/>
                </a:solidFill>
                <a:latin typeface="Consolas" panose="020B0609020204030204" pitchFamily="49" charset="0"/>
                <a:cs typeface="Times New Roman" panose="02020603050405020304" pitchFamily="18" charset="0"/>
              </a:rPr>
              <a:t>while</a:t>
            </a:r>
            <a:r>
              <a:rPr lang="fr-FR" sz="1800" dirty="0">
                <a:solidFill>
                  <a:schemeClr val="bg1"/>
                </a:solidFill>
                <a:latin typeface="Consolas" panose="020B0609020204030204" pitchFamily="49" charset="0"/>
                <a:cs typeface="Times New Roman" panose="02020603050405020304" pitchFamily="18" charset="0"/>
              </a:rPr>
              <a:t>(condition)</a:t>
            </a:r>
          </a:p>
          <a:p>
            <a:pPr marL="0" indent="0" algn="just" rtl="0">
              <a:lnSpc>
                <a:spcPct val="160000"/>
              </a:lnSpc>
              <a:buClr>
                <a:schemeClr val="bg2"/>
              </a:buClr>
              <a:buNone/>
            </a:pPr>
            <a:r>
              <a:rPr lang="fr-FR" sz="1800" dirty="0">
                <a:solidFill>
                  <a:schemeClr val="bg1"/>
                </a:solidFill>
                <a:latin typeface="Consolas" panose="020B0609020204030204" pitchFamily="49" charset="0"/>
                <a:cs typeface="Times New Roman" panose="02020603050405020304" pitchFamily="18" charset="0"/>
              </a:rPr>
              <a:t>{</a:t>
            </a:r>
          </a:p>
          <a:p>
            <a:pPr marL="0" indent="0" algn="just" rtl="0">
              <a:lnSpc>
                <a:spcPct val="160000"/>
              </a:lnSpc>
              <a:buClr>
                <a:schemeClr val="bg2"/>
              </a:buClr>
              <a:buNone/>
            </a:pPr>
            <a:r>
              <a:rPr lang="fr-FR" sz="1800" dirty="0">
                <a:solidFill>
                  <a:schemeClr val="bg1"/>
                </a:solidFill>
                <a:latin typeface="Consolas" panose="020B0609020204030204" pitchFamily="49" charset="0"/>
                <a:cs typeface="Times New Roman" panose="02020603050405020304" pitchFamily="18" charset="0"/>
              </a:rPr>
              <a:t>instructions(s);</a:t>
            </a:r>
          </a:p>
          <a:p>
            <a:pPr marL="0" indent="0" algn="just" rtl="0">
              <a:lnSpc>
                <a:spcPct val="160000"/>
              </a:lnSpc>
              <a:buClr>
                <a:schemeClr val="bg2"/>
              </a:buClr>
              <a:buNone/>
            </a:pPr>
            <a:r>
              <a:rPr lang="fr-FR" sz="1800" dirty="0">
                <a:solidFill>
                  <a:schemeClr val="bg1"/>
                </a:solidFill>
                <a:latin typeface="Consolas" panose="020B0609020204030204" pitchFamily="49" charset="0"/>
                <a:cs typeface="Times New Roman" panose="02020603050405020304" pitchFamily="18" charset="0"/>
              </a:rPr>
              <a:t>}</a:t>
            </a:r>
            <a:endParaRPr lang="fr-FR" b="1" dirty="0">
              <a:solidFill>
                <a:schemeClr val="bg1"/>
              </a:solidFill>
              <a:latin typeface="Consolas" panose="020B0609020204030204" pitchFamily="49" charset="0"/>
              <a:ea typeface="Calibri" panose="020F0502020204030204" pitchFamily="34" charset="0"/>
              <a:cs typeface="Times New Roman" panose="02020603050405020304" pitchFamily="18" charset="0"/>
            </a:endParaRPr>
          </a:p>
        </p:txBody>
      </p:sp>
      <p:sp>
        <p:nvSpPr>
          <p:cNvPr id="8" name="Espace réservé du contenu 2">
            <a:extLst>
              <a:ext uri="{FF2B5EF4-FFF2-40B4-BE49-F238E27FC236}">
                <a16:creationId xmlns:a16="http://schemas.microsoft.com/office/drawing/2014/main" id="{DB080F8E-2363-EDD8-DC95-89BF2EAE97D7}"/>
              </a:ext>
            </a:extLst>
          </p:cNvPr>
          <p:cNvSpPr txBox="1">
            <a:spLocks/>
          </p:cNvSpPr>
          <p:nvPr/>
        </p:nvSpPr>
        <p:spPr>
          <a:xfrm>
            <a:off x="3442404" y="2460322"/>
            <a:ext cx="2811569" cy="2465189"/>
          </a:xfrm>
          <a:prstGeom prst="rect">
            <a:avLst/>
          </a:prstGeom>
        </p:spPr>
        <p:txBody>
          <a:bodyPr vert="horz" lIns="91440" tIns="45720" rIns="91440" bIns="45720" rtlCol="0" anchor="ctr">
            <a:noAutofit/>
          </a:bodyPr>
          <a:lstStyle>
            <a:lvl1pPr marL="2857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rtl="0">
              <a:lnSpc>
                <a:spcPct val="160000"/>
              </a:lnSpc>
              <a:buClr>
                <a:schemeClr val="bg2"/>
              </a:buClr>
              <a:buNone/>
            </a:pPr>
            <a:r>
              <a:rPr lang="en-US" sz="1800" b="1" dirty="0">
                <a:solidFill>
                  <a:schemeClr val="bg1"/>
                </a:solidFill>
                <a:latin typeface="Consolas" panose="020B0609020204030204" pitchFamily="49" charset="0"/>
                <a:cs typeface="Times New Roman" panose="02020603050405020304" pitchFamily="18" charset="0"/>
              </a:rPr>
              <a:t>do</a:t>
            </a:r>
            <a:r>
              <a:rPr lang="en-US" sz="1800" dirty="0">
                <a:solidFill>
                  <a:schemeClr val="bg1"/>
                </a:solidFill>
                <a:latin typeface="Consolas" panose="020B0609020204030204" pitchFamily="49" charset="0"/>
                <a:cs typeface="Times New Roman" panose="02020603050405020304" pitchFamily="18" charset="0"/>
              </a:rPr>
              <a:t> {</a:t>
            </a:r>
          </a:p>
          <a:p>
            <a:pPr marL="0" indent="0" algn="just" rtl="0">
              <a:lnSpc>
                <a:spcPct val="160000"/>
              </a:lnSpc>
              <a:buClr>
                <a:schemeClr val="bg2"/>
              </a:buClr>
              <a:buNone/>
            </a:pPr>
            <a:r>
              <a:rPr lang="en-US" sz="1600" dirty="0">
                <a:solidFill>
                  <a:schemeClr val="bg1"/>
                </a:solidFill>
                <a:latin typeface="Consolas" panose="020B0609020204030204" pitchFamily="49" charset="0"/>
                <a:cs typeface="Times New Roman" panose="02020603050405020304" pitchFamily="18" charset="0"/>
              </a:rPr>
              <a:t>instructions(s);</a:t>
            </a:r>
          </a:p>
          <a:p>
            <a:pPr marL="0" indent="0" algn="just" rtl="0">
              <a:lnSpc>
                <a:spcPct val="160000"/>
              </a:lnSpc>
              <a:buClr>
                <a:schemeClr val="bg2"/>
              </a:buClr>
              <a:buNone/>
            </a:pPr>
            <a:r>
              <a:rPr lang="en-US" sz="1800" dirty="0">
                <a:solidFill>
                  <a:schemeClr val="bg1"/>
                </a:solidFill>
                <a:latin typeface="Consolas" panose="020B0609020204030204" pitchFamily="49" charset="0"/>
                <a:cs typeface="Times New Roman" panose="02020603050405020304" pitchFamily="18" charset="0"/>
              </a:rPr>
              <a:t>} </a:t>
            </a:r>
            <a:r>
              <a:rPr lang="en-US" sz="1800" b="1" dirty="0">
                <a:solidFill>
                  <a:schemeClr val="bg1"/>
                </a:solidFill>
                <a:latin typeface="Consolas" panose="020B0609020204030204" pitchFamily="49" charset="0"/>
                <a:cs typeface="Times New Roman" panose="02020603050405020304" pitchFamily="18" charset="0"/>
              </a:rPr>
              <a:t>while(condition);</a:t>
            </a:r>
            <a:endParaRPr lang="fr-FR" sz="1800" b="1" dirty="0">
              <a:solidFill>
                <a:schemeClr val="bg1"/>
              </a:solidFill>
              <a:latin typeface="Consolas" panose="020B0609020204030204" pitchFamily="49" charset="0"/>
              <a:cs typeface="Times New Roman" panose="02020603050405020304" pitchFamily="18" charset="0"/>
            </a:endParaRPr>
          </a:p>
        </p:txBody>
      </p:sp>
      <p:sp>
        <p:nvSpPr>
          <p:cNvPr id="13" name="Espace réservé du contenu 2">
            <a:extLst>
              <a:ext uri="{FF2B5EF4-FFF2-40B4-BE49-F238E27FC236}">
                <a16:creationId xmlns:a16="http://schemas.microsoft.com/office/drawing/2014/main" id="{FC6E3C2A-6307-5B1D-7040-CBCAAD5CB34E}"/>
              </a:ext>
            </a:extLst>
          </p:cNvPr>
          <p:cNvSpPr txBox="1">
            <a:spLocks/>
          </p:cNvSpPr>
          <p:nvPr/>
        </p:nvSpPr>
        <p:spPr>
          <a:xfrm>
            <a:off x="6689835" y="2491495"/>
            <a:ext cx="5210419" cy="2465189"/>
          </a:xfrm>
          <a:prstGeom prst="rect">
            <a:avLst/>
          </a:prstGeom>
        </p:spPr>
        <p:txBody>
          <a:bodyPr vert="horz" lIns="91440" tIns="45720" rIns="91440" bIns="45720" rtlCol="0" anchor="ctr">
            <a:noAutofit/>
          </a:bodyPr>
          <a:lstStyle>
            <a:lvl1pPr marL="2857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rtl="0">
              <a:lnSpc>
                <a:spcPct val="160000"/>
              </a:lnSpc>
              <a:buClr>
                <a:schemeClr val="bg2"/>
              </a:buClr>
              <a:buNone/>
            </a:pPr>
            <a:r>
              <a:rPr lang="en-US" sz="1600" b="1" dirty="0">
                <a:solidFill>
                  <a:schemeClr val="bg1"/>
                </a:solidFill>
                <a:latin typeface="Consolas" panose="020B0609020204030204" pitchFamily="49" charset="0"/>
                <a:cs typeface="Times New Roman" panose="02020603050405020304" pitchFamily="18" charset="0"/>
              </a:rPr>
              <a:t>for</a:t>
            </a:r>
            <a:r>
              <a:rPr lang="en-US" sz="1600" dirty="0">
                <a:solidFill>
                  <a:schemeClr val="bg1"/>
                </a:solidFill>
                <a:latin typeface="Consolas" panose="020B0609020204030204" pitchFamily="49" charset="0"/>
                <a:cs typeface="Times New Roman" panose="02020603050405020304" pitchFamily="18" charset="0"/>
              </a:rPr>
              <a:t>(</a:t>
            </a:r>
            <a:r>
              <a:rPr lang="en-US" sz="1600" dirty="0" err="1">
                <a:solidFill>
                  <a:schemeClr val="bg1"/>
                </a:solidFill>
                <a:latin typeface="Consolas" panose="020B0609020204030204" pitchFamily="49" charset="0"/>
                <a:cs typeface="Times New Roman" panose="02020603050405020304" pitchFamily="18" charset="0"/>
              </a:rPr>
              <a:t>initialisation</a:t>
            </a:r>
            <a:r>
              <a:rPr lang="en-US" sz="1600" dirty="0">
                <a:solidFill>
                  <a:schemeClr val="bg1"/>
                </a:solidFill>
                <a:latin typeface="Consolas" panose="020B0609020204030204" pitchFamily="49" charset="0"/>
                <a:cs typeface="Times New Roman" panose="02020603050405020304" pitchFamily="18" charset="0"/>
              </a:rPr>
              <a:t>; condition; </a:t>
            </a:r>
            <a:r>
              <a:rPr lang="en-US" sz="1600" dirty="0" err="1">
                <a:solidFill>
                  <a:schemeClr val="bg1"/>
                </a:solidFill>
                <a:latin typeface="Consolas" panose="020B0609020204030204" pitchFamily="49" charset="0"/>
                <a:cs typeface="Times New Roman" panose="02020603050405020304" pitchFamily="18" charset="0"/>
              </a:rPr>
              <a:t>itération</a:t>
            </a:r>
            <a:r>
              <a:rPr lang="en-US" sz="1600" dirty="0">
                <a:solidFill>
                  <a:schemeClr val="bg1"/>
                </a:solidFill>
                <a:latin typeface="Consolas" panose="020B0609020204030204" pitchFamily="49" charset="0"/>
                <a:cs typeface="Times New Roman" panose="02020603050405020304" pitchFamily="18" charset="0"/>
              </a:rPr>
              <a:t>)</a:t>
            </a:r>
          </a:p>
          <a:p>
            <a:pPr marL="0" indent="0" algn="just" rtl="0">
              <a:lnSpc>
                <a:spcPct val="160000"/>
              </a:lnSpc>
              <a:buClr>
                <a:schemeClr val="bg2"/>
              </a:buClr>
              <a:buNone/>
            </a:pPr>
            <a:r>
              <a:rPr lang="en-US" sz="1600" dirty="0">
                <a:solidFill>
                  <a:schemeClr val="bg1"/>
                </a:solidFill>
                <a:latin typeface="Consolas" panose="020B0609020204030204" pitchFamily="49" charset="0"/>
                <a:cs typeface="Times New Roman" panose="02020603050405020304" pitchFamily="18" charset="0"/>
              </a:rPr>
              <a:t>{</a:t>
            </a:r>
          </a:p>
          <a:p>
            <a:pPr marL="0" indent="0" algn="just" rtl="0">
              <a:lnSpc>
                <a:spcPct val="160000"/>
              </a:lnSpc>
              <a:buClr>
                <a:schemeClr val="bg2"/>
              </a:buClr>
              <a:buNone/>
            </a:pPr>
            <a:r>
              <a:rPr lang="en-US" sz="1600" dirty="0">
                <a:solidFill>
                  <a:schemeClr val="bg1"/>
                </a:solidFill>
                <a:latin typeface="Consolas" panose="020B0609020204030204" pitchFamily="49" charset="0"/>
                <a:cs typeface="Times New Roman" panose="02020603050405020304" pitchFamily="18" charset="0"/>
              </a:rPr>
              <a:t>   instructions(s);</a:t>
            </a:r>
          </a:p>
          <a:p>
            <a:pPr marL="0" indent="0" algn="just" rtl="0">
              <a:lnSpc>
                <a:spcPct val="160000"/>
              </a:lnSpc>
              <a:buClr>
                <a:schemeClr val="bg2"/>
              </a:buClr>
              <a:buNone/>
            </a:pPr>
            <a:r>
              <a:rPr lang="en-US" sz="1600" dirty="0">
                <a:solidFill>
                  <a:schemeClr val="bg1"/>
                </a:solidFill>
                <a:latin typeface="Consolas" panose="020B0609020204030204" pitchFamily="49" charset="0"/>
                <a:cs typeface="Times New Roman" panose="02020603050405020304" pitchFamily="18" charset="0"/>
              </a:rPr>
              <a:t>}</a:t>
            </a:r>
            <a:endParaRPr lang="fr-FR" sz="1600" dirty="0">
              <a:solidFill>
                <a:schemeClr val="bg1"/>
              </a:solidFill>
              <a:latin typeface="Consolas" panose="020B0609020204030204" pitchFamily="49" charset="0"/>
              <a:cs typeface="Times New Roman" panose="02020603050405020304" pitchFamily="18" charset="0"/>
            </a:endParaRPr>
          </a:p>
        </p:txBody>
      </p:sp>
      <p:cxnSp>
        <p:nvCxnSpPr>
          <p:cNvPr id="15" name="Connecteur droit 14">
            <a:extLst>
              <a:ext uri="{FF2B5EF4-FFF2-40B4-BE49-F238E27FC236}">
                <a16:creationId xmlns:a16="http://schemas.microsoft.com/office/drawing/2014/main" id="{1C57F064-6225-5D9F-2500-9381E8840378}"/>
              </a:ext>
            </a:extLst>
          </p:cNvPr>
          <p:cNvCxnSpPr/>
          <p:nvPr/>
        </p:nvCxnSpPr>
        <p:spPr>
          <a:xfrm>
            <a:off x="3241964" y="2545773"/>
            <a:ext cx="0" cy="2735571"/>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95E641B4-EB83-877A-FB4B-FC1B45B969DF}"/>
              </a:ext>
            </a:extLst>
          </p:cNvPr>
          <p:cNvCxnSpPr/>
          <p:nvPr/>
        </p:nvCxnSpPr>
        <p:spPr>
          <a:xfrm>
            <a:off x="6522027" y="2535602"/>
            <a:ext cx="0" cy="2735571"/>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6988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42</a:t>
            </a:fld>
            <a:endParaRPr lang="en-US" dirty="0"/>
          </a:p>
        </p:txBody>
      </p:sp>
      <p:sp>
        <p:nvSpPr>
          <p:cNvPr id="9" name="Titre 1">
            <a:extLst>
              <a:ext uri="{FF2B5EF4-FFF2-40B4-BE49-F238E27FC236}">
                <a16:creationId xmlns:a16="http://schemas.microsoft.com/office/drawing/2014/main" id="{DE862D97-9335-44CF-B74B-7BE8BD65740F}"/>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chaînes de caractères</a:t>
            </a:r>
            <a:endParaRPr lang="ar-MA" sz="4400" b="1" dirty="0">
              <a:solidFill>
                <a:srgbClr val="0070C0"/>
              </a:solidFill>
            </a:endParaRPr>
          </a:p>
        </p:txBody>
      </p:sp>
      <p:cxnSp>
        <p:nvCxnSpPr>
          <p:cNvPr id="10" name="Connecteur droit 9">
            <a:extLst>
              <a:ext uri="{FF2B5EF4-FFF2-40B4-BE49-F238E27FC236}">
                <a16:creationId xmlns:a16="http://schemas.microsoft.com/office/drawing/2014/main" id="{89C8F89D-3CC6-4CDB-A7BB-FFB3EA574842}"/>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Espace réservé du contenu 2">
            <a:extLst>
              <a:ext uri="{FF2B5EF4-FFF2-40B4-BE49-F238E27FC236}">
                <a16:creationId xmlns:a16="http://schemas.microsoft.com/office/drawing/2014/main" id="{FF186CF5-2C8D-4473-8708-08BA4F8940FA}"/>
              </a:ext>
            </a:extLst>
          </p:cNvPr>
          <p:cNvSpPr>
            <a:spLocks noGrp="1"/>
          </p:cNvSpPr>
          <p:nvPr>
            <p:ph idx="1"/>
          </p:nvPr>
        </p:nvSpPr>
        <p:spPr>
          <a:xfrm>
            <a:off x="964747" y="1444789"/>
            <a:ext cx="9969575" cy="4468648"/>
          </a:xfrm>
        </p:spPr>
        <p:txBody>
          <a:bodyPr>
            <a:noAutofit/>
          </a:bodyPr>
          <a:lstStyle/>
          <a:p>
            <a:pPr algn="just" rtl="0">
              <a:lnSpc>
                <a:spcPct val="150000"/>
              </a:lnSpc>
              <a:buClr>
                <a:schemeClr val="bg2"/>
              </a:buClr>
              <a:buFont typeface="Wingdings" panose="05000000000000000000" pitchFamily="2" charset="2"/>
              <a:buChar char="§"/>
            </a:pPr>
            <a:r>
              <a:rPr lang="fr-FR" b="1" dirty="0">
                <a:solidFill>
                  <a:schemeClr val="bg1">
                    <a:lumMod val="95000"/>
                    <a:lumOff val="5000"/>
                  </a:schemeClr>
                </a:solidFill>
                <a:latin typeface="Calibri" panose="020F0502020204030204" pitchFamily="34" charset="0"/>
                <a:cs typeface="Times New Roman" panose="02020603050405020304" pitchFamily="18" charset="0"/>
              </a:rPr>
              <a:t>Les objets de la classe String </a:t>
            </a:r>
            <a:r>
              <a:rPr lang="fr-FR" dirty="0">
                <a:solidFill>
                  <a:schemeClr val="bg1">
                    <a:lumMod val="95000"/>
                    <a:lumOff val="5000"/>
                  </a:schemeClr>
                </a:solidFill>
                <a:latin typeface="Calibri" panose="020F0502020204030204" pitchFamily="34" charset="0"/>
                <a:cs typeface="Times New Roman" panose="02020603050405020304" pitchFamily="18" charset="0"/>
              </a:rPr>
              <a:t>représentent des chaînes de caractères.</a:t>
            </a:r>
          </a:p>
          <a:p>
            <a:pPr algn="just" rtl="0">
              <a:lnSpc>
                <a:spcPct val="150000"/>
              </a:lnSpc>
              <a:buClr>
                <a:schemeClr val="bg2"/>
              </a:buClr>
              <a:buFont typeface="Wingdings" panose="05000000000000000000" pitchFamily="2" charset="2"/>
              <a:buChar char="§"/>
            </a:pPr>
            <a:r>
              <a:rPr lang="fr-FR" dirty="0">
                <a:solidFill>
                  <a:schemeClr val="bg1">
                    <a:lumMod val="95000"/>
                    <a:lumOff val="5000"/>
                  </a:schemeClr>
                </a:solidFill>
                <a:latin typeface="Calibri" panose="020F0502020204030204" pitchFamily="34" charset="0"/>
                <a:cs typeface="Times New Roman" panose="02020603050405020304" pitchFamily="18" charset="0"/>
              </a:rPr>
              <a:t>Une variable de type String </a:t>
            </a:r>
            <a:r>
              <a:rPr lang="fr-FR" b="1" dirty="0">
                <a:solidFill>
                  <a:schemeClr val="bg1">
                    <a:lumMod val="95000"/>
                    <a:lumOff val="5000"/>
                  </a:schemeClr>
                </a:solidFill>
                <a:latin typeface="Calibri" panose="020F0502020204030204" pitchFamily="34" charset="0"/>
                <a:cs typeface="Times New Roman" panose="02020603050405020304" pitchFamily="18" charset="0"/>
              </a:rPr>
              <a:t>stocke une référence </a:t>
            </a:r>
            <a:r>
              <a:rPr lang="fr-FR" dirty="0">
                <a:solidFill>
                  <a:schemeClr val="bg1">
                    <a:lumMod val="95000"/>
                    <a:lumOff val="5000"/>
                  </a:schemeClr>
                </a:solidFill>
                <a:latin typeface="Calibri" panose="020F0502020204030204" pitchFamily="34" charset="0"/>
                <a:cs typeface="Times New Roman" panose="02020603050405020304" pitchFamily="18" charset="0"/>
              </a:rPr>
              <a:t>vers une objet String.</a:t>
            </a:r>
          </a:p>
          <a:p>
            <a:pPr lvl="1" algn="just" rtl="0">
              <a:lnSpc>
                <a:spcPct val="150000"/>
              </a:lnSpc>
              <a:buClr>
                <a:schemeClr val="bg2"/>
              </a:buClr>
              <a:buFont typeface="Wingdings" panose="05000000000000000000" pitchFamily="2" charset="2"/>
              <a:buChar char="§"/>
            </a:pPr>
            <a:r>
              <a:rPr lang="fr-FR" sz="1600" b="1" dirty="0">
                <a:solidFill>
                  <a:schemeClr val="bg2"/>
                </a:solidFill>
                <a:latin typeface="Consolas" panose="020B0609020204030204" pitchFamily="49" charset="0"/>
                <a:cs typeface="Times New Roman" panose="02020603050405020304" pitchFamily="18" charset="0"/>
              </a:rPr>
              <a:t>String </a:t>
            </a:r>
            <a:r>
              <a:rPr lang="fr-FR" sz="1600" b="1" dirty="0" err="1">
                <a:solidFill>
                  <a:schemeClr val="bg2"/>
                </a:solidFill>
                <a:latin typeface="Consolas" panose="020B0609020204030204" pitchFamily="49" charset="0"/>
                <a:cs typeface="Times New Roman" panose="02020603050405020304" pitchFamily="18" charset="0"/>
              </a:rPr>
              <a:t>str</a:t>
            </a:r>
            <a:r>
              <a:rPr lang="fr-FR" sz="1600" b="1" dirty="0">
                <a:solidFill>
                  <a:schemeClr val="bg2"/>
                </a:solidFill>
                <a:latin typeface="Consolas" panose="020B0609020204030204" pitchFamily="49" charset="0"/>
                <a:cs typeface="Times New Roman" panose="02020603050405020304" pitchFamily="18" charset="0"/>
              </a:rPr>
              <a:t> = "String"; // stockée dans le String Pool (recommandé)</a:t>
            </a:r>
            <a:endParaRPr lang="fr-FR" sz="1600" dirty="0">
              <a:solidFill>
                <a:schemeClr val="bg2"/>
              </a:solidFill>
              <a:latin typeface="Consolas" panose="020B0609020204030204" pitchFamily="49" charset="0"/>
              <a:cs typeface="Times New Roman" panose="02020603050405020304" pitchFamily="18" charset="0"/>
            </a:endParaRPr>
          </a:p>
          <a:p>
            <a:pPr lvl="1" algn="just" rtl="0">
              <a:lnSpc>
                <a:spcPct val="150000"/>
              </a:lnSpc>
              <a:buClr>
                <a:schemeClr val="bg2"/>
              </a:buClr>
              <a:buFont typeface="Wingdings" panose="05000000000000000000" pitchFamily="2" charset="2"/>
              <a:buChar char="§"/>
            </a:pPr>
            <a:r>
              <a:rPr lang="fr-FR" sz="1600" b="1" dirty="0">
                <a:solidFill>
                  <a:schemeClr val="bg2"/>
                </a:solidFill>
                <a:latin typeface="Consolas" panose="020B0609020204030204" pitchFamily="49" charset="0"/>
                <a:cs typeface="Times New Roman" panose="02020603050405020304" pitchFamily="18" charset="0"/>
              </a:rPr>
              <a:t>String str1 = new String("String"); // stockée dans le </a:t>
            </a:r>
            <a:r>
              <a:rPr lang="fr-FR" sz="1600" b="1" dirty="0" err="1">
                <a:solidFill>
                  <a:schemeClr val="bg2"/>
                </a:solidFill>
                <a:latin typeface="Consolas" panose="020B0609020204030204" pitchFamily="49" charset="0"/>
                <a:cs typeface="Times New Roman" panose="02020603050405020304" pitchFamily="18" charset="0"/>
              </a:rPr>
              <a:t>Heap</a:t>
            </a:r>
            <a:endParaRPr lang="fr-FR" sz="1600" b="1" dirty="0">
              <a:solidFill>
                <a:schemeClr val="bg2"/>
              </a:solidFill>
              <a:latin typeface="Consolas" panose="020B0609020204030204" pitchFamily="49" charset="0"/>
              <a:cs typeface="Times New Roman" panose="02020603050405020304" pitchFamily="18" charset="0"/>
            </a:endParaRPr>
          </a:p>
          <a:p>
            <a:pPr algn="just" rtl="0">
              <a:lnSpc>
                <a:spcPct val="150000"/>
              </a:lnSpc>
              <a:buClr>
                <a:schemeClr val="bg2"/>
              </a:buClr>
              <a:buFont typeface="Wingdings" panose="05000000000000000000" pitchFamily="2" charset="2"/>
              <a:buChar char="§"/>
            </a:pPr>
            <a:r>
              <a:rPr lang="fr-FR" dirty="0">
                <a:solidFill>
                  <a:schemeClr val="bg1">
                    <a:lumMod val="95000"/>
                    <a:lumOff val="5000"/>
                  </a:schemeClr>
                </a:solidFill>
                <a:latin typeface="Calibri" panose="020F0502020204030204" pitchFamily="34" charset="0"/>
                <a:cs typeface="Times New Roman" panose="02020603050405020304" pitchFamily="18" charset="0"/>
              </a:rPr>
              <a:t>Une variable String </a:t>
            </a:r>
            <a:r>
              <a:rPr lang="fr-FR" b="1" dirty="0">
                <a:solidFill>
                  <a:schemeClr val="bg1">
                    <a:lumMod val="95000"/>
                    <a:lumOff val="5000"/>
                  </a:schemeClr>
                </a:solidFill>
                <a:latin typeface="Calibri" panose="020F0502020204030204" pitchFamily="34" charset="0"/>
                <a:cs typeface="Times New Roman" panose="02020603050405020304" pitchFamily="18" charset="0"/>
              </a:rPr>
              <a:t>peut être réassignée </a:t>
            </a:r>
            <a:r>
              <a:rPr lang="fr-FR" dirty="0">
                <a:solidFill>
                  <a:schemeClr val="bg1">
                    <a:lumMod val="95000"/>
                    <a:lumOff val="5000"/>
                  </a:schemeClr>
                </a:solidFill>
                <a:latin typeface="Calibri" panose="020F0502020204030204" pitchFamily="34" charset="0"/>
                <a:cs typeface="Times New Roman" panose="02020603050405020304" pitchFamily="18" charset="0"/>
              </a:rPr>
              <a:t>pour référencer un autre objet String.</a:t>
            </a:r>
          </a:p>
          <a:p>
            <a:pPr lvl="1" algn="just" rtl="0">
              <a:lnSpc>
                <a:spcPct val="150000"/>
              </a:lnSpc>
              <a:buClr>
                <a:schemeClr val="bg2"/>
              </a:buClr>
              <a:buFont typeface="Wingdings" panose="05000000000000000000" pitchFamily="2" charset="2"/>
              <a:buChar char="§"/>
            </a:pPr>
            <a:r>
              <a:rPr lang="fr-FR" sz="1600" b="1" dirty="0" err="1">
                <a:solidFill>
                  <a:schemeClr val="bg2"/>
                </a:solidFill>
                <a:latin typeface="Consolas" panose="020B0609020204030204" pitchFamily="49" charset="0"/>
                <a:cs typeface="Times New Roman" panose="02020603050405020304" pitchFamily="18" charset="0"/>
              </a:rPr>
              <a:t>str</a:t>
            </a:r>
            <a:r>
              <a:rPr lang="fr-FR" sz="1600" b="1" dirty="0">
                <a:solidFill>
                  <a:schemeClr val="bg2"/>
                </a:solidFill>
                <a:latin typeface="Consolas" panose="020B0609020204030204" pitchFamily="49" charset="0"/>
                <a:cs typeface="Times New Roman" panose="02020603050405020304" pitchFamily="18" charset="0"/>
              </a:rPr>
              <a:t> = "Bonjour";</a:t>
            </a:r>
          </a:p>
          <a:p>
            <a:pPr algn="just" rtl="0">
              <a:lnSpc>
                <a:spcPct val="160000"/>
              </a:lnSpc>
              <a:buClr>
                <a:schemeClr val="bg2"/>
              </a:buClr>
              <a:buFont typeface="Wingdings" panose="05000000000000000000" pitchFamily="2" charset="2"/>
              <a:buChar char="§"/>
            </a:pPr>
            <a:r>
              <a:rPr lang="fr-FR" b="1" dirty="0">
                <a:solidFill>
                  <a:schemeClr val="bg1">
                    <a:lumMod val="95000"/>
                    <a:lumOff val="5000"/>
                  </a:schemeClr>
                </a:solidFill>
                <a:latin typeface="Calibri" panose="020F0502020204030204" pitchFamily="34" charset="0"/>
                <a:cs typeface="Times New Roman" panose="02020603050405020304" pitchFamily="18" charset="0"/>
              </a:rPr>
              <a:t>Les objets String sont immuables =&gt; </a:t>
            </a:r>
            <a:r>
              <a:rPr lang="fr-FR" dirty="0">
                <a:solidFill>
                  <a:schemeClr val="bg1">
                    <a:lumMod val="95000"/>
                    <a:lumOff val="5000"/>
                  </a:schemeClr>
                </a:solidFill>
                <a:latin typeface="Calibri" panose="020F0502020204030204" pitchFamily="34" charset="0"/>
                <a:cs typeface="Times New Roman" panose="02020603050405020304" pitchFamily="18" charset="0"/>
              </a:rPr>
              <a:t>Toute opération de modification crée un nouvel objet String sans modifier l’original.</a:t>
            </a:r>
          </a:p>
        </p:txBody>
      </p:sp>
    </p:spTree>
    <p:extLst>
      <p:ext uri="{BB962C8B-B14F-4D97-AF65-F5344CB8AC3E}">
        <p14:creationId xmlns:p14="http://schemas.microsoft.com/office/powerpoint/2010/main" val="32583752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A3391-AB78-2981-D492-FD9676B2DF84}"/>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80C12EA-B6D4-CBAA-4F69-1F55DF08F68A}"/>
              </a:ext>
            </a:extLst>
          </p:cNvPr>
          <p:cNvSpPr>
            <a:spLocks noGrp="1"/>
          </p:cNvSpPr>
          <p:nvPr>
            <p:ph type="sldNum" sz="quarter" idx="12"/>
          </p:nvPr>
        </p:nvSpPr>
        <p:spPr/>
        <p:txBody>
          <a:bodyPr/>
          <a:lstStyle/>
          <a:p>
            <a:fld id="{D57F1E4F-1CFF-5643-939E-217C01CDF565}" type="slidenum">
              <a:rPr lang="en-US" smtClean="0"/>
              <a:pPr/>
              <a:t>43</a:t>
            </a:fld>
            <a:endParaRPr lang="en-US" dirty="0"/>
          </a:p>
        </p:txBody>
      </p:sp>
      <p:sp>
        <p:nvSpPr>
          <p:cNvPr id="9" name="Titre 1">
            <a:extLst>
              <a:ext uri="{FF2B5EF4-FFF2-40B4-BE49-F238E27FC236}">
                <a16:creationId xmlns:a16="http://schemas.microsoft.com/office/drawing/2014/main" id="{493CE9D5-4929-FD45-17AD-C8A9AE05F045}"/>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chaînes de caractères</a:t>
            </a:r>
            <a:endParaRPr lang="ar-MA" sz="4400" b="1" dirty="0">
              <a:solidFill>
                <a:srgbClr val="0070C0"/>
              </a:solidFill>
            </a:endParaRPr>
          </a:p>
        </p:txBody>
      </p:sp>
      <p:cxnSp>
        <p:nvCxnSpPr>
          <p:cNvPr id="10" name="Connecteur droit 9">
            <a:extLst>
              <a:ext uri="{FF2B5EF4-FFF2-40B4-BE49-F238E27FC236}">
                <a16:creationId xmlns:a16="http://schemas.microsoft.com/office/drawing/2014/main" id="{2C3BE0A0-5BB7-6218-6563-D2E8AAD7F833}"/>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Espace réservé du contenu 2">
            <a:extLst>
              <a:ext uri="{FF2B5EF4-FFF2-40B4-BE49-F238E27FC236}">
                <a16:creationId xmlns:a16="http://schemas.microsoft.com/office/drawing/2014/main" id="{4A93E773-1D02-F265-E88A-B1190820305E}"/>
              </a:ext>
            </a:extLst>
          </p:cNvPr>
          <p:cNvSpPr>
            <a:spLocks noGrp="1"/>
          </p:cNvSpPr>
          <p:nvPr>
            <p:ph idx="1"/>
          </p:nvPr>
        </p:nvSpPr>
        <p:spPr>
          <a:xfrm>
            <a:off x="964747" y="1109827"/>
            <a:ext cx="9969575" cy="5239018"/>
          </a:xfrm>
        </p:spPr>
        <p:txBody>
          <a:bodyPr>
            <a:noAutofit/>
          </a:bodyPr>
          <a:lstStyle/>
          <a:p>
            <a:pPr marL="457200" lvl="1" indent="0" algn="ctr" rtl="0">
              <a:buClr>
                <a:schemeClr val="bg2"/>
              </a:buClr>
              <a:buNone/>
            </a:pPr>
            <a:r>
              <a:rPr lang="fr-FR" b="1" dirty="0">
                <a:solidFill>
                  <a:schemeClr val="bg1">
                    <a:lumMod val="95000"/>
                    <a:lumOff val="5000"/>
                  </a:schemeClr>
                </a:solidFill>
                <a:latin typeface="Consolas" panose="020B0609020204030204" pitchFamily="49" charset="0"/>
                <a:cs typeface="Times New Roman" panose="02020603050405020304" pitchFamily="18" charset="0"/>
              </a:rPr>
              <a:t>String </a:t>
            </a:r>
            <a:r>
              <a:rPr lang="fr-FR" b="1" dirty="0" err="1">
                <a:solidFill>
                  <a:schemeClr val="bg1">
                    <a:lumMod val="95000"/>
                    <a:lumOff val="5000"/>
                  </a:schemeClr>
                </a:solidFill>
                <a:latin typeface="Consolas" panose="020B0609020204030204" pitchFamily="49" charset="0"/>
                <a:cs typeface="Times New Roman" panose="02020603050405020304" pitchFamily="18" charset="0"/>
              </a:rPr>
              <a:t>str</a:t>
            </a:r>
            <a:r>
              <a:rPr lang="fr-FR" b="1" dirty="0">
                <a:solidFill>
                  <a:schemeClr val="bg1">
                    <a:lumMod val="95000"/>
                    <a:lumOff val="5000"/>
                  </a:schemeClr>
                </a:solidFill>
                <a:latin typeface="Consolas" panose="020B0609020204030204" pitchFamily="49" charset="0"/>
                <a:cs typeface="Times New Roman" panose="02020603050405020304" pitchFamily="18" charset="0"/>
              </a:rPr>
              <a:t> = "String"; </a:t>
            </a:r>
          </a:p>
          <a:p>
            <a:pPr lvl="1" algn="just" rtl="0">
              <a:buClr>
                <a:schemeClr val="bg2"/>
              </a:buClr>
              <a:buFont typeface="Wingdings" panose="05000000000000000000" pitchFamily="2" charset="2"/>
              <a:buChar char="§"/>
            </a:pPr>
            <a:r>
              <a:rPr lang="fr-FR" b="1" dirty="0">
                <a:solidFill>
                  <a:srgbClr val="0070C0"/>
                </a:solidFill>
                <a:latin typeface="Calibri" panose="020F0502020204030204" pitchFamily="34" charset="0"/>
                <a:ea typeface="Calibri" panose="020F0502020204030204" pitchFamily="34" charset="0"/>
                <a:cs typeface="Calibri" panose="020F0502020204030204" pitchFamily="34" charset="0"/>
              </a:rPr>
              <a:t>T</a:t>
            </a:r>
            <a:r>
              <a:rPr lang="fr-FR" sz="1800" b="1" dirty="0">
                <a:solidFill>
                  <a:srgbClr val="0070C0"/>
                </a:solidFill>
                <a:latin typeface="Calibri" panose="020F0502020204030204" pitchFamily="34" charset="0"/>
                <a:ea typeface="Calibri" panose="020F0502020204030204" pitchFamily="34" charset="0"/>
                <a:cs typeface="Calibri" panose="020F0502020204030204" pitchFamily="34" charset="0"/>
              </a:rPr>
              <a:t>aille de la chaîne</a:t>
            </a:r>
            <a:endParaRPr lang="fr-FR"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pPr marL="457200" lvl="1" indent="0" algn="just" rtl="0">
              <a:buClr>
                <a:schemeClr val="bg2"/>
              </a:buClr>
              <a:buNone/>
            </a:pPr>
            <a:r>
              <a:rPr lang="fr-FR" sz="1600" dirty="0" err="1">
                <a:solidFill>
                  <a:schemeClr val="bg1">
                    <a:lumMod val="95000"/>
                    <a:lumOff val="5000"/>
                  </a:schemeClr>
                </a:solidFill>
                <a:latin typeface="Consolas" panose="020B0609020204030204" pitchFamily="49" charset="0"/>
                <a:cs typeface="Times New Roman" panose="02020603050405020304" pitchFamily="18" charset="0"/>
              </a:rPr>
              <a:t>int</a:t>
            </a:r>
            <a:r>
              <a:rPr lang="fr-FR" sz="1600" dirty="0">
                <a:solidFill>
                  <a:schemeClr val="bg1">
                    <a:lumMod val="95000"/>
                    <a:lumOff val="5000"/>
                  </a:schemeClr>
                </a:solidFill>
                <a:latin typeface="Consolas" panose="020B0609020204030204" pitchFamily="49" charset="0"/>
                <a:cs typeface="Times New Roman" panose="02020603050405020304" pitchFamily="18" charset="0"/>
              </a:rPr>
              <a:t> i = </a:t>
            </a:r>
            <a:r>
              <a:rPr lang="fr-FR" sz="1600" dirty="0" err="1">
                <a:solidFill>
                  <a:schemeClr val="bg1">
                    <a:lumMod val="95000"/>
                    <a:lumOff val="5000"/>
                  </a:schemeClr>
                </a:solidFill>
                <a:latin typeface="Consolas" panose="020B0609020204030204" pitchFamily="49" charset="0"/>
                <a:cs typeface="Times New Roman" panose="02020603050405020304" pitchFamily="18" charset="0"/>
              </a:rPr>
              <a:t>str.</a:t>
            </a:r>
            <a:r>
              <a:rPr lang="fr-FR" sz="1600" b="1" dirty="0" err="1">
                <a:solidFill>
                  <a:schemeClr val="bg1">
                    <a:lumMod val="95000"/>
                    <a:lumOff val="5000"/>
                  </a:schemeClr>
                </a:solidFill>
                <a:latin typeface="Consolas" panose="020B0609020204030204" pitchFamily="49" charset="0"/>
                <a:cs typeface="Times New Roman" panose="02020603050405020304" pitchFamily="18" charset="0"/>
              </a:rPr>
              <a:t>length</a:t>
            </a:r>
            <a:r>
              <a:rPr lang="fr-FR" sz="1600" b="1" dirty="0">
                <a:solidFill>
                  <a:schemeClr val="bg1">
                    <a:lumMod val="95000"/>
                    <a:lumOff val="5000"/>
                  </a:schemeClr>
                </a:solidFill>
                <a:latin typeface="Consolas" panose="020B0609020204030204" pitchFamily="49" charset="0"/>
                <a:cs typeface="Times New Roman" panose="02020603050405020304" pitchFamily="18" charset="0"/>
              </a:rPr>
              <a:t>()</a:t>
            </a:r>
            <a:r>
              <a:rPr lang="fr-FR" sz="1600" dirty="0">
                <a:solidFill>
                  <a:schemeClr val="bg1">
                    <a:lumMod val="95000"/>
                    <a:lumOff val="5000"/>
                  </a:schemeClr>
                </a:solidFill>
                <a:latin typeface="Consolas" panose="020B0609020204030204" pitchFamily="49" charset="0"/>
                <a:cs typeface="Times New Roman" panose="02020603050405020304" pitchFamily="18" charset="0"/>
              </a:rPr>
              <a:t>; </a:t>
            </a:r>
          </a:p>
          <a:p>
            <a:pPr marL="457200" lvl="1" indent="0" algn="just" rtl="0">
              <a:buClr>
                <a:schemeClr val="bg2"/>
              </a:buClr>
              <a:buNone/>
            </a:pPr>
            <a:r>
              <a:rPr lang="fr-FR" sz="1600" dirty="0" err="1">
                <a:solidFill>
                  <a:schemeClr val="bg1">
                    <a:lumMod val="95000"/>
                    <a:lumOff val="5000"/>
                  </a:schemeClr>
                </a:solidFill>
                <a:latin typeface="Consolas" panose="020B0609020204030204" pitchFamily="49" charset="0"/>
                <a:cs typeface="Times New Roman" panose="02020603050405020304" pitchFamily="18" charset="0"/>
              </a:rPr>
              <a:t>System.out.println</a:t>
            </a:r>
            <a:r>
              <a:rPr lang="fr-FR" sz="1600" dirty="0">
                <a:solidFill>
                  <a:schemeClr val="bg1">
                    <a:lumMod val="95000"/>
                    <a:lumOff val="5000"/>
                  </a:schemeClr>
                </a:solidFill>
                <a:latin typeface="Consolas" panose="020B0609020204030204" pitchFamily="49" charset="0"/>
                <a:cs typeface="Times New Roman" panose="02020603050405020304" pitchFamily="18" charset="0"/>
              </a:rPr>
              <a:t>(i); // Affiche : 6</a:t>
            </a:r>
          </a:p>
          <a:p>
            <a:pPr lvl="1" algn="just" rtl="0">
              <a:buClr>
                <a:schemeClr val="bg2"/>
              </a:buClr>
              <a:buFont typeface="Wingdings" panose="05000000000000000000" pitchFamily="2" charset="2"/>
              <a:buChar char="§"/>
            </a:pPr>
            <a:r>
              <a:rPr lang="fr-FR" b="1" dirty="0">
                <a:solidFill>
                  <a:srgbClr val="0070C0"/>
                </a:solidFill>
                <a:latin typeface="Calibri" panose="020F0502020204030204" pitchFamily="34" charset="0"/>
                <a:ea typeface="Calibri" panose="020F0502020204030204" pitchFamily="34" charset="0"/>
                <a:cs typeface="Calibri" panose="020F0502020204030204" pitchFamily="34" charset="0"/>
              </a:rPr>
              <a:t>Concaténation</a:t>
            </a:r>
          </a:p>
          <a:p>
            <a:pPr marL="457200" lvl="1" indent="0" algn="just" rtl="0">
              <a:buClr>
                <a:schemeClr val="bg2"/>
              </a:buClr>
              <a:buNone/>
            </a:pPr>
            <a:r>
              <a:rPr lang="fr-FR" sz="1600" dirty="0">
                <a:solidFill>
                  <a:schemeClr val="bg1">
                    <a:lumMod val="95000"/>
                    <a:lumOff val="5000"/>
                  </a:schemeClr>
                </a:solidFill>
                <a:latin typeface="Consolas" panose="020B0609020204030204" pitchFamily="49" charset="0"/>
                <a:cs typeface="Times New Roman" panose="02020603050405020304" pitchFamily="18" charset="0"/>
              </a:rPr>
              <a:t>String S = </a:t>
            </a:r>
            <a:r>
              <a:rPr lang="fr-FR" sz="1600" dirty="0" err="1">
                <a:solidFill>
                  <a:schemeClr val="bg1">
                    <a:lumMod val="95000"/>
                    <a:lumOff val="5000"/>
                  </a:schemeClr>
                </a:solidFill>
                <a:latin typeface="Consolas" panose="020B0609020204030204" pitchFamily="49" charset="0"/>
                <a:cs typeface="Times New Roman" panose="02020603050405020304" pitchFamily="18" charset="0"/>
              </a:rPr>
              <a:t>str.</a:t>
            </a:r>
            <a:r>
              <a:rPr lang="fr-FR" sz="1600" b="1" dirty="0" err="1">
                <a:solidFill>
                  <a:schemeClr val="bg1">
                    <a:lumMod val="95000"/>
                    <a:lumOff val="5000"/>
                  </a:schemeClr>
                </a:solidFill>
                <a:latin typeface="Consolas" panose="020B0609020204030204" pitchFamily="49" charset="0"/>
                <a:cs typeface="Times New Roman" panose="02020603050405020304" pitchFamily="18" charset="0"/>
              </a:rPr>
              <a:t>concat</a:t>
            </a:r>
            <a:r>
              <a:rPr lang="fr-FR" sz="1600" dirty="0">
                <a:solidFill>
                  <a:schemeClr val="bg1">
                    <a:lumMod val="95000"/>
                    <a:lumOff val="5000"/>
                  </a:schemeClr>
                </a:solidFill>
                <a:latin typeface="Consolas" panose="020B0609020204030204" pitchFamily="49" charset="0"/>
                <a:cs typeface="Times New Roman" panose="02020603050405020304" pitchFamily="18" charset="0"/>
              </a:rPr>
              <a:t>(" en Java " ); // utilisation de </a:t>
            </a:r>
            <a:r>
              <a:rPr lang="fr-FR" sz="1600" dirty="0" err="1">
                <a:solidFill>
                  <a:schemeClr val="bg1">
                    <a:lumMod val="95000"/>
                    <a:lumOff val="5000"/>
                  </a:schemeClr>
                </a:solidFill>
                <a:latin typeface="Consolas" panose="020B0609020204030204" pitchFamily="49" charset="0"/>
                <a:cs typeface="Times New Roman" panose="02020603050405020304" pitchFamily="18" charset="0"/>
              </a:rPr>
              <a:t>concat</a:t>
            </a:r>
            <a:endParaRPr lang="fr-FR" sz="1600" dirty="0">
              <a:solidFill>
                <a:schemeClr val="bg1">
                  <a:lumMod val="95000"/>
                  <a:lumOff val="5000"/>
                </a:schemeClr>
              </a:solidFill>
              <a:latin typeface="Consolas" panose="020B0609020204030204" pitchFamily="49" charset="0"/>
              <a:cs typeface="Times New Roman" panose="02020603050405020304" pitchFamily="18" charset="0"/>
            </a:endParaRPr>
          </a:p>
          <a:p>
            <a:pPr marL="457200" lvl="1" indent="0" algn="just" rtl="0">
              <a:buClr>
                <a:schemeClr val="bg2"/>
              </a:buClr>
              <a:buNone/>
            </a:pPr>
            <a:r>
              <a:rPr lang="fr-FR" sz="1600" dirty="0" err="1">
                <a:solidFill>
                  <a:schemeClr val="bg1">
                    <a:lumMod val="95000"/>
                    <a:lumOff val="5000"/>
                  </a:schemeClr>
                </a:solidFill>
                <a:latin typeface="Consolas" panose="020B0609020204030204" pitchFamily="49" charset="0"/>
                <a:cs typeface="Times New Roman" panose="02020603050405020304" pitchFamily="18" charset="0"/>
              </a:rPr>
              <a:t>System.out.println</a:t>
            </a:r>
            <a:r>
              <a:rPr lang="fr-FR" sz="1600" dirty="0">
                <a:solidFill>
                  <a:schemeClr val="bg1">
                    <a:lumMod val="95000"/>
                    <a:lumOff val="5000"/>
                  </a:schemeClr>
                </a:solidFill>
                <a:latin typeface="Consolas" panose="020B0609020204030204" pitchFamily="49" charset="0"/>
                <a:cs typeface="Times New Roman" panose="02020603050405020304" pitchFamily="18" charset="0"/>
              </a:rPr>
              <a:t>(S); //  String en Java</a:t>
            </a:r>
          </a:p>
          <a:p>
            <a:pPr marL="457200" lvl="1" indent="0" algn="just" rtl="0">
              <a:buClr>
                <a:schemeClr val="bg2"/>
              </a:buClr>
              <a:buNone/>
            </a:pPr>
            <a:r>
              <a:rPr lang="fr-FR" sz="1600" dirty="0">
                <a:solidFill>
                  <a:schemeClr val="bg1">
                    <a:lumMod val="95000"/>
                    <a:lumOff val="5000"/>
                  </a:schemeClr>
                </a:solidFill>
                <a:latin typeface="Consolas" panose="020B0609020204030204" pitchFamily="49" charset="0"/>
                <a:cs typeface="Times New Roman" panose="02020603050405020304" pitchFamily="18" charset="0"/>
              </a:rPr>
              <a:t>S = </a:t>
            </a:r>
            <a:r>
              <a:rPr lang="fr-FR" sz="1600" dirty="0" err="1">
                <a:solidFill>
                  <a:schemeClr val="bg1">
                    <a:lumMod val="95000"/>
                    <a:lumOff val="5000"/>
                  </a:schemeClr>
                </a:solidFill>
                <a:latin typeface="Consolas" panose="020B0609020204030204" pitchFamily="49" charset="0"/>
                <a:cs typeface="Times New Roman" panose="02020603050405020304" pitchFamily="18" charset="0"/>
              </a:rPr>
              <a:t>str</a:t>
            </a:r>
            <a:r>
              <a:rPr lang="fr-FR" sz="1600" dirty="0">
                <a:solidFill>
                  <a:schemeClr val="bg1">
                    <a:lumMod val="95000"/>
                    <a:lumOff val="5000"/>
                  </a:schemeClr>
                </a:solidFill>
                <a:latin typeface="Consolas" panose="020B0609020204030204" pitchFamily="49" charset="0"/>
                <a:cs typeface="Times New Roman" panose="02020603050405020304" pitchFamily="18" charset="0"/>
              </a:rPr>
              <a:t>  </a:t>
            </a:r>
            <a:r>
              <a:rPr lang="fr-FR" sz="1600" b="1" dirty="0">
                <a:solidFill>
                  <a:schemeClr val="bg1">
                    <a:lumMod val="95000"/>
                    <a:lumOff val="5000"/>
                  </a:schemeClr>
                </a:solidFill>
                <a:latin typeface="Consolas" panose="020B0609020204030204" pitchFamily="49" charset="0"/>
                <a:cs typeface="Times New Roman" panose="02020603050405020304" pitchFamily="18" charset="0"/>
              </a:rPr>
              <a:t>+ </a:t>
            </a:r>
            <a:r>
              <a:rPr lang="fr-FR" sz="1600" dirty="0">
                <a:solidFill>
                  <a:schemeClr val="bg1">
                    <a:lumMod val="95000"/>
                    <a:lumOff val="5000"/>
                  </a:schemeClr>
                </a:solidFill>
                <a:latin typeface="Consolas" panose="020B0609020204030204" pitchFamily="49" charset="0"/>
                <a:cs typeface="Times New Roman" panose="02020603050405020304" pitchFamily="18" charset="0"/>
              </a:rPr>
              <a:t> " en Java "; // utilisation de l’opérateur +</a:t>
            </a:r>
          </a:p>
          <a:p>
            <a:pPr marL="457200" lvl="1" indent="0" algn="just" rtl="0">
              <a:buClr>
                <a:schemeClr val="bg2"/>
              </a:buClr>
              <a:buNone/>
            </a:pPr>
            <a:r>
              <a:rPr lang="fr-FR" sz="1600" dirty="0" err="1">
                <a:solidFill>
                  <a:schemeClr val="bg1">
                    <a:lumMod val="95000"/>
                    <a:lumOff val="5000"/>
                  </a:schemeClr>
                </a:solidFill>
                <a:latin typeface="Consolas" panose="020B0609020204030204" pitchFamily="49" charset="0"/>
                <a:cs typeface="Times New Roman" panose="02020603050405020304" pitchFamily="18" charset="0"/>
              </a:rPr>
              <a:t>System.out.println</a:t>
            </a:r>
            <a:r>
              <a:rPr lang="fr-FR" sz="1600" dirty="0">
                <a:solidFill>
                  <a:schemeClr val="bg1">
                    <a:lumMod val="95000"/>
                    <a:lumOff val="5000"/>
                  </a:schemeClr>
                </a:solidFill>
                <a:latin typeface="Consolas" panose="020B0609020204030204" pitchFamily="49" charset="0"/>
                <a:cs typeface="Times New Roman" panose="02020603050405020304" pitchFamily="18" charset="0"/>
              </a:rPr>
              <a:t>(S); // Affiche : String en Java</a:t>
            </a:r>
          </a:p>
          <a:p>
            <a:pPr lvl="1" algn="just" rtl="0">
              <a:buClr>
                <a:schemeClr val="bg2"/>
              </a:buClr>
              <a:buFont typeface="Wingdings" panose="05000000000000000000" pitchFamily="2" charset="2"/>
              <a:buChar char="§"/>
            </a:pPr>
            <a:r>
              <a:rPr lang="fr-FR" b="1" dirty="0">
                <a:solidFill>
                  <a:srgbClr val="0070C0"/>
                </a:solidFill>
                <a:latin typeface="Calibri" panose="020F0502020204030204" pitchFamily="34" charset="0"/>
                <a:ea typeface="Calibri" panose="020F0502020204030204" pitchFamily="34" charset="0"/>
                <a:cs typeface="Calibri" panose="020F0502020204030204" pitchFamily="34" charset="0"/>
              </a:rPr>
              <a:t>Remplacement de caractères</a:t>
            </a:r>
          </a:p>
          <a:p>
            <a:pPr marL="457200" lvl="1" indent="0" algn="just" rtl="0">
              <a:buClr>
                <a:schemeClr val="bg2"/>
              </a:buClr>
              <a:buNone/>
            </a:pPr>
            <a:r>
              <a:rPr lang="fr-FR" sz="1600" dirty="0">
                <a:solidFill>
                  <a:schemeClr val="bg1">
                    <a:lumMod val="95000"/>
                    <a:lumOff val="5000"/>
                  </a:schemeClr>
                </a:solidFill>
                <a:latin typeface="Consolas" panose="020B0609020204030204" pitchFamily="49" charset="0"/>
                <a:cs typeface="Times New Roman" panose="02020603050405020304" pitchFamily="18" charset="0"/>
              </a:rPr>
              <a:t>String b = </a:t>
            </a:r>
            <a:r>
              <a:rPr lang="fr-FR" sz="1600" dirty="0" err="1">
                <a:solidFill>
                  <a:schemeClr val="bg1">
                    <a:lumMod val="95000"/>
                    <a:lumOff val="5000"/>
                  </a:schemeClr>
                </a:solidFill>
                <a:latin typeface="Consolas" panose="020B0609020204030204" pitchFamily="49" charset="0"/>
                <a:cs typeface="Times New Roman" panose="02020603050405020304" pitchFamily="18" charset="0"/>
              </a:rPr>
              <a:t>str.</a:t>
            </a:r>
            <a:r>
              <a:rPr lang="fr-FR" sz="1600" b="1" dirty="0" err="1">
                <a:solidFill>
                  <a:schemeClr val="bg1">
                    <a:lumMod val="95000"/>
                    <a:lumOff val="5000"/>
                  </a:schemeClr>
                </a:solidFill>
                <a:latin typeface="Consolas" panose="020B0609020204030204" pitchFamily="49" charset="0"/>
                <a:cs typeface="Times New Roman" panose="02020603050405020304" pitchFamily="18" charset="0"/>
              </a:rPr>
              <a:t>replace</a:t>
            </a:r>
            <a:r>
              <a:rPr lang="fr-FR" sz="1600" dirty="0">
                <a:solidFill>
                  <a:schemeClr val="bg1">
                    <a:lumMod val="95000"/>
                    <a:lumOff val="5000"/>
                  </a:schemeClr>
                </a:solidFill>
                <a:latin typeface="Consolas" panose="020B0609020204030204" pitchFamily="49" charset="0"/>
                <a:cs typeface="Times New Roman" panose="02020603050405020304" pitchFamily="18" charset="0"/>
              </a:rPr>
              <a:t>( "i" , "o" );  //  remplace i par o </a:t>
            </a:r>
          </a:p>
          <a:p>
            <a:pPr marL="457200" lvl="1" indent="0" algn="just" rtl="0">
              <a:buClr>
                <a:schemeClr val="bg2"/>
              </a:buClr>
              <a:buNone/>
            </a:pPr>
            <a:r>
              <a:rPr lang="fr-FR" sz="1600" dirty="0" err="1">
                <a:solidFill>
                  <a:schemeClr val="bg1">
                    <a:lumMod val="95000"/>
                    <a:lumOff val="5000"/>
                  </a:schemeClr>
                </a:solidFill>
                <a:latin typeface="Consolas" panose="020B0609020204030204" pitchFamily="49" charset="0"/>
                <a:cs typeface="Times New Roman" panose="02020603050405020304" pitchFamily="18" charset="0"/>
              </a:rPr>
              <a:t>System.out.println</a:t>
            </a:r>
            <a:r>
              <a:rPr lang="fr-FR" sz="1600" dirty="0">
                <a:solidFill>
                  <a:schemeClr val="bg1">
                    <a:lumMod val="95000"/>
                    <a:lumOff val="5000"/>
                  </a:schemeClr>
                </a:solidFill>
                <a:latin typeface="Consolas" panose="020B0609020204030204" pitchFamily="49" charset="0"/>
                <a:cs typeface="Times New Roman" panose="02020603050405020304" pitchFamily="18" charset="0"/>
              </a:rPr>
              <a:t>(b); // Affiche : Strong</a:t>
            </a:r>
          </a:p>
        </p:txBody>
      </p:sp>
    </p:spTree>
    <p:extLst>
      <p:ext uri="{BB962C8B-B14F-4D97-AF65-F5344CB8AC3E}">
        <p14:creationId xmlns:p14="http://schemas.microsoft.com/office/powerpoint/2010/main" val="3371073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F9C5E-5E00-CFC6-94F7-C37EEEA4BF85}"/>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D74CDCF3-EFDD-F20D-2814-07F25EBEB8C7}"/>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
        <p:nvSpPr>
          <p:cNvPr id="9" name="Titre 1">
            <a:extLst>
              <a:ext uri="{FF2B5EF4-FFF2-40B4-BE49-F238E27FC236}">
                <a16:creationId xmlns:a16="http://schemas.microsoft.com/office/drawing/2014/main" id="{D428233E-C462-0152-049D-E50C20229BFB}"/>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chaînes de caractères</a:t>
            </a:r>
            <a:endParaRPr lang="ar-MA" sz="4400" b="1" dirty="0">
              <a:solidFill>
                <a:srgbClr val="0070C0"/>
              </a:solidFill>
            </a:endParaRPr>
          </a:p>
        </p:txBody>
      </p:sp>
      <p:cxnSp>
        <p:nvCxnSpPr>
          <p:cNvPr id="10" name="Connecteur droit 9">
            <a:extLst>
              <a:ext uri="{FF2B5EF4-FFF2-40B4-BE49-F238E27FC236}">
                <a16:creationId xmlns:a16="http://schemas.microsoft.com/office/drawing/2014/main" id="{60923481-A5D3-C099-6CF2-A5829BBE10D3}"/>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Espace réservé du contenu 2">
            <a:extLst>
              <a:ext uri="{FF2B5EF4-FFF2-40B4-BE49-F238E27FC236}">
                <a16:creationId xmlns:a16="http://schemas.microsoft.com/office/drawing/2014/main" id="{D74E4794-2A64-7CDD-A693-F562AA95DF86}"/>
              </a:ext>
            </a:extLst>
          </p:cNvPr>
          <p:cNvSpPr>
            <a:spLocks noGrp="1"/>
          </p:cNvSpPr>
          <p:nvPr>
            <p:ph idx="1"/>
          </p:nvPr>
        </p:nvSpPr>
        <p:spPr>
          <a:xfrm>
            <a:off x="734284" y="1107825"/>
            <a:ext cx="10913925" cy="5251411"/>
          </a:xfrm>
        </p:spPr>
        <p:txBody>
          <a:bodyPr>
            <a:noAutofit/>
          </a:bodyPr>
          <a:lstStyle/>
          <a:p>
            <a:pPr marL="457200" lvl="1" indent="0" algn="ctr" rtl="0">
              <a:buClr>
                <a:schemeClr val="bg2"/>
              </a:buClr>
              <a:buNone/>
            </a:pPr>
            <a:r>
              <a:rPr lang="fr-FR" b="1" dirty="0">
                <a:solidFill>
                  <a:schemeClr val="bg1">
                    <a:lumMod val="95000"/>
                    <a:lumOff val="5000"/>
                  </a:schemeClr>
                </a:solidFill>
                <a:latin typeface="Consolas" panose="020B0609020204030204" pitchFamily="49" charset="0"/>
                <a:cs typeface="Times New Roman" panose="02020603050405020304" pitchFamily="18" charset="0"/>
              </a:rPr>
              <a:t>String </a:t>
            </a:r>
            <a:r>
              <a:rPr lang="fr-FR" b="1" dirty="0" err="1">
                <a:solidFill>
                  <a:schemeClr val="bg1">
                    <a:lumMod val="95000"/>
                    <a:lumOff val="5000"/>
                  </a:schemeClr>
                </a:solidFill>
                <a:latin typeface="Consolas" panose="020B0609020204030204" pitchFamily="49" charset="0"/>
                <a:cs typeface="Times New Roman" panose="02020603050405020304" pitchFamily="18" charset="0"/>
              </a:rPr>
              <a:t>str</a:t>
            </a:r>
            <a:r>
              <a:rPr lang="fr-FR" b="1" dirty="0">
                <a:solidFill>
                  <a:schemeClr val="bg1">
                    <a:lumMod val="95000"/>
                    <a:lumOff val="5000"/>
                  </a:schemeClr>
                </a:solidFill>
                <a:latin typeface="Consolas" panose="020B0609020204030204" pitchFamily="49" charset="0"/>
                <a:cs typeface="Times New Roman" panose="02020603050405020304" pitchFamily="18" charset="0"/>
              </a:rPr>
              <a:t> = "String"; </a:t>
            </a:r>
          </a:p>
          <a:p>
            <a:pPr lvl="1" algn="just" rtl="0">
              <a:buClr>
                <a:schemeClr val="bg2"/>
              </a:buClr>
              <a:buFont typeface="Wingdings" panose="05000000000000000000" pitchFamily="2" charset="2"/>
              <a:buChar char="§"/>
            </a:pPr>
            <a:r>
              <a:rPr lang="fr-FR" b="1" dirty="0">
                <a:solidFill>
                  <a:srgbClr val="0070C0"/>
                </a:solidFill>
                <a:latin typeface="Calibri" panose="020F0502020204030204" pitchFamily="34" charset="0"/>
                <a:ea typeface="Calibri" panose="020F0502020204030204" pitchFamily="34" charset="0"/>
                <a:cs typeface="Calibri" panose="020F0502020204030204" pitchFamily="34" charset="0"/>
              </a:rPr>
              <a:t>Conversion en majuscules</a:t>
            </a:r>
          </a:p>
          <a:p>
            <a:pPr marL="457200" lvl="1" indent="0" algn="just" rtl="0">
              <a:buClr>
                <a:schemeClr val="bg2"/>
              </a:buClr>
              <a:buNone/>
            </a:pPr>
            <a:r>
              <a:rPr lang="fr-FR" sz="1600" dirty="0">
                <a:solidFill>
                  <a:schemeClr val="bg1">
                    <a:lumMod val="95000"/>
                    <a:lumOff val="5000"/>
                  </a:schemeClr>
                </a:solidFill>
                <a:latin typeface="Consolas" panose="020B0609020204030204" pitchFamily="49" charset="0"/>
                <a:cs typeface="Times New Roman" panose="02020603050405020304" pitchFamily="18" charset="0"/>
              </a:rPr>
              <a:t>String m = </a:t>
            </a:r>
            <a:r>
              <a:rPr lang="fr-FR" sz="1600" dirty="0" err="1">
                <a:solidFill>
                  <a:schemeClr val="bg1">
                    <a:lumMod val="95000"/>
                    <a:lumOff val="5000"/>
                  </a:schemeClr>
                </a:solidFill>
                <a:latin typeface="Consolas" panose="020B0609020204030204" pitchFamily="49" charset="0"/>
                <a:cs typeface="Times New Roman" panose="02020603050405020304" pitchFamily="18" charset="0"/>
              </a:rPr>
              <a:t>str.</a:t>
            </a:r>
            <a:r>
              <a:rPr lang="fr-FR" sz="1600" b="1" dirty="0" err="1">
                <a:solidFill>
                  <a:schemeClr val="bg1">
                    <a:lumMod val="95000"/>
                    <a:lumOff val="5000"/>
                  </a:schemeClr>
                </a:solidFill>
                <a:latin typeface="Consolas" panose="020B0609020204030204" pitchFamily="49" charset="0"/>
                <a:cs typeface="Times New Roman" panose="02020603050405020304" pitchFamily="18" charset="0"/>
              </a:rPr>
              <a:t>toUpperCase</a:t>
            </a:r>
            <a:r>
              <a:rPr lang="fr-FR" sz="1600" b="1" dirty="0">
                <a:solidFill>
                  <a:schemeClr val="bg1">
                    <a:lumMod val="95000"/>
                    <a:lumOff val="5000"/>
                  </a:schemeClr>
                </a:solidFill>
                <a:latin typeface="Consolas" panose="020B0609020204030204" pitchFamily="49" charset="0"/>
                <a:cs typeface="Times New Roman" panose="02020603050405020304" pitchFamily="18" charset="0"/>
              </a:rPr>
              <a:t>(); </a:t>
            </a:r>
            <a:endParaRPr lang="fr-FR" sz="1600" dirty="0">
              <a:solidFill>
                <a:schemeClr val="bg1">
                  <a:lumMod val="95000"/>
                  <a:lumOff val="5000"/>
                </a:schemeClr>
              </a:solidFill>
              <a:latin typeface="Consolas" panose="020B0609020204030204" pitchFamily="49" charset="0"/>
              <a:cs typeface="Times New Roman" panose="02020603050405020304" pitchFamily="18" charset="0"/>
            </a:endParaRPr>
          </a:p>
          <a:p>
            <a:pPr marL="457200" lvl="1" indent="0" algn="just" rtl="0">
              <a:buClr>
                <a:schemeClr val="bg2"/>
              </a:buClr>
              <a:buNone/>
            </a:pPr>
            <a:r>
              <a:rPr lang="fr-FR" sz="1600" dirty="0" err="1">
                <a:solidFill>
                  <a:schemeClr val="bg1">
                    <a:lumMod val="95000"/>
                    <a:lumOff val="5000"/>
                  </a:schemeClr>
                </a:solidFill>
                <a:latin typeface="Consolas" panose="020B0609020204030204" pitchFamily="49" charset="0"/>
                <a:cs typeface="Times New Roman" panose="02020603050405020304" pitchFamily="18" charset="0"/>
              </a:rPr>
              <a:t>System.out.println</a:t>
            </a:r>
            <a:r>
              <a:rPr lang="fr-FR" sz="1600" dirty="0">
                <a:solidFill>
                  <a:schemeClr val="bg1">
                    <a:lumMod val="95000"/>
                    <a:lumOff val="5000"/>
                  </a:schemeClr>
                </a:solidFill>
                <a:latin typeface="Consolas" panose="020B0609020204030204" pitchFamily="49" charset="0"/>
                <a:cs typeface="Times New Roman" panose="02020603050405020304" pitchFamily="18" charset="0"/>
              </a:rPr>
              <a:t>(m); </a:t>
            </a:r>
            <a:r>
              <a:rPr lang="fr-FR" sz="1400" b="1" dirty="0">
                <a:solidFill>
                  <a:schemeClr val="accent4"/>
                </a:solidFill>
                <a:latin typeface="Consolas" panose="020B0609020204030204" pitchFamily="49" charset="0"/>
                <a:cs typeface="Times New Roman" panose="02020603050405020304" pitchFamily="18" charset="0"/>
              </a:rPr>
              <a:t>// STRING</a:t>
            </a:r>
          </a:p>
          <a:p>
            <a:pPr lvl="1" algn="just" rtl="0">
              <a:buClr>
                <a:schemeClr val="bg2"/>
              </a:buClr>
              <a:buFont typeface="Wingdings" panose="05000000000000000000" pitchFamily="2" charset="2"/>
              <a:buChar char="§"/>
            </a:pPr>
            <a:r>
              <a:rPr lang="fr-FR" b="1" dirty="0">
                <a:solidFill>
                  <a:srgbClr val="0070C0"/>
                </a:solidFill>
                <a:latin typeface="Calibri" panose="020F0502020204030204" pitchFamily="34" charset="0"/>
                <a:ea typeface="Calibri" panose="020F0502020204030204" pitchFamily="34" charset="0"/>
                <a:cs typeface="Calibri" panose="020F0502020204030204" pitchFamily="34" charset="0"/>
              </a:rPr>
              <a:t>Extraction de sous chaînes</a:t>
            </a:r>
          </a:p>
          <a:p>
            <a:pPr marL="457200" lvl="1" indent="0" algn="just" rtl="0">
              <a:buClr>
                <a:schemeClr val="bg2"/>
              </a:buClr>
              <a:buNone/>
            </a:pPr>
            <a:r>
              <a:rPr lang="fr-FR" sz="1600" dirty="0">
                <a:solidFill>
                  <a:schemeClr val="bg1">
                    <a:lumMod val="95000"/>
                    <a:lumOff val="5000"/>
                  </a:schemeClr>
                </a:solidFill>
                <a:latin typeface="Consolas" panose="020B0609020204030204" pitchFamily="49" charset="0"/>
                <a:cs typeface="Times New Roman" panose="02020603050405020304" pitchFamily="18" charset="0"/>
              </a:rPr>
              <a:t>String </a:t>
            </a:r>
            <a:r>
              <a:rPr lang="fr-FR" sz="1600" dirty="0" err="1">
                <a:solidFill>
                  <a:schemeClr val="bg1">
                    <a:lumMod val="95000"/>
                    <a:lumOff val="5000"/>
                  </a:schemeClr>
                </a:solidFill>
                <a:latin typeface="Consolas" panose="020B0609020204030204" pitchFamily="49" charset="0"/>
                <a:cs typeface="Times New Roman" panose="02020603050405020304" pitchFamily="18" charset="0"/>
              </a:rPr>
              <a:t>sub</a:t>
            </a:r>
            <a:r>
              <a:rPr lang="fr-FR" sz="1600" dirty="0">
                <a:solidFill>
                  <a:schemeClr val="bg1">
                    <a:lumMod val="95000"/>
                    <a:lumOff val="5000"/>
                  </a:schemeClr>
                </a:solidFill>
                <a:latin typeface="Consolas" panose="020B0609020204030204" pitchFamily="49" charset="0"/>
                <a:cs typeface="Times New Roman" panose="02020603050405020304" pitchFamily="18" charset="0"/>
              </a:rPr>
              <a:t> = </a:t>
            </a:r>
            <a:r>
              <a:rPr lang="fr-FR" sz="1600" dirty="0" err="1">
                <a:solidFill>
                  <a:schemeClr val="bg1">
                    <a:lumMod val="95000"/>
                    <a:lumOff val="5000"/>
                  </a:schemeClr>
                </a:solidFill>
                <a:latin typeface="Consolas" panose="020B0609020204030204" pitchFamily="49" charset="0"/>
                <a:cs typeface="Times New Roman" panose="02020603050405020304" pitchFamily="18" charset="0"/>
              </a:rPr>
              <a:t>str.</a:t>
            </a:r>
            <a:r>
              <a:rPr lang="fr-FR" sz="1600" b="1" dirty="0" err="1">
                <a:solidFill>
                  <a:schemeClr val="bg1">
                    <a:lumMod val="95000"/>
                    <a:lumOff val="5000"/>
                  </a:schemeClr>
                </a:solidFill>
                <a:latin typeface="Consolas" panose="020B0609020204030204" pitchFamily="49" charset="0"/>
                <a:cs typeface="Times New Roman" panose="02020603050405020304" pitchFamily="18" charset="0"/>
              </a:rPr>
              <a:t>substring</a:t>
            </a:r>
            <a:r>
              <a:rPr lang="fr-FR" sz="1600" b="1" dirty="0">
                <a:solidFill>
                  <a:schemeClr val="bg1">
                    <a:lumMod val="95000"/>
                    <a:lumOff val="5000"/>
                  </a:schemeClr>
                </a:solidFill>
                <a:latin typeface="Consolas" panose="020B0609020204030204" pitchFamily="49" charset="0"/>
                <a:cs typeface="Times New Roman" panose="02020603050405020304" pitchFamily="18" charset="0"/>
              </a:rPr>
              <a:t>(0, 3); </a:t>
            </a:r>
            <a:r>
              <a:rPr lang="fr-FR" sz="1400" b="1" dirty="0">
                <a:solidFill>
                  <a:schemeClr val="accent4"/>
                </a:solidFill>
                <a:latin typeface="Consolas" panose="020B0609020204030204" pitchFamily="49" charset="0"/>
                <a:cs typeface="Times New Roman" panose="02020603050405020304" pitchFamily="18" charset="0"/>
              </a:rPr>
              <a:t>//extrait les caractères dont l’index est entre 0 et 3 </a:t>
            </a:r>
            <a:endParaRPr lang="fr-FR" sz="1600" b="1" dirty="0">
              <a:solidFill>
                <a:schemeClr val="accent4"/>
              </a:solidFill>
              <a:latin typeface="Consolas" panose="020B0609020204030204" pitchFamily="49" charset="0"/>
              <a:cs typeface="Times New Roman" panose="02020603050405020304" pitchFamily="18" charset="0"/>
            </a:endParaRPr>
          </a:p>
          <a:p>
            <a:pPr marL="457200" lvl="1" indent="0" algn="just" rtl="0">
              <a:buClr>
                <a:schemeClr val="bg2"/>
              </a:buClr>
              <a:buNone/>
            </a:pPr>
            <a:r>
              <a:rPr lang="fr-FR" sz="1600" dirty="0" err="1">
                <a:solidFill>
                  <a:schemeClr val="bg1">
                    <a:lumMod val="95000"/>
                    <a:lumOff val="5000"/>
                  </a:schemeClr>
                </a:solidFill>
                <a:latin typeface="Consolas" panose="020B0609020204030204" pitchFamily="49" charset="0"/>
                <a:cs typeface="Times New Roman" panose="02020603050405020304" pitchFamily="18" charset="0"/>
              </a:rPr>
              <a:t>System.out.println</a:t>
            </a:r>
            <a:r>
              <a:rPr lang="fr-FR" sz="1600" dirty="0">
                <a:solidFill>
                  <a:schemeClr val="bg1">
                    <a:lumMod val="95000"/>
                    <a:lumOff val="5000"/>
                  </a:schemeClr>
                </a:solidFill>
                <a:latin typeface="Consolas" panose="020B0609020204030204" pitchFamily="49" charset="0"/>
                <a:cs typeface="Times New Roman" panose="02020603050405020304" pitchFamily="18" charset="0"/>
              </a:rPr>
              <a:t>(</a:t>
            </a:r>
            <a:r>
              <a:rPr lang="fr-FR" sz="1600" dirty="0" err="1">
                <a:solidFill>
                  <a:schemeClr val="bg1">
                    <a:lumMod val="95000"/>
                    <a:lumOff val="5000"/>
                  </a:schemeClr>
                </a:solidFill>
                <a:latin typeface="Consolas" panose="020B0609020204030204" pitchFamily="49" charset="0"/>
                <a:cs typeface="Times New Roman" panose="02020603050405020304" pitchFamily="18" charset="0"/>
              </a:rPr>
              <a:t>sub</a:t>
            </a:r>
            <a:r>
              <a:rPr lang="fr-FR" sz="1600" dirty="0">
                <a:solidFill>
                  <a:schemeClr val="bg1">
                    <a:lumMod val="95000"/>
                    <a:lumOff val="5000"/>
                  </a:schemeClr>
                </a:solidFill>
                <a:latin typeface="Consolas" panose="020B0609020204030204" pitchFamily="49" charset="0"/>
                <a:cs typeface="Times New Roman" panose="02020603050405020304" pitchFamily="18" charset="0"/>
              </a:rPr>
              <a:t>); </a:t>
            </a:r>
            <a:r>
              <a:rPr lang="fr-FR" sz="1400" b="1" dirty="0">
                <a:solidFill>
                  <a:schemeClr val="accent4"/>
                </a:solidFill>
                <a:latin typeface="Consolas" panose="020B0609020204030204" pitchFamily="49" charset="0"/>
                <a:cs typeface="Times New Roman" panose="02020603050405020304" pitchFamily="18" charset="0"/>
              </a:rPr>
              <a:t>// </a:t>
            </a:r>
            <a:r>
              <a:rPr lang="fr-FR" sz="1400" b="1" dirty="0" err="1">
                <a:solidFill>
                  <a:schemeClr val="accent4"/>
                </a:solidFill>
                <a:latin typeface="Consolas" panose="020B0609020204030204" pitchFamily="49" charset="0"/>
                <a:cs typeface="Times New Roman" panose="02020603050405020304" pitchFamily="18" charset="0"/>
              </a:rPr>
              <a:t>Str</a:t>
            </a:r>
            <a:endParaRPr lang="fr-FR" sz="1600" b="1" dirty="0">
              <a:solidFill>
                <a:schemeClr val="accent4"/>
              </a:solidFill>
              <a:latin typeface="Consolas" panose="020B0609020204030204" pitchFamily="49" charset="0"/>
              <a:cs typeface="Times New Roman" panose="02020603050405020304" pitchFamily="18" charset="0"/>
            </a:endParaRPr>
          </a:p>
          <a:p>
            <a:pPr lvl="1" algn="just" rtl="0">
              <a:buClr>
                <a:schemeClr val="bg2"/>
              </a:buClr>
              <a:buFont typeface="Wingdings" panose="05000000000000000000" pitchFamily="2" charset="2"/>
              <a:buChar char="§"/>
            </a:pPr>
            <a:r>
              <a:rPr lang="fr-FR" b="1" dirty="0">
                <a:solidFill>
                  <a:srgbClr val="0070C0"/>
                </a:solidFill>
                <a:latin typeface="Calibri" panose="020F0502020204030204" pitchFamily="34" charset="0"/>
                <a:ea typeface="Calibri" panose="020F0502020204030204" pitchFamily="34" charset="0"/>
                <a:cs typeface="Calibri" panose="020F0502020204030204" pitchFamily="34" charset="0"/>
              </a:rPr>
              <a:t>Rechercher la position d'un caractère ou d'une sous-chaîne</a:t>
            </a:r>
          </a:p>
          <a:p>
            <a:pPr marL="457200" lvl="1" indent="0" algn="just" rtl="0">
              <a:buClr>
                <a:schemeClr val="bg2"/>
              </a:buClr>
              <a:buNone/>
            </a:pPr>
            <a:r>
              <a:rPr lang="fr-FR" sz="1600" dirty="0" err="1">
                <a:solidFill>
                  <a:schemeClr val="bg1">
                    <a:lumMod val="95000"/>
                    <a:lumOff val="5000"/>
                  </a:schemeClr>
                </a:solidFill>
                <a:latin typeface="Consolas" panose="020B0609020204030204" pitchFamily="49" charset="0"/>
                <a:cs typeface="Times New Roman" panose="02020603050405020304" pitchFamily="18" charset="0"/>
              </a:rPr>
              <a:t>int</a:t>
            </a:r>
            <a:r>
              <a:rPr lang="fr-FR" sz="1600" dirty="0">
                <a:solidFill>
                  <a:schemeClr val="bg1">
                    <a:lumMod val="95000"/>
                    <a:lumOff val="5000"/>
                  </a:schemeClr>
                </a:solidFill>
                <a:latin typeface="Consolas" panose="020B0609020204030204" pitchFamily="49" charset="0"/>
                <a:cs typeface="Times New Roman" panose="02020603050405020304" pitchFamily="18" charset="0"/>
              </a:rPr>
              <a:t> index = </a:t>
            </a:r>
            <a:r>
              <a:rPr lang="fr-FR" sz="1600" dirty="0" err="1">
                <a:solidFill>
                  <a:schemeClr val="bg1">
                    <a:lumMod val="95000"/>
                    <a:lumOff val="5000"/>
                  </a:schemeClr>
                </a:solidFill>
                <a:latin typeface="Consolas" panose="020B0609020204030204" pitchFamily="49" charset="0"/>
                <a:cs typeface="Times New Roman" panose="02020603050405020304" pitchFamily="18" charset="0"/>
              </a:rPr>
              <a:t>str.</a:t>
            </a:r>
            <a:r>
              <a:rPr lang="fr-FR" sz="1600" b="1" dirty="0" err="1">
                <a:solidFill>
                  <a:schemeClr val="bg1">
                    <a:lumMod val="95000"/>
                    <a:lumOff val="5000"/>
                  </a:schemeClr>
                </a:solidFill>
                <a:latin typeface="Consolas" panose="020B0609020204030204" pitchFamily="49" charset="0"/>
                <a:cs typeface="Times New Roman" panose="02020603050405020304" pitchFamily="18" charset="0"/>
              </a:rPr>
              <a:t>indexOf</a:t>
            </a:r>
            <a:r>
              <a:rPr lang="fr-FR" sz="1600" b="1" dirty="0">
                <a:solidFill>
                  <a:schemeClr val="bg1">
                    <a:lumMod val="95000"/>
                    <a:lumOff val="5000"/>
                  </a:schemeClr>
                </a:solidFill>
                <a:latin typeface="Consolas" panose="020B0609020204030204" pitchFamily="49" charset="0"/>
                <a:cs typeface="Times New Roman" panose="02020603050405020304" pitchFamily="18" charset="0"/>
              </a:rPr>
              <a:t>('i'); </a:t>
            </a:r>
            <a:r>
              <a:rPr lang="fr-FR" sz="1400" b="1" dirty="0">
                <a:solidFill>
                  <a:schemeClr val="accent4"/>
                </a:solidFill>
                <a:latin typeface="Consolas" panose="020B0609020204030204" pitchFamily="49" charset="0"/>
                <a:cs typeface="Times New Roman" panose="02020603050405020304" pitchFamily="18" charset="0"/>
              </a:rPr>
              <a:t>// Renvoie l’indice du premier 'i', -1 sinon </a:t>
            </a:r>
            <a:endParaRPr lang="fr-FR" sz="1600" b="1" dirty="0">
              <a:solidFill>
                <a:schemeClr val="accent4"/>
              </a:solidFill>
              <a:latin typeface="Consolas" panose="020B0609020204030204" pitchFamily="49" charset="0"/>
              <a:cs typeface="Times New Roman" panose="02020603050405020304" pitchFamily="18" charset="0"/>
            </a:endParaRPr>
          </a:p>
          <a:p>
            <a:pPr marL="457200" lvl="1" indent="0" algn="just" rtl="0">
              <a:buClr>
                <a:schemeClr val="bg2"/>
              </a:buClr>
              <a:buNone/>
            </a:pPr>
            <a:r>
              <a:rPr lang="fr-FR" sz="1600" dirty="0" err="1">
                <a:solidFill>
                  <a:schemeClr val="bg1">
                    <a:lumMod val="95000"/>
                    <a:lumOff val="5000"/>
                  </a:schemeClr>
                </a:solidFill>
                <a:latin typeface="Consolas" panose="020B0609020204030204" pitchFamily="49" charset="0"/>
                <a:cs typeface="Times New Roman" panose="02020603050405020304" pitchFamily="18" charset="0"/>
              </a:rPr>
              <a:t>System.out.println</a:t>
            </a:r>
            <a:r>
              <a:rPr lang="fr-FR" sz="1600" dirty="0">
                <a:solidFill>
                  <a:schemeClr val="bg1">
                    <a:lumMod val="95000"/>
                    <a:lumOff val="5000"/>
                  </a:schemeClr>
                </a:solidFill>
                <a:latin typeface="Consolas" panose="020B0609020204030204" pitchFamily="49" charset="0"/>
                <a:cs typeface="Times New Roman" panose="02020603050405020304" pitchFamily="18" charset="0"/>
              </a:rPr>
              <a:t>(index); </a:t>
            </a:r>
            <a:r>
              <a:rPr lang="fr-FR" sz="1400" b="1" dirty="0">
                <a:solidFill>
                  <a:schemeClr val="accent4"/>
                </a:solidFill>
                <a:latin typeface="Consolas" panose="020B0609020204030204" pitchFamily="49" charset="0"/>
                <a:cs typeface="Times New Roman" panose="02020603050405020304" pitchFamily="18" charset="0"/>
              </a:rPr>
              <a:t>//3 </a:t>
            </a:r>
            <a:endParaRPr lang="fr-FR" sz="1600" b="1" dirty="0">
              <a:solidFill>
                <a:schemeClr val="accent4"/>
              </a:solidFill>
              <a:latin typeface="Consolas" panose="020B0609020204030204" pitchFamily="49" charset="0"/>
              <a:cs typeface="Times New Roman" panose="02020603050405020304" pitchFamily="18" charset="0"/>
            </a:endParaRPr>
          </a:p>
          <a:p>
            <a:pPr lvl="1" algn="just" rtl="0">
              <a:buClr>
                <a:schemeClr val="bg2"/>
              </a:buClr>
              <a:buFont typeface="Wingdings" panose="05000000000000000000" pitchFamily="2" charset="2"/>
              <a:buChar char="§"/>
            </a:pPr>
            <a:r>
              <a:rPr lang="fr-FR" b="1" dirty="0">
                <a:solidFill>
                  <a:srgbClr val="0070C0"/>
                </a:solidFill>
                <a:latin typeface="Calibri" panose="020F0502020204030204" pitchFamily="34" charset="0"/>
                <a:ea typeface="Calibri" panose="020F0502020204030204" pitchFamily="34" charset="0"/>
                <a:cs typeface="Calibri" panose="020F0502020204030204" pitchFamily="34" charset="0"/>
              </a:rPr>
              <a:t>Accéder à un caractère spécifique en fonction de son index</a:t>
            </a:r>
          </a:p>
          <a:p>
            <a:pPr marL="457200" lvl="1" indent="0" algn="just" rtl="0">
              <a:buClr>
                <a:schemeClr val="bg2"/>
              </a:buClr>
              <a:buNone/>
            </a:pPr>
            <a:r>
              <a:rPr lang="fr-FR" sz="1600" dirty="0">
                <a:solidFill>
                  <a:schemeClr val="bg1">
                    <a:lumMod val="95000"/>
                    <a:lumOff val="5000"/>
                  </a:schemeClr>
                </a:solidFill>
                <a:latin typeface="Consolas" panose="020B0609020204030204" pitchFamily="49" charset="0"/>
                <a:cs typeface="Times New Roman" panose="02020603050405020304" pitchFamily="18" charset="0"/>
              </a:rPr>
              <a:t>char </a:t>
            </a:r>
            <a:r>
              <a:rPr lang="fr-FR" sz="1600" dirty="0" err="1">
                <a:solidFill>
                  <a:schemeClr val="bg1">
                    <a:lumMod val="95000"/>
                    <a:lumOff val="5000"/>
                  </a:schemeClr>
                </a:solidFill>
                <a:latin typeface="Consolas" panose="020B0609020204030204" pitchFamily="49" charset="0"/>
                <a:cs typeface="Times New Roman" panose="02020603050405020304" pitchFamily="18" charset="0"/>
              </a:rPr>
              <a:t>ch</a:t>
            </a:r>
            <a:r>
              <a:rPr lang="fr-FR" sz="1600" dirty="0">
                <a:solidFill>
                  <a:schemeClr val="bg1">
                    <a:lumMod val="95000"/>
                    <a:lumOff val="5000"/>
                  </a:schemeClr>
                </a:solidFill>
                <a:latin typeface="Consolas" panose="020B0609020204030204" pitchFamily="49" charset="0"/>
                <a:cs typeface="Times New Roman" panose="02020603050405020304" pitchFamily="18" charset="0"/>
              </a:rPr>
              <a:t> = </a:t>
            </a:r>
            <a:r>
              <a:rPr lang="fr-FR" sz="1600" dirty="0" err="1">
                <a:solidFill>
                  <a:schemeClr val="bg1">
                    <a:lumMod val="95000"/>
                    <a:lumOff val="5000"/>
                  </a:schemeClr>
                </a:solidFill>
                <a:latin typeface="Consolas" panose="020B0609020204030204" pitchFamily="49" charset="0"/>
                <a:cs typeface="Times New Roman" panose="02020603050405020304" pitchFamily="18" charset="0"/>
              </a:rPr>
              <a:t>str.</a:t>
            </a:r>
            <a:r>
              <a:rPr lang="fr-FR" sz="1600" b="1" dirty="0" err="1">
                <a:solidFill>
                  <a:schemeClr val="bg1">
                    <a:lumMod val="95000"/>
                    <a:lumOff val="5000"/>
                  </a:schemeClr>
                </a:solidFill>
                <a:latin typeface="Consolas" panose="020B0609020204030204" pitchFamily="49" charset="0"/>
                <a:cs typeface="Times New Roman" panose="02020603050405020304" pitchFamily="18" charset="0"/>
              </a:rPr>
              <a:t>charAt</a:t>
            </a:r>
            <a:r>
              <a:rPr lang="fr-FR" sz="1600" b="1" dirty="0">
                <a:solidFill>
                  <a:schemeClr val="bg1">
                    <a:lumMod val="95000"/>
                    <a:lumOff val="5000"/>
                  </a:schemeClr>
                </a:solidFill>
                <a:latin typeface="Consolas" panose="020B0609020204030204" pitchFamily="49" charset="0"/>
                <a:cs typeface="Times New Roman" panose="02020603050405020304" pitchFamily="18" charset="0"/>
              </a:rPr>
              <a:t>(2)</a:t>
            </a:r>
            <a:r>
              <a:rPr lang="fr-FR" sz="1600" dirty="0">
                <a:solidFill>
                  <a:schemeClr val="bg1">
                    <a:lumMod val="95000"/>
                    <a:lumOff val="5000"/>
                  </a:schemeClr>
                </a:solidFill>
                <a:latin typeface="Consolas" panose="020B0609020204030204" pitchFamily="49" charset="0"/>
                <a:cs typeface="Times New Roman" panose="02020603050405020304" pitchFamily="18" charset="0"/>
              </a:rPr>
              <a:t>; </a:t>
            </a:r>
            <a:r>
              <a:rPr lang="fr-FR" sz="1400" b="1" dirty="0">
                <a:solidFill>
                  <a:schemeClr val="accent4"/>
                </a:solidFill>
                <a:latin typeface="Consolas" panose="020B0609020204030204" pitchFamily="49" charset="0"/>
                <a:cs typeface="Times New Roman" panose="02020603050405020304" pitchFamily="18" charset="0"/>
              </a:rPr>
              <a:t>// Renvoie le caractère se trouvant à l’index 2 </a:t>
            </a:r>
          </a:p>
          <a:p>
            <a:pPr marL="457200" lvl="1" indent="0" algn="just" rtl="0">
              <a:buClr>
                <a:schemeClr val="bg2"/>
              </a:buClr>
              <a:buNone/>
            </a:pPr>
            <a:r>
              <a:rPr lang="fr-FR" sz="1600" dirty="0" err="1">
                <a:solidFill>
                  <a:schemeClr val="bg1">
                    <a:lumMod val="95000"/>
                    <a:lumOff val="5000"/>
                  </a:schemeClr>
                </a:solidFill>
                <a:latin typeface="Consolas" panose="020B0609020204030204" pitchFamily="49" charset="0"/>
                <a:cs typeface="Times New Roman" panose="02020603050405020304" pitchFamily="18" charset="0"/>
              </a:rPr>
              <a:t>System.out.println</a:t>
            </a:r>
            <a:r>
              <a:rPr lang="fr-FR" sz="1600" dirty="0">
                <a:solidFill>
                  <a:schemeClr val="bg1">
                    <a:lumMod val="95000"/>
                    <a:lumOff val="5000"/>
                  </a:schemeClr>
                </a:solidFill>
                <a:latin typeface="Consolas" panose="020B0609020204030204" pitchFamily="49" charset="0"/>
                <a:cs typeface="Times New Roman" panose="02020603050405020304" pitchFamily="18" charset="0"/>
              </a:rPr>
              <a:t>(</a:t>
            </a:r>
            <a:r>
              <a:rPr lang="fr-FR" sz="1600" dirty="0" err="1">
                <a:solidFill>
                  <a:schemeClr val="bg1">
                    <a:lumMod val="95000"/>
                    <a:lumOff val="5000"/>
                  </a:schemeClr>
                </a:solidFill>
                <a:latin typeface="Consolas" panose="020B0609020204030204" pitchFamily="49" charset="0"/>
                <a:cs typeface="Times New Roman" panose="02020603050405020304" pitchFamily="18" charset="0"/>
              </a:rPr>
              <a:t>ch</a:t>
            </a:r>
            <a:r>
              <a:rPr lang="fr-FR" sz="1600" dirty="0">
                <a:solidFill>
                  <a:schemeClr val="bg1">
                    <a:lumMod val="95000"/>
                    <a:lumOff val="5000"/>
                  </a:schemeClr>
                </a:solidFill>
                <a:latin typeface="Consolas" panose="020B0609020204030204" pitchFamily="49" charset="0"/>
                <a:cs typeface="Times New Roman" panose="02020603050405020304" pitchFamily="18" charset="0"/>
              </a:rPr>
              <a:t>); </a:t>
            </a:r>
            <a:r>
              <a:rPr lang="fr-FR" sz="1400" b="1" dirty="0">
                <a:solidFill>
                  <a:schemeClr val="accent4"/>
                </a:solidFill>
                <a:latin typeface="Consolas" panose="020B0609020204030204" pitchFamily="49" charset="0"/>
                <a:cs typeface="Times New Roman" panose="02020603050405020304" pitchFamily="18" charset="0"/>
              </a:rPr>
              <a:t>// r</a:t>
            </a:r>
            <a:endParaRPr lang="fr-FR" sz="1600" b="1" dirty="0">
              <a:solidFill>
                <a:schemeClr val="accent4"/>
              </a:solidFill>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34907644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9BEEEB-8339-0A1B-358E-607CD1C12970}"/>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B2D38BD7-8573-F333-08F9-C98C6323DE90}"/>
              </a:ext>
            </a:extLst>
          </p:cNvPr>
          <p:cNvSpPr>
            <a:spLocks noGrp="1"/>
          </p:cNvSpPr>
          <p:nvPr>
            <p:ph type="sldNum" sz="quarter" idx="12"/>
          </p:nvPr>
        </p:nvSpPr>
        <p:spPr/>
        <p:txBody>
          <a:bodyPr/>
          <a:lstStyle/>
          <a:p>
            <a:fld id="{D57F1E4F-1CFF-5643-939E-217C01CDF565}" type="slidenum">
              <a:rPr lang="en-US" smtClean="0"/>
              <a:pPr/>
              <a:t>45</a:t>
            </a:fld>
            <a:endParaRPr lang="en-US" dirty="0"/>
          </a:p>
        </p:txBody>
      </p:sp>
      <p:sp>
        <p:nvSpPr>
          <p:cNvPr id="9" name="Titre 1">
            <a:extLst>
              <a:ext uri="{FF2B5EF4-FFF2-40B4-BE49-F238E27FC236}">
                <a16:creationId xmlns:a16="http://schemas.microsoft.com/office/drawing/2014/main" id="{1D071B85-0965-3350-7A91-1A3A18AE132B}"/>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chaînes de caractères</a:t>
            </a:r>
            <a:endParaRPr lang="ar-MA" sz="4400" b="1" dirty="0">
              <a:solidFill>
                <a:srgbClr val="0070C0"/>
              </a:solidFill>
            </a:endParaRPr>
          </a:p>
        </p:txBody>
      </p:sp>
      <p:cxnSp>
        <p:nvCxnSpPr>
          <p:cNvPr id="10" name="Connecteur droit 9">
            <a:extLst>
              <a:ext uri="{FF2B5EF4-FFF2-40B4-BE49-F238E27FC236}">
                <a16:creationId xmlns:a16="http://schemas.microsoft.com/office/drawing/2014/main" id="{231B8A70-FFBA-F6DD-C6B3-3355AA3ABF0C}"/>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Espace réservé du contenu 2">
            <a:extLst>
              <a:ext uri="{FF2B5EF4-FFF2-40B4-BE49-F238E27FC236}">
                <a16:creationId xmlns:a16="http://schemas.microsoft.com/office/drawing/2014/main" id="{B819386B-EF40-4BC7-A97D-7C507A9BCC26}"/>
              </a:ext>
            </a:extLst>
          </p:cNvPr>
          <p:cNvSpPr>
            <a:spLocks noGrp="1"/>
          </p:cNvSpPr>
          <p:nvPr>
            <p:ph idx="1"/>
          </p:nvPr>
        </p:nvSpPr>
        <p:spPr>
          <a:xfrm>
            <a:off x="929080" y="2337956"/>
            <a:ext cx="10226262" cy="3657600"/>
          </a:xfrm>
        </p:spPr>
        <p:txBody>
          <a:bodyPr>
            <a:noAutofit/>
          </a:bodyPr>
          <a:lstStyle/>
          <a:p>
            <a:pPr lvl="1" algn="just" rtl="0">
              <a:lnSpc>
                <a:spcPct val="150000"/>
              </a:lnSpc>
              <a:buClr>
                <a:schemeClr val="bg2"/>
              </a:buClr>
              <a:buFont typeface="Wingdings" panose="05000000000000000000" pitchFamily="2" charset="2"/>
              <a:buChar char="§"/>
            </a:pPr>
            <a:r>
              <a:rPr lang="fr-FR" b="1" dirty="0" err="1">
                <a:solidFill>
                  <a:schemeClr val="bg2"/>
                </a:solidFill>
                <a:latin typeface="Consolas" panose="020B0609020204030204" pitchFamily="49" charset="0"/>
                <a:cs typeface="Times New Roman" panose="02020603050405020304" pitchFamily="18" charset="0"/>
              </a:rPr>
              <a:t>StringBuilder</a:t>
            </a:r>
            <a:r>
              <a:rPr lang="fr-FR" b="1" dirty="0">
                <a:solidFill>
                  <a:schemeClr val="bg2"/>
                </a:solidFill>
                <a:latin typeface="Consolas" panose="020B0609020204030204" pitchFamily="49" charset="0"/>
                <a:cs typeface="Times New Roman" panose="02020603050405020304" pitchFamily="18" charset="0"/>
              </a:rPr>
              <a:t> </a:t>
            </a:r>
            <a:r>
              <a:rPr lang="fr-FR" b="1" dirty="0" err="1">
                <a:solidFill>
                  <a:schemeClr val="bg2"/>
                </a:solidFill>
                <a:latin typeface="Consolas" panose="020B0609020204030204" pitchFamily="49" charset="0"/>
                <a:cs typeface="Times New Roman" panose="02020603050405020304" pitchFamily="18" charset="0"/>
              </a:rPr>
              <a:t>str</a:t>
            </a:r>
            <a:r>
              <a:rPr lang="fr-FR" b="1" dirty="0">
                <a:solidFill>
                  <a:schemeClr val="bg2"/>
                </a:solidFill>
                <a:latin typeface="Consolas" panose="020B0609020204030204" pitchFamily="49" charset="0"/>
                <a:cs typeface="Times New Roman" panose="02020603050405020304" pitchFamily="18" charset="0"/>
              </a:rPr>
              <a:t> = new </a:t>
            </a:r>
            <a:r>
              <a:rPr lang="fr-FR" b="1" dirty="0" err="1">
                <a:solidFill>
                  <a:schemeClr val="bg2"/>
                </a:solidFill>
                <a:latin typeface="Consolas" panose="020B0609020204030204" pitchFamily="49" charset="0"/>
                <a:cs typeface="Times New Roman" panose="02020603050405020304" pitchFamily="18" charset="0"/>
              </a:rPr>
              <a:t>StringBuilder</a:t>
            </a:r>
            <a:r>
              <a:rPr lang="fr-FR" b="1" dirty="0">
                <a:solidFill>
                  <a:schemeClr val="bg2"/>
                </a:solidFill>
                <a:latin typeface="Consolas" panose="020B0609020204030204" pitchFamily="49" charset="0"/>
                <a:cs typeface="Times New Roman" panose="02020603050405020304" pitchFamily="18" charset="0"/>
              </a:rPr>
              <a:t>("String"); </a:t>
            </a:r>
          </a:p>
          <a:p>
            <a:pPr algn="just" rtl="0">
              <a:lnSpc>
                <a:spcPct val="160000"/>
              </a:lnSpc>
              <a:buClr>
                <a:schemeClr val="bg2"/>
              </a:buClr>
              <a:buFont typeface="Wingdings" panose="05000000000000000000" pitchFamily="2" charset="2"/>
              <a:buChar char="§"/>
            </a:pPr>
            <a:r>
              <a:rPr lang="fr-FR" dirty="0">
                <a:solidFill>
                  <a:schemeClr val="bg1">
                    <a:lumMod val="95000"/>
                    <a:lumOff val="5000"/>
                  </a:schemeClr>
                </a:solidFill>
                <a:latin typeface="Calibri" panose="020F0502020204030204" pitchFamily="34" charset="0"/>
                <a:cs typeface="Times New Roman" panose="02020603050405020304" pitchFamily="18" charset="0"/>
              </a:rPr>
              <a:t>Une autre façon de manipuler du texte en java est d’utiliser la classe </a:t>
            </a:r>
            <a:r>
              <a:rPr lang="fr-FR" b="1" dirty="0" err="1">
                <a:solidFill>
                  <a:schemeClr val="bg1">
                    <a:lumMod val="95000"/>
                    <a:lumOff val="5000"/>
                  </a:schemeClr>
                </a:solidFill>
                <a:latin typeface="Calibri" panose="020F0502020204030204" pitchFamily="34" charset="0"/>
                <a:cs typeface="Times New Roman" panose="02020603050405020304" pitchFamily="18" charset="0"/>
              </a:rPr>
              <a:t>StringBuilder</a:t>
            </a:r>
            <a:r>
              <a:rPr lang="fr-FR" b="1" dirty="0">
                <a:solidFill>
                  <a:schemeClr val="bg1">
                    <a:lumMod val="95000"/>
                    <a:lumOff val="5000"/>
                  </a:schemeClr>
                </a:solidFill>
                <a:latin typeface="Calibri" panose="020F0502020204030204" pitchFamily="34" charset="0"/>
                <a:cs typeface="Times New Roman" panose="02020603050405020304" pitchFamily="18" charset="0"/>
              </a:rPr>
              <a:t>.</a:t>
            </a:r>
          </a:p>
          <a:p>
            <a:pPr algn="just" rtl="0">
              <a:lnSpc>
                <a:spcPct val="160000"/>
              </a:lnSpc>
              <a:buClr>
                <a:schemeClr val="bg2"/>
              </a:buClr>
              <a:buFont typeface="Wingdings" panose="05000000000000000000" pitchFamily="2" charset="2"/>
              <a:buChar char="§"/>
            </a:pPr>
            <a:r>
              <a:rPr lang="fr-FR" b="1" dirty="0">
                <a:solidFill>
                  <a:schemeClr val="bg1">
                    <a:lumMod val="95000"/>
                    <a:lumOff val="5000"/>
                  </a:schemeClr>
                </a:solidFill>
                <a:latin typeface="Calibri" panose="020F0502020204030204" pitchFamily="34" charset="0"/>
                <a:cs typeface="Times New Roman" panose="02020603050405020304" pitchFamily="18" charset="0"/>
              </a:rPr>
              <a:t>Les objets </a:t>
            </a:r>
            <a:r>
              <a:rPr lang="fr-FR" b="1" dirty="0" err="1">
                <a:solidFill>
                  <a:schemeClr val="bg1">
                    <a:lumMod val="95000"/>
                    <a:lumOff val="5000"/>
                  </a:schemeClr>
                </a:solidFill>
                <a:latin typeface="Calibri" panose="020F0502020204030204" pitchFamily="34" charset="0"/>
                <a:cs typeface="Times New Roman" panose="02020603050405020304" pitchFamily="18" charset="0"/>
              </a:rPr>
              <a:t>StringBuilder</a:t>
            </a:r>
            <a:r>
              <a:rPr lang="fr-FR" b="1" dirty="0">
                <a:solidFill>
                  <a:schemeClr val="bg1">
                    <a:lumMod val="95000"/>
                    <a:lumOff val="5000"/>
                  </a:schemeClr>
                </a:solidFill>
                <a:latin typeface="Calibri" panose="020F0502020204030204" pitchFamily="34" charset="0"/>
                <a:cs typeface="Times New Roman" panose="02020603050405020304" pitchFamily="18" charset="0"/>
              </a:rPr>
              <a:t> sont instanciés à l'aide du mot-clé new.</a:t>
            </a:r>
          </a:p>
          <a:p>
            <a:pPr algn="just" rtl="0">
              <a:lnSpc>
                <a:spcPct val="160000"/>
              </a:lnSpc>
              <a:buClr>
                <a:schemeClr val="bg2"/>
              </a:buClr>
              <a:buFont typeface="Wingdings" panose="05000000000000000000" pitchFamily="2" charset="2"/>
              <a:buChar char="§"/>
            </a:pPr>
            <a:r>
              <a:rPr lang="fr-FR" dirty="0">
                <a:solidFill>
                  <a:schemeClr val="bg1">
                    <a:lumMod val="95000"/>
                    <a:lumOff val="5000"/>
                  </a:schemeClr>
                </a:solidFill>
                <a:latin typeface="Calibri" panose="020F0502020204030204" pitchFamily="34" charset="0"/>
                <a:cs typeface="Times New Roman" panose="02020603050405020304" pitchFamily="18" charset="0"/>
              </a:rPr>
              <a:t>Les objets </a:t>
            </a:r>
            <a:r>
              <a:rPr lang="fr-FR" b="1" dirty="0" err="1">
                <a:solidFill>
                  <a:schemeClr val="bg1">
                    <a:lumMod val="95000"/>
                    <a:lumOff val="5000"/>
                  </a:schemeClr>
                </a:solidFill>
                <a:latin typeface="Calibri" panose="020F0502020204030204" pitchFamily="34" charset="0"/>
                <a:cs typeface="Times New Roman" panose="02020603050405020304" pitchFamily="18" charset="0"/>
              </a:rPr>
              <a:t>StringBuilder</a:t>
            </a:r>
            <a:r>
              <a:rPr lang="fr-FR" dirty="0">
                <a:solidFill>
                  <a:schemeClr val="bg1">
                    <a:lumMod val="95000"/>
                    <a:lumOff val="5000"/>
                  </a:schemeClr>
                </a:solidFill>
                <a:latin typeface="Calibri" panose="020F0502020204030204" pitchFamily="34" charset="0"/>
                <a:cs typeface="Times New Roman" panose="02020603050405020304" pitchFamily="18" charset="0"/>
              </a:rPr>
              <a:t> sont mutables, ce qui permet de modifier directement les chaînes de caractères qu’ils contiennent.</a:t>
            </a:r>
          </a:p>
          <a:p>
            <a:pPr algn="just" rtl="0">
              <a:lnSpc>
                <a:spcPct val="160000"/>
              </a:lnSpc>
              <a:buClr>
                <a:schemeClr val="bg2"/>
              </a:buClr>
              <a:buFont typeface="Wingdings" panose="05000000000000000000" pitchFamily="2" charset="2"/>
              <a:buChar char="§"/>
            </a:pPr>
            <a:r>
              <a:rPr lang="fr-FR" dirty="0">
                <a:solidFill>
                  <a:schemeClr val="bg1">
                    <a:lumMod val="95000"/>
                    <a:lumOff val="5000"/>
                  </a:schemeClr>
                </a:solidFill>
                <a:latin typeface="Calibri" panose="020F0502020204030204" pitchFamily="34" charset="0"/>
                <a:cs typeface="Times New Roman" panose="02020603050405020304" pitchFamily="18" charset="0"/>
              </a:rPr>
              <a:t>Certaines méthodes comme </a:t>
            </a:r>
            <a:r>
              <a:rPr lang="fr-FR" b="1" dirty="0" err="1">
                <a:solidFill>
                  <a:schemeClr val="bg1">
                    <a:lumMod val="95000"/>
                    <a:lumOff val="5000"/>
                  </a:schemeClr>
                </a:solidFill>
                <a:latin typeface="Calibri" panose="020F0502020204030204" pitchFamily="34" charset="0"/>
                <a:cs typeface="Times New Roman" panose="02020603050405020304" pitchFamily="18" charset="0"/>
              </a:rPr>
              <a:t>substring</a:t>
            </a:r>
            <a:r>
              <a:rPr lang="fr-FR" b="1" dirty="0">
                <a:solidFill>
                  <a:schemeClr val="bg1">
                    <a:lumMod val="95000"/>
                    <a:lumOff val="5000"/>
                  </a:schemeClr>
                </a:solidFill>
                <a:latin typeface="Calibri" panose="020F0502020204030204" pitchFamily="34" charset="0"/>
                <a:cs typeface="Times New Roman" panose="02020603050405020304" pitchFamily="18" charset="0"/>
              </a:rPr>
              <a:t>, </a:t>
            </a:r>
            <a:r>
              <a:rPr lang="fr-FR" b="1" dirty="0" err="1">
                <a:solidFill>
                  <a:schemeClr val="bg1">
                    <a:lumMod val="95000"/>
                    <a:lumOff val="5000"/>
                  </a:schemeClr>
                </a:solidFill>
                <a:latin typeface="Calibri" panose="020F0502020204030204" pitchFamily="34" charset="0"/>
                <a:cs typeface="Times New Roman" panose="02020603050405020304" pitchFamily="18" charset="0"/>
              </a:rPr>
              <a:t>indexOf</a:t>
            </a:r>
            <a:r>
              <a:rPr lang="fr-FR" b="1" dirty="0">
                <a:solidFill>
                  <a:schemeClr val="bg1">
                    <a:lumMod val="95000"/>
                    <a:lumOff val="5000"/>
                  </a:schemeClr>
                </a:solidFill>
                <a:latin typeface="Calibri" panose="020F0502020204030204" pitchFamily="34" charset="0"/>
                <a:cs typeface="Times New Roman" panose="02020603050405020304" pitchFamily="18" charset="0"/>
              </a:rPr>
              <a:t>, </a:t>
            </a:r>
            <a:r>
              <a:rPr lang="fr-FR" b="1" dirty="0" err="1">
                <a:solidFill>
                  <a:schemeClr val="bg1">
                    <a:lumMod val="95000"/>
                    <a:lumOff val="5000"/>
                  </a:schemeClr>
                </a:solidFill>
                <a:latin typeface="Calibri" panose="020F0502020204030204" pitchFamily="34" charset="0"/>
                <a:cs typeface="Times New Roman" panose="02020603050405020304" pitchFamily="18" charset="0"/>
              </a:rPr>
              <a:t>charAt</a:t>
            </a:r>
            <a:r>
              <a:rPr lang="fr-FR" b="1" dirty="0">
                <a:solidFill>
                  <a:schemeClr val="bg1">
                    <a:lumMod val="95000"/>
                    <a:lumOff val="5000"/>
                  </a:schemeClr>
                </a:solidFill>
                <a:latin typeface="Calibri" panose="020F0502020204030204" pitchFamily="34" charset="0"/>
                <a:cs typeface="Times New Roman" panose="02020603050405020304" pitchFamily="18" charset="0"/>
              </a:rPr>
              <a:t> </a:t>
            </a:r>
            <a:r>
              <a:rPr lang="fr-FR" dirty="0">
                <a:solidFill>
                  <a:schemeClr val="bg1">
                    <a:lumMod val="95000"/>
                    <a:lumOff val="5000"/>
                  </a:schemeClr>
                </a:solidFill>
                <a:latin typeface="Calibri" panose="020F0502020204030204" pitchFamily="34" charset="0"/>
                <a:cs typeface="Times New Roman" panose="02020603050405020304" pitchFamily="18" charset="0"/>
              </a:rPr>
              <a:t>sont identiques à celles de la classe String.</a:t>
            </a:r>
          </a:p>
          <a:p>
            <a:pPr algn="just" rtl="0">
              <a:lnSpc>
                <a:spcPct val="160000"/>
              </a:lnSpc>
              <a:buClr>
                <a:schemeClr val="bg2"/>
              </a:buClr>
              <a:buFont typeface="Wingdings" panose="05000000000000000000" pitchFamily="2" charset="2"/>
              <a:buChar char="§"/>
            </a:pPr>
            <a:r>
              <a:rPr lang="fr-FR" dirty="0">
                <a:solidFill>
                  <a:schemeClr val="bg1">
                    <a:lumMod val="95000"/>
                    <a:lumOff val="5000"/>
                  </a:schemeClr>
                </a:solidFill>
                <a:latin typeface="Calibri" panose="020F0502020204030204" pitchFamily="34" charset="0"/>
                <a:cs typeface="Times New Roman" panose="02020603050405020304" pitchFamily="18" charset="0"/>
              </a:rPr>
              <a:t>Des méthodes supplémentaires sont disponibles : </a:t>
            </a:r>
            <a:r>
              <a:rPr lang="fr-FR" b="1" dirty="0">
                <a:solidFill>
                  <a:schemeClr val="bg1">
                    <a:lumMod val="95000"/>
                    <a:lumOff val="5000"/>
                  </a:schemeClr>
                </a:solidFill>
                <a:latin typeface="Calibri" panose="020F0502020204030204" pitchFamily="34" charset="0"/>
                <a:cs typeface="Times New Roman" panose="02020603050405020304" pitchFamily="18" charset="0"/>
              </a:rPr>
              <a:t>append, insert, </a:t>
            </a:r>
            <a:r>
              <a:rPr lang="fr-FR" b="1" dirty="0" err="1">
                <a:solidFill>
                  <a:schemeClr val="bg1">
                    <a:lumMod val="95000"/>
                    <a:lumOff val="5000"/>
                  </a:schemeClr>
                </a:solidFill>
                <a:latin typeface="Calibri" panose="020F0502020204030204" pitchFamily="34" charset="0"/>
                <a:cs typeface="Times New Roman" panose="02020603050405020304" pitchFamily="18" charset="0"/>
              </a:rPr>
              <a:t>delete</a:t>
            </a:r>
            <a:r>
              <a:rPr lang="fr-FR" b="1" dirty="0">
                <a:solidFill>
                  <a:schemeClr val="bg1">
                    <a:lumMod val="95000"/>
                    <a:lumOff val="5000"/>
                  </a:schemeClr>
                </a:solidFill>
                <a:latin typeface="Calibri" panose="020F0502020204030204" pitchFamily="34" charset="0"/>
                <a:cs typeface="Times New Roman" panose="02020603050405020304" pitchFamily="18" charset="0"/>
              </a:rPr>
              <a:t>, reverse, </a:t>
            </a:r>
            <a:r>
              <a:rPr lang="fr-FR" b="1" dirty="0" err="1">
                <a:solidFill>
                  <a:schemeClr val="bg1">
                    <a:lumMod val="95000"/>
                    <a:lumOff val="5000"/>
                  </a:schemeClr>
                </a:solidFill>
                <a:latin typeface="Calibri" panose="020F0502020204030204" pitchFamily="34" charset="0"/>
                <a:cs typeface="Times New Roman" panose="02020603050405020304" pitchFamily="18" charset="0"/>
              </a:rPr>
              <a:t>etc</a:t>
            </a:r>
            <a:endParaRPr lang="fr-FR" b="1" dirty="0">
              <a:solidFill>
                <a:schemeClr val="bg1">
                  <a:lumMod val="95000"/>
                  <a:lumOff val="5000"/>
                </a:schemeClr>
              </a:solidFill>
              <a:latin typeface="Calibri" panose="020F0502020204030204" pitchFamily="34" charset="0"/>
              <a:cs typeface="Times New Roman" panose="02020603050405020304" pitchFamily="18" charset="0"/>
            </a:endParaRPr>
          </a:p>
          <a:p>
            <a:pPr marL="0" indent="0" algn="just" rtl="0">
              <a:lnSpc>
                <a:spcPct val="160000"/>
              </a:lnSpc>
              <a:buClr>
                <a:schemeClr val="bg2"/>
              </a:buClr>
              <a:buNone/>
            </a:pPr>
            <a:endParaRPr lang="fr-FR" dirty="0">
              <a:solidFill>
                <a:schemeClr val="bg1">
                  <a:lumMod val="95000"/>
                  <a:lumOff val="5000"/>
                </a:schemeClr>
              </a:solidFill>
              <a:latin typeface="Calibri" panose="020F0502020204030204" pitchFamily="34" charset="0"/>
              <a:cs typeface="Times New Roman" panose="02020603050405020304" pitchFamily="18" charset="0"/>
            </a:endParaRPr>
          </a:p>
          <a:p>
            <a:pPr marL="457200" lvl="1" indent="0" algn="just" rtl="0">
              <a:lnSpc>
                <a:spcPct val="160000"/>
              </a:lnSpc>
              <a:buClr>
                <a:schemeClr val="bg2"/>
              </a:buClr>
              <a:buNone/>
            </a:pPr>
            <a:endParaRPr lang="fr-FR" b="1" dirty="0">
              <a:solidFill>
                <a:schemeClr val="bg1">
                  <a:lumMod val="95000"/>
                  <a:lumOff val="5000"/>
                </a:schemeClr>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97357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46</a:t>
            </a:fld>
            <a:endParaRPr lang="en-US" dirty="0"/>
          </a:p>
        </p:txBody>
      </p:sp>
      <p:sp>
        <p:nvSpPr>
          <p:cNvPr id="9" name="Titre 1">
            <a:extLst>
              <a:ext uri="{FF2B5EF4-FFF2-40B4-BE49-F238E27FC236}">
                <a16:creationId xmlns:a16="http://schemas.microsoft.com/office/drawing/2014/main" id="{DE862D97-9335-44CF-B74B-7BE8BD65740F}"/>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tableaux à une dimension</a:t>
            </a:r>
            <a:endParaRPr lang="ar-MA" sz="4400" b="1" dirty="0">
              <a:solidFill>
                <a:srgbClr val="0070C0"/>
              </a:solidFill>
            </a:endParaRPr>
          </a:p>
        </p:txBody>
      </p:sp>
      <p:cxnSp>
        <p:nvCxnSpPr>
          <p:cNvPr id="10" name="Connecteur droit 9">
            <a:extLst>
              <a:ext uri="{FF2B5EF4-FFF2-40B4-BE49-F238E27FC236}">
                <a16:creationId xmlns:a16="http://schemas.microsoft.com/office/drawing/2014/main" id="{89C8F89D-3CC6-4CDB-A7BB-FFB3EA574842}"/>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Espace réservé du contenu 2">
            <a:extLst>
              <a:ext uri="{FF2B5EF4-FFF2-40B4-BE49-F238E27FC236}">
                <a16:creationId xmlns:a16="http://schemas.microsoft.com/office/drawing/2014/main" id="{82BED4EF-B10F-4D89-862F-7A29059E449E}"/>
              </a:ext>
            </a:extLst>
          </p:cNvPr>
          <p:cNvSpPr>
            <a:spLocks noGrp="1"/>
          </p:cNvSpPr>
          <p:nvPr>
            <p:ph idx="1"/>
          </p:nvPr>
        </p:nvSpPr>
        <p:spPr>
          <a:xfrm>
            <a:off x="243840" y="1094100"/>
            <a:ext cx="4703614" cy="4775028"/>
          </a:xfrm>
        </p:spPr>
        <p:txBody>
          <a:bodyPr>
            <a:noAutofit/>
          </a:bodyPr>
          <a:lstStyle/>
          <a:p>
            <a:pPr algn="just" rtl="0">
              <a:lnSpc>
                <a:spcPct val="160000"/>
              </a:lnSpc>
              <a:buClr>
                <a:schemeClr val="bg2"/>
              </a:buClr>
              <a:buFont typeface="Wingdings" panose="05000000000000000000" pitchFamily="2" charset="2"/>
              <a:buChar char="§"/>
            </a:pPr>
            <a:endParaRPr lang="fr-FR" dirty="0">
              <a:solidFill>
                <a:schemeClr val="bg1">
                  <a:lumMod val="95000"/>
                  <a:lumOff val="5000"/>
                </a:schemeClr>
              </a:solidFill>
              <a:latin typeface="Calibri" panose="020F0502020204030204" pitchFamily="34" charset="0"/>
              <a:cs typeface="Times New Roman" panose="02020603050405020304" pitchFamily="18" charset="0"/>
            </a:endParaRPr>
          </a:p>
          <a:p>
            <a:pPr algn="just" rtl="0">
              <a:lnSpc>
                <a:spcPct val="160000"/>
              </a:lnSpc>
              <a:buClr>
                <a:schemeClr val="bg2"/>
              </a:buClr>
              <a:buFont typeface="Wingdings" panose="05000000000000000000" pitchFamily="2" charset="2"/>
              <a:buChar char="§"/>
            </a:pPr>
            <a:r>
              <a:rPr lang="fr-FR" b="1" dirty="0">
                <a:solidFill>
                  <a:schemeClr val="bg1">
                    <a:lumMod val="95000"/>
                    <a:lumOff val="5000"/>
                  </a:schemeClr>
                </a:solidFill>
                <a:latin typeface="Calibri" panose="020F0502020204030204" pitchFamily="34" charset="0"/>
                <a:cs typeface="Times New Roman" panose="02020603050405020304" pitchFamily="18" charset="0"/>
              </a:rPr>
              <a:t>Déclaration</a:t>
            </a:r>
            <a:r>
              <a:rPr lang="fr-FR" dirty="0">
                <a:solidFill>
                  <a:schemeClr val="bg1">
                    <a:lumMod val="95000"/>
                    <a:lumOff val="5000"/>
                  </a:schemeClr>
                </a:solidFill>
                <a:latin typeface="Calibri" panose="020F0502020204030204" pitchFamily="34" charset="0"/>
                <a:cs typeface="Times New Roman" panose="02020603050405020304" pitchFamily="18" charset="0"/>
              </a:rPr>
              <a:t> :</a:t>
            </a:r>
          </a:p>
          <a:p>
            <a:pPr lvl="1" algn="just" rtl="0">
              <a:lnSpc>
                <a:spcPct val="160000"/>
              </a:lnSpc>
              <a:buClr>
                <a:schemeClr val="bg2"/>
              </a:buClr>
              <a:buFont typeface="Wingdings" panose="05000000000000000000" pitchFamily="2" charset="2"/>
              <a:buChar char="§"/>
            </a:pPr>
            <a:r>
              <a:rPr lang="en-US" sz="1600" b="1" dirty="0">
                <a:solidFill>
                  <a:schemeClr val="bg1">
                    <a:lumMod val="95000"/>
                    <a:lumOff val="5000"/>
                  </a:schemeClr>
                </a:solidFill>
                <a:latin typeface="Consolas" panose="020B0609020204030204" pitchFamily="49" charset="0"/>
                <a:cs typeface="Times New Roman" panose="02020603050405020304" pitchFamily="18" charset="0"/>
              </a:rPr>
              <a:t>int[] tab; </a:t>
            </a:r>
          </a:p>
          <a:p>
            <a:pPr algn="just" rtl="0">
              <a:lnSpc>
                <a:spcPct val="160000"/>
              </a:lnSpc>
              <a:buClr>
                <a:schemeClr val="bg2"/>
              </a:buClr>
              <a:buFont typeface="Wingdings" panose="05000000000000000000" pitchFamily="2" charset="2"/>
              <a:buChar char="§"/>
            </a:pPr>
            <a:r>
              <a:rPr lang="en-US" b="1" dirty="0">
                <a:solidFill>
                  <a:schemeClr val="bg1">
                    <a:lumMod val="95000"/>
                    <a:lumOff val="5000"/>
                  </a:schemeClr>
                </a:solidFill>
                <a:latin typeface="Calibri" panose="020F0502020204030204" pitchFamily="34" charset="0"/>
                <a:cs typeface="Times New Roman" panose="02020603050405020304" pitchFamily="18" charset="0"/>
              </a:rPr>
              <a:t>Allocation </a:t>
            </a:r>
            <a:r>
              <a:rPr lang="en-US" b="1" dirty="0" err="1">
                <a:solidFill>
                  <a:schemeClr val="bg1">
                    <a:lumMod val="95000"/>
                    <a:lumOff val="5000"/>
                  </a:schemeClr>
                </a:solidFill>
                <a:latin typeface="Calibri" panose="020F0502020204030204" pitchFamily="34" charset="0"/>
                <a:cs typeface="Times New Roman" panose="02020603050405020304" pitchFamily="18" charset="0"/>
              </a:rPr>
              <a:t>mémoire</a:t>
            </a:r>
            <a:r>
              <a:rPr lang="en-US" b="1" dirty="0">
                <a:solidFill>
                  <a:schemeClr val="bg1">
                    <a:lumMod val="95000"/>
                    <a:lumOff val="5000"/>
                  </a:schemeClr>
                </a:solidFill>
                <a:latin typeface="Calibri" panose="020F0502020204030204" pitchFamily="34" charset="0"/>
                <a:cs typeface="Times New Roman" panose="02020603050405020304" pitchFamily="18" charset="0"/>
              </a:rPr>
              <a:t>  </a:t>
            </a:r>
            <a:r>
              <a:rPr lang="en-US" b="1" dirty="0">
                <a:solidFill>
                  <a:srgbClr val="C00000"/>
                </a:solidFill>
                <a:latin typeface="Calibri" panose="020F0502020204030204" pitchFamily="34" charset="0"/>
                <a:cs typeface="Times New Roman" panose="02020603050405020304" pitchFamily="18" charset="0"/>
              </a:rPr>
              <a:t>avec new</a:t>
            </a:r>
            <a:r>
              <a:rPr lang="en-US" dirty="0">
                <a:solidFill>
                  <a:schemeClr val="bg1">
                    <a:lumMod val="95000"/>
                    <a:lumOff val="5000"/>
                  </a:schemeClr>
                </a:solidFill>
                <a:latin typeface="Calibri" panose="020F0502020204030204" pitchFamily="34" charset="0"/>
                <a:cs typeface="Times New Roman" panose="02020603050405020304" pitchFamily="18" charset="0"/>
              </a:rPr>
              <a:t>:</a:t>
            </a:r>
          </a:p>
          <a:p>
            <a:pPr lvl="1" algn="just" rtl="0">
              <a:lnSpc>
                <a:spcPct val="160000"/>
              </a:lnSpc>
              <a:buClr>
                <a:schemeClr val="bg2"/>
              </a:buClr>
              <a:buFont typeface="Wingdings" panose="05000000000000000000" pitchFamily="2" charset="2"/>
              <a:buChar char="§"/>
            </a:pPr>
            <a:r>
              <a:rPr lang="en-US" sz="1600" b="1" dirty="0">
                <a:solidFill>
                  <a:schemeClr val="bg1">
                    <a:lumMod val="95000"/>
                    <a:lumOff val="5000"/>
                  </a:schemeClr>
                </a:solidFill>
                <a:latin typeface="Consolas" panose="020B0609020204030204" pitchFamily="49" charset="0"/>
                <a:cs typeface="Times New Roman" panose="02020603050405020304" pitchFamily="18" charset="0"/>
              </a:rPr>
              <a:t>int[] tab= </a:t>
            </a:r>
            <a:r>
              <a:rPr lang="en-US" b="1" dirty="0">
                <a:solidFill>
                  <a:srgbClr val="FF0000"/>
                </a:solidFill>
                <a:latin typeface="Consolas" panose="020B0609020204030204" pitchFamily="49" charset="0"/>
                <a:cs typeface="Times New Roman" panose="02020603050405020304" pitchFamily="18" charset="0"/>
              </a:rPr>
              <a:t>new</a:t>
            </a:r>
            <a:r>
              <a:rPr lang="en-US" sz="1600" b="1" dirty="0">
                <a:solidFill>
                  <a:schemeClr val="bg1">
                    <a:lumMod val="95000"/>
                    <a:lumOff val="5000"/>
                  </a:schemeClr>
                </a:solidFill>
                <a:latin typeface="Consolas" panose="020B0609020204030204" pitchFamily="49" charset="0"/>
                <a:cs typeface="Times New Roman" panose="02020603050405020304" pitchFamily="18" charset="0"/>
              </a:rPr>
              <a:t> int[3];</a:t>
            </a:r>
          </a:p>
          <a:p>
            <a:pPr lvl="1" algn="just" rtl="0">
              <a:lnSpc>
                <a:spcPct val="160000"/>
              </a:lnSpc>
              <a:buClr>
                <a:schemeClr val="bg2"/>
              </a:buClr>
              <a:buFont typeface="Wingdings" panose="05000000000000000000" pitchFamily="2" charset="2"/>
              <a:buChar char="§"/>
            </a:pPr>
            <a:r>
              <a:rPr lang="en-US" sz="1600" b="1" dirty="0">
                <a:solidFill>
                  <a:schemeClr val="bg1">
                    <a:lumMod val="95000"/>
                    <a:lumOff val="5000"/>
                  </a:schemeClr>
                </a:solidFill>
                <a:latin typeface="Consolas" panose="020B0609020204030204" pitchFamily="49" charset="0"/>
                <a:cs typeface="Times New Roman" panose="02020603050405020304" pitchFamily="18" charset="0"/>
              </a:rPr>
              <a:t>String [] </a:t>
            </a:r>
            <a:r>
              <a:rPr lang="en-US" sz="1600" b="1" dirty="0" err="1">
                <a:solidFill>
                  <a:schemeClr val="bg1">
                    <a:lumMod val="95000"/>
                    <a:lumOff val="5000"/>
                  </a:schemeClr>
                </a:solidFill>
                <a:latin typeface="Consolas" panose="020B0609020204030204" pitchFamily="49" charset="0"/>
                <a:cs typeface="Times New Roman" panose="02020603050405020304" pitchFamily="18" charset="0"/>
              </a:rPr>
              <a:t>noms</a:t>
            </a:r>
            <a:r>
              <a:rPr lang="en-US" sz="1600" b="1" dirty="0">
                <a:solidFill>
                  <a:schemeClr val="bg1">
                    <a:lumMod val="95000"/>
                    <a:lumOff val="5000"/>
                  </a:schemeClr>
                </a:solidFill>
                <a:latin typeface="Consolas" panose="020B0609020204030204" pitchFamily="49" charset="0"/>
                <a:cs typeface="Times New Roman" panose="02020603050405020304" pitchFamily="18" charset="0"/>
              </a:rPr>
              <a:t> = </a:t>
            </a:r>
            <a:r>
              <a:rPr lang="en-US" b="1" dirty="0">
                <a:solidFill>
                  <a:srgbClr val="C00000"/>
                </a:solidFill>
                <a:latin typeface="Consolas" panose="020B0609020204030204" pitchFamily="49" charset="0"/>
                <a:cs typeface="Times New Roman" panose="02020603050405020304" pitchFamily="18" charset="0"/>
              </a:rPr>
              <a:t>new</a:t>
            </a:r>
            <a:r>
              <a:rPr lang="en-US" sz="1600" b="1" dirty="0">
                <a:solidFill>
                  <a:schemeClr val="bg1">
                    <a:lumMod val="95000"/>
                    <a:lumOff val="5000"/>
                  </a:schemeClr>
                </a:solidFill>
                <a:latin typeface="Consolas" panose="020B0609020204030204" pitchFamily="49" charset="0"/>
                <a:cs typeface="Times New Roman" panose="02020603050405020304" pitchFamily="18" charset="0"/>
              </a:rPr>
              <a:t> String[5]; </a:t>
            </a:r>
          </a:p>
          <a:p>
            <a:pPr algn="just" rtl="0">
              <a:lnSpc>
                <a:spcPct val="160000"/>
              </a:lnSpc>
              <a:buClr>
                <a:schemeClr val="bg2"/>
              </a:buClr>
              <a:buFont typeface="Wingdings" panose="05000000000000000000" pitchFamily="2" charset="2"/>
              <a:buChar char="§"/>
            </a:pPr>
            <a:r>
              <a:rPr lang="fr-FR" b="1" dirty="0">
                <a:solidFill>
                  <a:schemeClr val="bg1">
                    <a:lumMod val="95000"/>
                    <a:lumOff val="5000"/>
                  </a:schemeClr>
                </a:solidFill>
                <a:latin typeface="Calibri" panose="020F0502020204030204" pitchFamily="34" charset="0"/>
                <a:cs typeface="Times New Roman" panose="02020603050405020304" pitchFamily="18" charset="0"/>
              </a:rPr>
              <a:t>Accès aux éléments </a:t>
            </a:r>
            <a:r>
              <a:rPr lang="fr-FR" dirty="0">
                <a:solidFill>
                  <a:schemeClr val="bg1">
                    <a:lumMod val="95000"/>
                    <a:lumOff val="5000"/>
                  </a:schemeClr>
                </a:solidFill>
                <a:latin typeface="Calibri" panose="020F0502020204030204" pitchFamily="34" charset="0"/>
                <a:cs typeface="Times New Roman" panose="02020603050405020304" pitchFamily="18" charset="0"/>
              </a:rPr>
              <a:t>:</a:t>
            </a:r>
          </a:p>
          <a:p>
            <a:pPr lvl="1" algn="just" rtl="0">
              <a:lnSpc>
                <a:spcPct val="160000"/>
              </a:lnSpc>
              <a:buClr>
                <a:schemeClr val="bg2"/>
              </a:buClr>
              <a:buFont typeface="Wingdings" panose="05000000000000000000" pitchFamily="2" charset="2"/>
              <a:buChar char="§"/>
            </a:pPr>
            <a:r>
              <a:rPr lang="fr-FR" sz="1600" b="1" dirty="0">
                <a:solidFill>
                  <a:schemeClr val="bg1">
                    <a:lumMod val="95000"/>
                    <a:lumOff val="5000"/>
                  </a:schemeClr>
                </a:solidFill>
                <a:latin typeface="Consolas" panose="020B0609020204030204" pitchFamily="49" charset="0"/>
                <a:cs typeface="Times New Roman" panose="02020603050405020304" pitchFamily="18" charset="0"/>
              </a:rPr>
              <a:t>tab[1] = 2; </a:t>
            </a:r>
          </a:p>
          <a:p>
            <a:pPr lvl="1" algn="just" rtl="0">
              <a:lnSpc>
                <a:spcPct val="160000"/>
              </a:lnSpc>
              <a:buClr>
                <a:schemeClr val="bg2"/>
              </a:buClr>
              <a:buFont typeface="Wingdings" panose="05000000000000000000" pitchFamily="2" charset="2"/>
              <a:buChar char="§"/>
            </a:pPr>
            <a:r>
              <a:rPr lang="fr-FR" sz="1600" b="1" dirty="0">
                <a:solidFill>
                  <a:schemeClr val="bg1">
                    <a:lumMod val="95000"/>
                    <a:lumOff val="5000"/>
                  </a:schemeClr>
                </a:solidFill>
                <a:latin typeface="Consolas" panose="020B0609020204030204" pitchFamily="49" charset="0"/>
                <a:cs typeface="Times New Roman" panose="02020603050405020304" pitchFamily="18" charset="0"/>
              </a:rPr>
              <a:t>noms[2] = "Ali";</a:t>
            </a:r>
          </a:p>
          <a:p>
            <a:pPr marL="0" indent="0" algn="just" rtl="0">
              <a:lnSpc>
                <a:spcPct val="160000"/>
              </a:lnSpc>
              <a:buClr>
                <a:schemeClr val="bg2"/>
              </a:buClr>
              <a:buNone/>
            </a:pPr>
            <a:r>
              <a:rPr lang="fr-FR" b="1" dirty="0">
                <a:solidFill>
                  <a:schemeClr val="bg1">
                    <a:lumMod val="85000"/>
                    <a:lumOff val="15000"/>
                  </a:schemeClr>
                </a:solidFill>
              </a:rPr>
              <a:t> </a:t>
            </a:r>
          </a:p>
        </p:txBody>
      </p:sp>
      <p:sp>
        <p:nvSpPr>
          <p:cNvPr id="12" name="Espace réservé du contenu 2">
            <a:extLst>
              <a:ext uri="{FF2B5EF4-FFF2-40B4-BE49-F238E27FC236}">
                <a16:creationId xmlns:a16="http://schemas.microsoft.com/office/drawing/2014/main" id="{7C8A30B6-8F6B-413A-9AAD-113592052A85}"/>
              </a:ext>
            </a:extLst>
          </p:cNvPr>
          <p:cNvSpPr txBox="1">
            <a:spLocks/>
          </p:cNvSpPr>
          <p:nvPr/>
        </p:nvSpPr>
        <p:spPr>
          <a:xfrm>
            <a:off x="4742691" y="2063161"/>
            <a:ext cx="6762754" cy="3989150"/>
          </a:xfrm>
          <a:prstGeom prst="rect">
            <a:avLst/>
          </a:prstGeom>
        </p:spPr>
        <p:txBody>
          <a:bodyPr vert="horz" lIns="91440" tIns="45720" rIns="91440" bIns="45720" rtlCol="0" anchor="ctr">
            <a:noAutofit/>
          </a:bodyPr>
          <a:lstStyle>
            <a:lvl1pPr marL="2857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gn="just" rtl="0">
              <a:lnSpc>
                <a:spcPct val="160000"/>
              </a:lnSpc>
              <a:buClr>
                <a:schemeClr val="bg2"/>
              </a:buClr>
              <a:buFont typeface="Wingdings" panose="05000000000000000000" pitchFamily="2" charset="2"/>
              <a:buChar char="§"/>
            </a:pPr>
            <a:endParaRPr lang="fr-FR" dirty="0">
              <a:solidFill>
                <a:schemeClr val="bg1">
                  <a:lumMod val="95000"/>
                  <a:lumOff val="5000"/>
                </a:schemeClr>
              </a:solidFill>
              <a:latin typeface="Calibri" panose="020F0502020204030204" pitchFamily="34" charset="0"/>
              <a:cs typeface="Times New Roman" panose="02020603050405020304" pitchFamily="18" charset="0"/>
            </a:endParaRPr>
          </a:p>
          <a:p>
            <a:pPr algn="just" rtl="0">
              <a:lnSpc>
                <a:spcPct val="160000"/>
              </a:lnSpc>
              <a:buClr>
                <a:schemeClr val="bg2"/>
              </a:buClr>
              <a:buFont typeface="Wingdings" panose="05000000000000000000" pitchFamily="2" charset="2"/>
              <a:buChar char="§"/>
            </a:pPr>
            <a:endParaRPr lang="en-US" dirty="0">
              <a:solidFill>
                <a:schemeClr val="bg1">
                  <a:lumMod val="95000"/>
                  <a:lumOff val="5000"/>
                </a:schemeClr>
              </a:solidFill>
              <a:latin typeface="Calibri" panose="020F0502020204030204" pitchFamily="34" charset="0"/>
              <a:cs typeface="Times New Roman" panose="02020603050405020304" pitchFamily="18" charset="0"/>
            </a:endParaRPr>
          </a:p>
          <a:p>
            <a:pPr algn="just" rtl="0">
              <a:lnSpc>
                <a:spcPct val="160000"/>
              </a:lnSpc>
              <a:buClr>
                <a:schemeClr val="bg2"/>
              </a:buClr>
              <a:buFont typeface="Wingdings" panose="05000000000000000000" pitchFamily="2" charset="2"/>
              <a:buChar char="§"/>
            </a:pPr>
            <a:r>
              <a:rPr lang="en-US" b="1" dirty="0">
                <a:solidFill>
                  <a:schemeClr val="bg1">
                    <a:lumMod val="95000"/>
                    <a:lumOff val="5000"/>
                  </a:schemeClr>
                </a:solidFill>
                <a:latin typeface="Calibri" panose="020F0502020204030204" pitchFamily="34" charset="0"/>
                <a:cs typeface="Times New Roman" panose="02020603050405020304" pitchFamily="18" charset="0"/>
              </a:rPr>
              <a:t> </a:t>
            </a:r>
            <a:r>
              <a:rPr lang="en-US" b="1" dirty="0" err="1">
                <a:solidFill>
                  <a:schemeClr val="bg1">
                    <a:lumMod val="95000"/>
                    <a:lumOff val="5000"/>
                  </a:schemeClr>
                </a:solidFill>
                <a:latin typeface="Calibri" panose="020F0502020204030204" pitchFamily="34" charset="0"/>
                <a:cs typeface="Times New Roman" panose="02020603050405020304" pitchFamily="18" charset="0"/>
              </a:rPr>
              <a:t>Initialisation</a:t>
            </a:r>
            <a:endParaRPr lang="en-US" b="1" dirty="0">
              <a:solidFill>
                <a:schemeClr val="bg1">
                  <a:lumMod val="95000"/>
                  <a:lumOff val="5000"/>
                </a:schemeClr>
              </a:solidFill>
              <a:latin typeface="Calibri" panose="020F0502020204030204" pitchFamily="34" charset="0"/>
              <a:cs typeface="Times New Roman" panose="02020603050405020304" pitchFamily="18" charset="0"/>
            </a:endParaRPr>
          </a:p>
          <a:p>
            <a:pPr lvl="1" algn="just" rtl="0">
              <a:lnSpc>
                <a:spcPct val="160000"/>
              </a:lnSpc>
              <a:buClr>
                <a:schemeClr val="bg2"/>
              </a:buClr>
              <a:buFont typeface="Wingdings" panose="05000000000000000000" pitchFamily="2" charset="2"/>
              <a:buChar char="§"/>
            </a:pPr>
            <a:r>
              <a:rPr lang="en-US" sz="1600" b="1" dirty="0">
                <a:solidFill>
                  <a:schemeClr val="bg1">
                    <a:lumMod val="95000"/>
                    <a:lumOff val="5000"/>
                  </a:schemeClr>
                </a:solidFill>
                <a:latin typeface="Consolas" panose="020B0609020204030204" pitchFamily="49" charset="0"/>
                <a:cs typeface="Times New Roman" panose="02020603050405020304" pitchFamily="18" charset="0"/>
              </a:rPr>
              <a:t>int[] </a:t>
            </a:r>
            <a:r>
              <a:rPr lang="en-US" sz="1600" b="1" dirty="0" err="1">
                <a:solidFill>
                  <a:schemeClr val="bg1">
                    <a:lumMod val="95000"/>
                    <a:lumOff val="5000"/>
                  </a:schemeClr>
                </a:solidFill>
                <a:latin typeface="Consolas" panose="020B0609020204030204" pitchFamily="49" charset="0"/>
                <a:cs typeface="Times New Roman" panose="02020603050405020304" pitchFamily="18" charset="0"/>
              </a:rPr>
              <a:t>entiers</a:t>
            </a:r>
            <a:r>
              <a:rPr lang="en-US" sz="1600" b="1" dirty="0">
                <a:solidFill>
                  <a:schemeClr val="bg1">
                    <a:lumMod val="95000"/>
                    <a:lumOff val="5000"/>
                  </a:schemeClr>
                </a:solidFill>
                <a:latin typeface="Consolas" panose="020B0609020204030204" pitchFamily="49" charset="0"/>
                <a:cs typeface="Times New Roman" panose="02020603050405020304" pitchFamily="18" charset="0"/>
              </a:rPr>
              <a:t> = new int[] </a:t>
            </a:r>
            <a:r>
              <a:rPr lang="fr-FR" sz="1600" b="1" dirty="0">
                <a:solidFill>
                  <a:schemeClr val="bg1">
                    <a:lumMod val="95000"/>
                    <a:lumOff val="5000"/>
                  </a:schemeClr>
                </a:solidFill>
                <a:latin typeface="Consolas" panose="020B0609020204030204" pitchFamily="49" charset="0"/>
                <a:cs typeface="Times New Roman" panose="02020603050405020304" pitchFamily="18" charset="0"/>
              </a:rPr>
              <a:t>{ 12, 1, 5, -2 </a:t>
            </a:r>
            <a:r>
              <a:rPr lang="en-US" sz="1600" b="1" dirty="0">
                <a:solidFill>
                  <a:schemeClr val="bg1">
                    <a:lumMod val="95000"/>
                    <a:lumOff val="5000"/>
                  </a:schemeClr>
                </a:solidFill>
                <a:latin typeface="Consolas" panose="020B0609020204030204" pitchFamily="49" charset="0"/>
                <a:cs typeface="Times New Roman" panose="02020603050405020304" pitchFamily="18" charset="0"/>
              </a:rPr>
              <a:t>}; </a:t>
            </a:r>
          </a:p>
          <a:p>
            <a:pPr lvl="1" algn="just" rtl="0">
              <a:lnSpc>
                <a:spcPct val="160000"/>
              </a:lnSpc>
              <a:buClr>
                <a:schemeClr val="bg2"/>
              </a:buClr>
              <a:buFont typeface="Wingdings" panose="05000000000000000000" pitchFamily="2" charset="2"/>
              <a:buChar char="§"/>
            </a:pPr>
            <a:r>
              <a:rPr lang="en-US" sz="1600" b="1" dirty="0">
                <a:solidFill>
                  <a:schemeClr val="bg1">
                    <a:lumMod val="95000"/>
                    <a:lumOff val="5000"/>
                  </a:schemeClr>
                </a:solidFill>
                <a:latin typeface="Consolas" panose="020B0609020204030204" pitchFamily="49" charset="0"/>
                <a:cs typeface="Times New Roman" panose="02020603050405020304" pitchFamily="18" charset="0"/>
              </a:rPr>
              <a:t>int[] tab = </a:t>
            </a:r>
            <a:r>
              <a:rPr lang="fr-FR" sz="1600" b="1" dirty="0">
                <a:solidFill>
                  <a:schemeClr val="bg1">
                    <a:lumMod val="95000"/>
                    <a:lumOff val="5000"/>
                  </a:schemeClr>
                </a:solidFill>
                <a:latin typeface="Consolas" panose="020B0609020204030204" pitchFamily="49" charset="0"/>
                <a:cs typeface="Times New Roman" panose="02020603050405020304" pitchFamily="18" charset="0"/>
              </a:rPr>
              <a:t>{ 12, 1, 5, -2 </a:t>
            </a:r>
            <a:r>
              <a:rPr lang="en-US" sz="1600" b="1" dirty="0">
                <a:solidFill>
                  <a:schemeClr val="bg1">
                    <a:lumMod val="95000"/>
                    <a:lumOff val="5000"/>
                  </a:schemeClr>
                </a:solidFill>
                <a:latin typeface="Consolas" panose="020B0609020204030204" pitchFamily="49" charset="0"/>
                <a:cs typeface="Times New Roman" panose="02020603050405020304" pitchFamily="18" charset="0"/>
              </a:rPr>
              <a:t>};</a:t>
            </a:r>
          </a:p>
          <a:p>
            <a:pPr algn="just" rtl="0">
              <a:lnSpc>
                <a:spcPct val="160000"/>
              </a:lnSpc>
              <a:buClr>
                <a:schemeClr val="bg2"/>
              </a:buClr>
              <a:buFont typeface="Wingdings" panose="05000000000000000000" pitchFamily="2" charset="2"/>
              <a:buChar char="§"/>
            </a:pPr>
            <a:r>
              <a:rPr lang="en-US" sz="2200" b="1" dirty="0">
                <a:solidFill>
                  <a:schemeClr val="bg1">
                    <a:lumMod val="95000"/>
                    <a:lumOff val="5000"/>
                  </a:schemeClr>
                </a:solidFill>
                <a:latin typeface="Calibri" panose="020F0502020204030204" pitchFamily="34" charset="0"/>
                <a:cs typeface="Times New Roman" panose="02020603050405020304" pitchFamily="18" charset="0"/>
              </a:rPr>
              <a:t>Remarque :</a:t>
            </a:r>
          </a:p>
          <a:p>
            <a:pPr lvl="1" algn="just" rtl="0">
              <a:lnSpc>
                <a:spcPct val="160000"/>
              </a:lnSpc>
              <a:buClr>
                <a:schemeClr val="bg2"/>
              </a:buClr>
              <a:buFont typeface="Wingdings" panose="05000000000000000000" pitchFamily="2" charset="2"/>
              <a:buChar char="§"/>
            </a:pPr>
            <a:r>
              <a:rPr lang="en-US" sz="1600" b="1" dirty="0">
                <a:solidFill>
                  <a:schemeClr val="bg1">
                    <a:lumMod val="95000"/>
                    <a:lumOff val="5000"/>
                  </a:schemeClr>
                </a:solidFill>
                <a:latin typeface="Calibri" panose="020F0502020204030204" pitchFamily="34" charset="0"/>
                <a:cs typeface="Times New Roman" panose="02020603050405020304" pitchFamily="18" charset="0"/>
              </a:rPr>
              <a:t>Dans un tableau de </a:t>
            </a:r>
            <a:r>
              <a:rPr lang="en-US" sz="1600" b="1" dirty="0" err="1">
                <a:solidFill>
                  <a:schemeClr val="bg1">
                    <a:lumMod val="95000"/>
                    <a:lumOff val="5000"/>
                  </a:schemeClr>
                </a:solidFill>
                <a:latin typeface="Calibri" panose="020F0502020204030204" pitchFamily="34" charset="0"/>
                <a:cs typeface="Times New Roman" panose="02020603050405020304" pitchFamily="18" charset="0"/>
              </a:rPr>
              <a:t>nombres</a:t>
            </a:r>
            <a:r>
              <a:rPr lang="en-US" sz="1600" b="1" dirty="0">
                <a:solidFill>
                  <a:schemeClr val="bg1">
                    <a:lumMod val="95000"/>
                    <a:lumOff val="5000"/>
                  </a:schemeClr>
                </a:solidFill>
                <a:latin typeface="Calibri" panose="020F0502020204030204" pitchFamily="34" charset="0"/>
                <a:cs typeface="Times New Roman" panose="02020603050405020304" pitchFamily="18" charset="0"/>
              </a:rPr>
              <a:t>, les </a:t>
            </a:r>
            <a:r>
              <a:rPr lang="en-US" sz="1600" b="1" dirty="0" err="1">
                <a:solidFill>
                  <a:schemeClr val="bg1">
                    <a:lumMod val="95000"/>
                    <a:lumOff val="5000"/>
                  </a:schemeClr>
                </a:solidFill>
                <a:latin typeface="Calibri" panose="020F0502020204030204" pitchFamily="34" charset="0"/>
                <a:cs typeface="Times New Roman" panose="02020603050405020304" pitchFamily="18" charset="0"/>
              </a:rPr>
              <a:t>éléments</a:t>
            </a:r>
            <a:r>
              <a:rPr lang="en-US" sz="1600" b="1" dirty="0">
                <a:solidFill>
                  <a:schemeClr val="bg1">
                    <a:lumMod val="95000"/>
                    <a:lumOff val="5000"/>
                  </a:schemeClr>
                </a:solidFill>
                <a:latin typeface="Calibri" panose="020F0502020204030204" pitchFamily="34" charset="0"/>
                <a:cs typeface="Times New Roman" panose="02020603050405020304" pitchFamily="18" charset="0"/>
              </a:rPr>
              <a:t> </a:t>
            </a:r>
            <a:r>
              <a:rPr lang="en-US" sz="1600" b="1" dirty="0" err="1">
                <a:solidFill>
                  <a:schemeClr val="bg1">
                    <a:lumMod val="95000"/>
                    <a:lumOff val="5000"/>
                  </a:schemeClr>
                </a:solidFill>
                <a:latin typeface="Calibri" panose="020F0502020204030204" pitchFamily="34" charset="0"/>
                <a:cs typeface="Times New Roman" panose="02020603050405020304" pitchFamily="18" charset="0"/>
              </a:rPr>
              <a:t>sont</a:t>
            </a:r>
            <a:r>
              <a:rPr lang="en-US" sz="1600" b="1" dirty="0">
                <a:solidFill>
                  <a:schemeClr val="bg1">
                    <a:lumMod val="95000"/>
                    <a:lumOff val="5000"/>
                  </a:schemeClr>
                </a:solidFill>
                <a:latin typeface="Calibri" panose="020F0502020204030204" pitchFamily="34" charset="0"/>
                <a:cs typeface="Times New Roman" panose="02020603050405020304" pitchFamily="18" charset="0"/>
              </a:rPr>
              <a:t> </a:t>
            </a:r>
            <a:r>
              <a:rPr lang="en-US" sz="1600" b="1" dirty="0" err="1">
                <a:solidFill>
                  <a:schemeClr val="bg1">
                    <a:lumMod val="95000"/>
                    <a:lumOff val="5000"/>
                  </a:schemeClr>
                </a:solidFill>
                <a:latin typeface="Calibri" panose="020F0502020204030204" pitchFamily="34" charset="0"/>
                <a:cs typeface="Times New Roman" panose="02020603050405020304" pitchFamily="18" charset="0"/>
              </a:rPr>
              <a:t>initialisés</a:t>
            </a:r>
            <a:r>
              <a:rPr lang="en-US" sz="1600" b="1" dirty="0">
                <a:solidFill>
                  <a:schemeClr val="bg1">
                    <a:lumMod val="95000"/>
                    <a:lumOff val="5000"/>
                  </a:schemeClr>
                </a:solidFill>
                <a:latin typeface="Calibri" panose="020F0502020204030204" pitchFamily="34" charset="0"/>
                <a:cs typeface="Times New Roman" panose="02020603050405020304" pitchFamily="18" charset="0"/>
              </a:rPr>
              <a:t> à 0.</a:t>
            </a:r>
          </a:p>
          <a:p>
            <a:pPr lvl="1" algn="just" rtl="0">
              <a:lnSpc>
                <a:spcPct val="160000"/>
              </a:lnSpc>
              <a:buClr>
                <a:schemeClr val="bg2"/>
              </a:buClr>
              <a:buFont typeface="Wingdings" panose="05000000000000000000" pitchFamily="2" charset="2"/>
              <a:buChar char="§"/>
            </a:pPr>
            <a:r>
              <a:rPr lang="en-US" sz="1600" b="1" dirty="0">
                <a:solidFill>
                  <a:schemeClr val="bg1">
                    <a:lumMod val="95000"/>
                    <a:lumOff val="5000"/>
                  </a:schemeClr>
                </a:solidFill>
                <a:latin typeface="Calibri" panose="020F0502020204030204" pitchFamily="34" charset="0"/>
                <a:cs typeface="Times New Roman" panose="02020603050405020304" pitchFamily="18" charset="0"/>
              </a:rPr>
              <a:t>Dans un tableau de </a:t>
            </a:r>
            <a:r>
              <a:rPr lang="en-US" sz="1600" b="1" dirty="0" err="1">
                <a:solidFill>
                  <a:schemeClr val="bg1">
                    <a:lumMod val="95000"/>
                    <a:lumOff val="5000"/>
                  </a:schemeClr>
                </a:solidFill>
                <a:latin typeface="Calibri" panose="020F0502020204030204" pitchFamily="34" charset="0"/>
                <a:cs typeface="Times New Roman" panose="02020603050405020304" pitchFamily="18" charset="0"/>
              </a:rPr>
              <a:t>booléens</a:t>
            </a:r>
            <a:r>
              <a:rPr lang="en-US" sz="1600" b="1" dirty="0">
                <a:solidFill>
                  <a:schemeClr val="bg1">
                    <a:lumMod val="95000"/>
                    <a:lumOff val="5000"/>
                  </a:schemeClr>
                </a:solidFill>
                <a:latin typeface="Calibri" panose="020F0502020204030204" pitchFamily="34" charset="0"/>
                <a:cs typeface="Times New Roman" panose="02020603050405020304" pitchFamily="18" charset="0"/>
              </a:rPr>
              <a:t>, les </a:t>
            </a:r>
            <a:r>
              <a:rPr lang="en-US" sz="1600" b="1" dirty="0" err="1">
                <a:solidFill>
                  <a:schemeClr val="bg1">
                    <a:lumMod val="95000"/>
                    <a:lumOff val="5000"/>
                  </a:schemeClr>
                </a:solidFill>
                <a:latin typeface="Calibri" panose="020F0502020204030204" pitchFamily="34" charset="0"/>
                <a:cs typeface="Times New Roman" panose="02020603050405020304" pitchFamily="18" charset="0"/>
              </a:rPr>
              <a:t>éléments</a:t>
            </a:r>
            <a:r>
              <a:rPr lang="en-US" sz="1600" b="1" dirty="0">
                <a:solidFill>
                  <a:schemeClr val="bg1">
                    <a:lumMod val="95000"/>
                    <a:lumOff val="5000"/>
                  </a:schemeClr>
                </a:solidFill>
                <a:latin typeface="Calibri" panose="020F0502020204030204" pitchFamily="34" charset="0"/>
                <a:cs typeface="Times New Roman" panose="02020603050405020304" pitchFamily="18" charset="0"/>
              </a:rPr>
              <a:t> </a:t>
            </a:r>
            <a:r>
              <a:rPr lang="en-US" sz="1600" b="1" dirty="0" err="1">
                <a:solidFill>
                  <a:schemeClr val="bg1">
                    <a:lumMod val="95000"/>
                    <a:lumOff val="5000"/>
                  </a:schemeClr>
                </a:solidFill>
                <a:latin typeface="Calibri" panose="020F0502020204030204" pitchFamily="34" charset="0"/>
                <a:cs typeface="Times New Roman" panose="02020603050405020304" pitchFamily="18" charset="0"/>
              </a:rPr>
              <a:t>sont</a:t>
            </a:r>
            <a:r>
              <a:rPr lang="en-US" sz="1600" b="1" dirty="0">
                <a:solidFill>
                  <a:schemeClr val="bg1">
                    <a:lumMod val="95000"/>
                    <a:lumOff val="5000"/>
                  </a:schemeClr>
                </a:solidFill>
                <a:latin typeface="Calibri" panose="020F0502020204030204" pitchFamily="34" charset="0"/>
                <a:cs typeface="Times New Roman" panose="02020603050405020304" pitchFamily="18" charset="0"/>
              </a:rPr>
              <a:t>  </a:t>
            </a:r>
            <a:r>
              <a:rPr lang="en-US" sz="1600" b="1" dirty="0" err="1">
                <a:solidFill>
                  <a:schemeClr val="bg1">
                    <a:lumMod val="95000"/>
                    <a:lumOff val="5000"/>
                  </a:schemeClr>
                </a:solidFill>
                <a:latin typeface="Calibri" panose="020F0502020204030204" pitchFamily="34" charset="0"/>
                <a:cs typeface="Times New Roman" panose="02020603050405020304" pitchFamily="18" charset="0"/>
              </a:rPr>
              <a:t>initialisés</a:t>
            </a:r>
            <a:r>
              <a:rPr lang="en-US" sz="1600" b="1" dirty="0">
                <a:solidFill>
                  <a:schemeClr val="bg1">
                    <a:lumMod val="95000"/>
                    <a:lumOff val="5000"/>
                  </a:schemeClr>
                </a:solidFill>
                <a:latin typeface="Calibri" panose="020F0502020204030204" pitchFamily="34" charset="0"/>
                <a:cs typeface="Times New Roman" panose="02020603050405020304" pitchFamily="18" charset="0"/>
              </a:rPr>
              <a:t> à false.</a:t>
            </a:r>
          </a:p>
          <a:p>
            <a:pPr lvl="1" algn="just" rtl="0">
              <a:lnSpc>
                <a:spcPct val="160000"/>
              </a:lnSpc>
              <a:buClr>
                <a:schemeClr val="bg2"/>
              </a:buClr>
              <a:buFont typeface="Wingdings" panose="05000000000000000000" pitchFamily="2" charset="2"/>
              <a:buChar char="§"/>
            </a:pPr>
            <a:r>
              <a:rPr lang="en-US" sz="1600" b="1" dirty="0">
                <a:solidFill>
                  <a:schemeClr val="bg1">
                    <a:lumMod val="95000"/>
                    <a:lumOff val="5000"/>
                  </a:schemeClr>
                </a:solidFill>
                <a:latin typeface="Calibri" panose="020F0502020204030204" pitchFamily="34" charset="0"/>
                <a:cs typeface="Times New Roman" panose="02020603050405020304" pitchFamily="18" charset="0"/>
              </a:rPr>
              <a:t>Dans un tableau </a:t>
            </a:r>
            <a:r>
              <a:rPr lang="en-US" sz="1600" b="1" dirty="0" err="1">
                <a:solidFill>
                  <a:schemeClr val="bg1">
                    <a:lumMod val="95000"/>
                    <a:lumOff val="5000"/>
                  </a:schemeClr>
                </a:solidFill>
                <a:latin typeface="Calibri" panose="020F0502020204030204" pitchFamily="34" charset="0"/>
                <a:cs typeface="Times New Roman" panose="02020603050405020304" pitchFamily="18" charset="0"/>
              </a:rPr>
              <a:t>d’objets</a:t>
            </a:r>
            <a:r>
              <a:rPr lang="en-US" sz="1600" b="1" dirty="0">
                <a:solidFill>
                  <a:schemeClr val="bg1">
                    <a:lumMod val="95000"/>
                    <a:lumOff val="5000"/>
                  </a:schemeClr>
                </a:solidFill>
                <a:latin typeface="Calibri" panose="020F0502020204030204" pitchFamily="34" charset="0"/>
                <a:cs typeface="Times New Roman" panose="02020603050405020304" pitchFamily="18" charset="0"/>
              </a:rPr>
              <a:t>, les </a:t>
            </a:r>
            <a:r>
              <a:rPr lang="en-US" sz="1600" b="1" dirty="0" err="1">
                <a:solidFill>
                  <a:schemeClr val="bg1">
                    <a:lumMod val="95000"/>
                    <a:lumOff val="5000"/>
                  </a:schemeClr>
                </a:solidFill>
                <a:latin typeface="Calibri" panose="020F0502020204030204" pitchFamily="34" charset="0"/>
                <a:cs typeface="Times New Roman" panose="02020603050405020304" pitchFamily="18" charset="0"/>
              </a:rPr>
              <a:t>éléments</a:t>
            </a:r>
            <a:r>
              <a:rPr lang="en-US" sz="1600" b="1" dirty="0">
                <a:solidFill>
                  <a:schemeClr val="bg1">
                    <a:lumMod val="95000"/>
                    <a:lumOff val="5000"/>
                  </a:schemeClr>
                </a:solidFill>
                <a:latin typeface="Calibri" panose="020F0502020204030204" pitchFamily="34" charset="0"/>
                <a:cs typeface="Times New Roman" panose="02020603050405020304" pitchFamily="18" charset="0"/>
              </a:rPr>
              <a:t> </a:t>
            </a:r>
            <a:r>
              <a:rPr lang="en-US" sz="1600" b="1" dirty="0" err="1">
                <a:solidFill>
                  <a:schemeClr val="bg1">
                    <a:lumMod val="95000"/>
                    <a:lumOff val="5000"/>
                  </a:schemeClr>
                </a:solidFill>
                <a:latin typeface="Calibri" panose="020F0502020204030204" pitchFamily="34" charset="0"/>
                <a:cs typeface="Times New Roman" panose="02020603050405020304" pitchFamily="18" charset="0"/>
              </a:rPr>
              <a:t>sont</a:t>
            </a:r>
            <a:r>
              <a:rPr lang="en-US" sz="1600" b="1" dirty="0">
                <a:solidFill>
                  <a:schemeClr val="bg1">
                    <a:lumMod val="95000"/>
                    <a:lumOff val="5000"/>
                  </a:schemeClr>
                </a:solidFill>
                <a:latin typeface="Calibri" panose="020F0502020204030204" pitchFamily="34" charset="0"/>
                <a:cs typeface="Times New Roman" panose="02020603050405020304" pitchFamily="18" charset="0"/>
              </a:rPr>
              <a:t> </a:t>
            </a:r>
            <a:r>
              <a:rPr lang="en-US" sz="1600" b="1" dirty="0" err="1">
                <a:solidFill>
                  <a:schemeClr val="bg1">
                    <a:lumMod val="95000"/>
                    <a:lumOff val="5000"/>
                  </a:schemeClr>
                </a:solidFill>
                <a:latin typeface="Calibri" panose="020F0502020204030204" pitchFamily="34" charset="0"/>
                <a:cs typeface="Times New Roman" panose="02020603050405020304" pitchFamily="18" charset="0"/>
              </a:rPr>
              <a:t>initialisés</a:t>
            </a:r>
            <a:r>
              <a:rPr lang="en-US" sz="1600" b="1" dirty="0">
                <a:solidFill>
                  <a:schemeClr val="bg1">
                    <a:lumMod val="95000"/>
                    <a:lumOff val="5000"/>
                  </a:schemeClr>
                </a:solidFill>
                <a:latin typeface="Calibri" panose="020F0502020204030204" pitchFamily="34" charset="0"/>
                <a:cs typeface="Times New Roman" panose="02020603050405020304" pitchFamily="18" charset="0"/>
              </a:rPr>
              <a:t> à null</a:t>
            </a:r>
          </a:p>
          <a:p>
            <a:pPr lvl="1" algn="just" rtl="0">
              <a:lnSpc>
                <a:spcPct val="160000"/>
              </a:lnSpc>
              <a:buClr>
                <a:schemeClr val="bg2"/>
              </a:buClr>
              <a:buFont typeface="Wingdings" panose="05000000000000000000" pitchFamily="2" charset="2"/>
              <a:buChar char="§"/>
            </a:pPr>
            <a:endParaRPr lang="en-US" dirty="0">
              <a:solidFill>
                <a:schemeClr val="bg1">
                  <a:lumMod val="95000"/>
                  <a:lumOff val="5000"/>
                </a:schemeClr>
              </a:solidFill>
              <a:latin typeface="Calibri" panose="020F0502020204030204" pitchFamily="34" charset="0"/>
              <a:cs typeface="Times New Roman" panose="02020603050405020304" pitchFamily="18" charset="0"/>
            </a:endParaRPr>
          </a:p>
          <a:p>
            <a:pPr lvl="1" algn="just" rtl="0">
              <a:lnSpc>
                <a:spcPct val="160000"/>
              </a:lnSpc>
              <a:buClr>
                <a:schemeClr val="bg2"/>
              </a:buClr>
              <a:buFont typeface="Wingdings" panose="05000000000000000000" pitchFamily="2" charset="2"/>
              <a:buChar char="§"/>
            </a:pPr>
            <a:endParaRPr lang="en-US" dirty="0">
              <a:solidFill>
                <a:schemeClr val="bg1">
                  <a:lumMod val="95000"/>
                  <a:lumOff val="5000"/>
                </a:schemeClr>
              </a:solidFill>
              <a:latin typeface="Calibri" panose="020F0502020204030204" pitchFamily="34" charset="0"/>
              <a:cs typeface="Times New Roman" panose="02020603050405020304" pitchFamily="18" charset="0"/>
            </a:endParaRPr>
          </a:p>
          <a:p>
            <a:pPr lvl="1" algn="just" rtl="0">
              <a:lnSpc>
                <a:spcPct val="160000"/>
              </a:lnSpc>
              <a:buClr>
                <a:schemeClr val="bg2"/>
              </a:buClr>
              <a:buFont typeface="Wingdings" panose="05000000000000000000" pitchFamily="2" charset="2"/>
              <a:buChar char="§"/>
            </a:pPr>
            <a:endParaRPr lang="en-US" dirty="0">
              <a:solidFill>
                <a:schemeClr val="bg1">
                  <a:lumMod val="95000"/>
                  <a:lumOff val="5000"/>
                </a:schemeClr>
              </a:solidFill>
              <a:latin typeface="Calibri" panose="020F0502020204030204" pitchFamily="34" charset="0"/>
              <a:cs typeface="Times New Roman" panose="02020603050405020304" pitchFamily="18" charset="0"/>
            </a:endParaRPr>
          </a:p>
          <a:p>
            <a:pPr algn="just" rtl="0">
              <a:lnSpc>
                <a:spcPct val="160000"/>
              </a:lnSpc>
              <a:buClr>
                <a:schemeClr val="bg2"/>
              </a:buClr>
              <a:buFont typeface="Wingdings" panose="05000000000000000000" pitchFamily="2" charset="2"/>
              <a:buChar char="§"/>
            </a:pPr>
            <a:endParaRPr lang="en-US" dirty="0">
              <a:solidFill>
                <a:schemeClr val="bg1">
                  <a:lumMod val="95000"/>
                  <a:lumOff val="5000"/>
                </a:schemeClr>
              </a:solidFill>
              <a:latin typeface="Calibri" panose="020F0502020204030204" pitchFamily="34" charset="0"/>
              <a:cs typeface="Times New Roman" panose="02020603050405020304" pitchFamily="18" charset="0"/>
            </a:endParaRPr>
          </a:p>
          <a:p>
            <a:pPr marL="0" indent="0" algn="just" rtl="0">
              <a:lnSpc>
                <a:spcPct val="160000"/>
              </a:lnSpc>
              <a:buClr>
                <a:schemeClr val="bg2"/>
              </a:buClr>
              <a:buFont typeface="Wingdings 3" panose="05040102010807070707" pitchFamily="18" charset="2"/>
              <a:buNone/>
            </a:pPr>
            <a:r>
              <a:rPr lang="fr-FR" b="1" dirty="0">
                <a:solidFill>
                  <a:schemeClr val="bg1">
                    <a:lumMod val="85000"/>
                    <a:lumOff val="15000"/>
                  </a:schemeClr>
                </a:solidFill>
              </a:rPr>
              <a:t> </a:t>
            </a:r>
          </a:p>
        </p:txBody>
      </p:sp>
    </p:spTree>
    <p:extLst>
      <p:ext uri="{BB962C8B-B14F-4D97-AF65-F5344CB8AC3E}">
        <p14:creationId xmlns:p14="http://schemas.microsoft.com/office/powerpoint/2010/main" val="628710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47</a:t>
            </a:fld>
            <a:endParaRPr lang="en-US" dirty="0"/>
          </a:p>
        </p:txBody>
      </p:sp>
      <p:sp>
        <p:nvSpPr>
          <p:cNvPr id="9" name="Titre 1">
            <a:extLst>
              <a:ext uri="{FF2B5EF4-FFF2-40B4-BE49-F238E27FC236}">
                <a16:creationId xmlns:a16="http://schemas.microsoft.com/office/drawing/2014/main" id="{DE862D97-9335-44CF-B74B-7BE8BD65740F}"/>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tableaux à une dimension</a:t>
            </a:r>
            <a:endParaRPr lang="ar-MA" sz="4400" b="1" dirty="0">
              <a:solidFill>
                <a:srgbClr val="0070C0"/>
              </a:solidFill>
            </a:endParaRPr>
          </a:p>
        </p:txBody>
      </p:sp>
      <p:cxnSp>
        <p:nvCxnSpPr>
          <p:cNvPr id="10" name="Connecteur droit 9">
            <a:extLst>
              <a:ext uri="{FF2B5EF4-FFF2-40B4-BE49-F238E27FC236}">
                <a16:creationId xmlns:a16="http://schemas.microsoft.com/office/drawing/2014/main" id="{89C8F89D-3CC6-4CDB-A7BB-FFB3EA574842}"/>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Espace réservé du contenu 2">
            <a:extLst>
              <a:ext uri="{FF2B5EF4-FFF2-40B4-BE49-F238E27FC236}">
                <a16:creationId xmlns:a16="http://schemas.microsoft.com/office/drawing/2014/main" id="{7C8A30B6-8F6B-413A-9AAD-113592052A85}"/>
              </a:ext>
            </a:extLst>
          </p:cNvPr>
          <p:cNvSpPr txBox="1">
            <a:spLocks/>
          </p:cNvSpPr>
          <p:nvPr/>
        </p:nvSpPr>
        <p:spPr>
          <a:xfrm>
            <a:off x="1488141" y="1384753"/>
            <a:ext cx="9577952" cy="4693919"/>
          </a:xfrm>
          <a:prstGeom prst="rect">
            <a:avLst/>
          </a:prstGeom>
        </p:spPr>
        <p:txBody>
          <a:bodyPr vert="horz" lIns="91440" tIns="45720" rIns="91440" bIns="45720" rtlCol="0" anchor="ctr">
            <a:noAutofit/>
          </a:bodyPr>
          <a:lstStyle>
            <a:lvl1pPr marL="2857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gn="just" rtl="0">
              <a:lnSpc>
                <a:spcPct val="160000"/>
              </a:lnSpc>
              <a:buClr>
                <a:schemeClr val="bg2"/>
              </a:buClr>
              <a:buFont typeface="Wingdings" panose="05000000000000000000" pitchFamily="2" charset="2"/>
              <a:buChar char="§"/>
            </a:pPr>
            <a:endParaRPr lang="fr-FR" dirty="0">
              <a:solidFill>
                <a:schemeClr val="bg1">
                  <a:lumMod val="95000"/>
                  <a:lumOff val="5000"/>
                </a:schemeClr>
              </a:solidFill>
              <a:latin typeface="Calibri" panose="020F0502020204030204" pitchFamily="34" charset="0"/>
              <a:cs typeface="Times New Roman" panose="02020603050405020304" pitchFamily="18" charset="0"/>
            </a:endParaRPr>
          </a:p>
          <a:p>
            <a:pPr marL="457200" lvl="1" indent="0" algn="just" rtl="0">
              <a:lnSpc>
                <a:spcPct val="160000"/>
              </a:lnSpc>
              <a:buClr>
                <a:schemeClr val="bg2"/>
              </a:buClr>
              <a:buNone/>
            </a:pPr>
            <a:endParaRPr lang="en-US" sz="1600" dirty="0">
              <a:solidFill>
                <a:schemeClr val="bg1">
                  <a:lumMod val="95000"/>
                  <a:lumOff val="5000"/>
                </a:schemeClr>
              </a:solidFill>
              <a:latin typeface="Consolas" panose="020B0609020204030204" pitchFamily="49" charset="0"/>
              <a:cs typeface="Times New Roman" panose="02020603050405020304" pitchFamily="18" charset="0"/>
            </a:endParaRPr>
          </a:p>
          <a:p>
            <a:pPr marL="457200" lvl="1" indent="0" algn="just" rtl="0">
              <a:lnSpc>
                <a:spcPct val="160000"/>
              </a:lnSpc>
              <a:buClr>
                <a:schemeClr val="bg2"/>
              </a:buClr>
              <a:buNone/>
            </a:pPr>
            <a:endParaRPr lang="en-US" b="1" dirty="0">
              <a:solidFill>
                <a:schemeClr val="bg1">
                  <a:lumMod val="95000"/>
                  <a:lumOff val="5000"/>
                </a:schemeClr>
              </a:solidFill>
              <a:latin typeface="Consolas" panose="020B0609020204030204" pitchFamily="49" charset="0"/>
              <a:cs typeface="Times New Roman" panose="02020603050405020304" pitchFamily="18" charset="0"/>
            </a:endParaRPr>
          </a:p>
          <a:p>
            <a:pPr marL="457200" lvl="1" indent="0" algn="just" rtl="0">
              <a:lnSpc>
                <a:spcPct val="150000"/>
              </a:lnSpc>
              <a:buClr>
                <a:schemeClr val="bg2"/>
              </a:buClr>
              <a:buNone/>
            </a:pPr>
            <a:r>
              <a:rPr lang="en-US" b="1" dirty="0">
                <a:solidFill>
                  <a:schemeClr val="bg1">
                    <a:lumMod val="95000"/>
                    <a:lumOff val="5000"/>
                  </a:schemeClr>
                </a:solidFill>
                <a:latin typeface="Consolas" panose="020B0609020204030204" pitchFamily="49" charset="0"/>
                <a:cs typeface="Times New Roman" panose="02020603050405020304" pitchFamily="18" charset="0"/>
              </a:rPr>
              <a:t>String[] voitures = { "</a:t>
            </a:r>
            <a:r>
              <a:rPr lang="en-US" b="1" dirty="0" err="1">
                <a:solidFill>
                  <a:schemeClr val="bg1">
                    <a:lumMod val="95000"/>
                    <a:lumOff val="5000"/>
                  </a:schemeClr>
                </a:solidFill>
                <a:latin typeface="Consolas" panose="020B0609020204030204" pitchFamily="49" charset="0"/>
                <a:cs typeface="Times New Roman" panose="02020603050405020304" pitchFamily="18" charset="0"/>
              </a:rPr>
              <a:t>Corrola</a:t>
            </a:r>
            <a:r>
              <a:rPr lang="en-US" b="1" dirty="0">
                <a:solidFill>
                  <a:schemeClr val="bg1">
                    <a:lumMod val="95000"/>
                    <a:lumOff val="5000"/>
                  </a:schemeClr>
                </a:solidFill>
                <a:latin typeface="Consolas" panose="020B0609020204030204" pitchFamily="49" charset="0"/>
                <a:cs typeface="Times New Roman" panose="02020603050405020304" pitchFamily="18" charset="0"/>
              </a:rPr>
              <a:t>", "Ford", "Lexus"};</a:t>
            </a:r>
          </a:p>
          <a:p>
            <a:pPr algn="just" rtl="0">
              <a:lnSpc>
                <a:spcPct val="150000"/>
              </a:lnSpc>
              <a:buClr>
                <a:schemeClr val="bg2"/>
              </a:buClr>
              <a:buFont typeface="Wingdings" panose="05000000000000000000" pitchFamily="2" charset="2"/>
              <a:buChar char="§"/>
            </a:pPr>
            <a:r>
              <a:rPr lang="en-US" b="1" dirty="0" err="1">
                <a:solidFill>
                  <a:schemeClr val="bg1">
                    <a:lumMod val="95000"/>
                    <a:lumOff val="5000"/>
                  </a:schemeClr>
                </a:solidFill>
                <a:latin typeface="Calibri" panose="020F0502020204030204" pitchFamily="34" charset="0"/>
                <a:cs typeface="Times New Roman" panose="02020603050405020304" pitchFamily="18" charset="0"/>
              </a:rPr>
              <a:t>Parcourir</a:t>
            </a:r>
            <a:r>
              <a:rPr lang="en-US" b="1" dirty="0">
                <a:solidFill>
                  <a:schemeClr val="bg1">
                    <a:lumMod val="95000"/>
                    <a:lumOff val="5000"/>
                  </a:schemeClr>
                </a:solidFill>
                <a:latin typeface="Calibri" panose="020F0502020204030204" pitchFamily="34" charset="0"/>
                <a:cs typeface="Times New Roman" panose="02020603050405020304" pitchFamily="18" charset="0"/>
              </a:rPr>
              <a:t> un tableau =&gt; </a:t>
            </a:r>
            <a:r>
              <a:rPr lang="en-US" b="1" dirty="0">
                <a:solidFill>
                  <a:srgbClr val="C00000"/>
                </a:solidFill>
                <a:latin typeface="Calibri" panose="020F0502020204030204" pitchFamily="34" charset="0"/>
                <a:cs typeface="Times New Roman" panose="02020603050405020304" pitchFamily="18" charset="0"/>
              </a:rPr>
              <a:t>boucle </a:t>
            </a:r>
            <a:r>
              <a:rPr lang="en-US" b="1" dirty="0" err="1">
                <a:solidFill>
                  <a:srgbClr val="C00000"/>
                </a:solidFill>
                <a:latin typeface="Calibri" panose="020F0502020204030204" pitchFamily="34" charset="0"/>
                <a:cs typeface="Times New Roman" panose="02020603050405020304" pitchFamily="18" charset="0"/>
              </a:rPr>
              <a:t>usuelle</a:t>
            </a:r>
            <a:endParaRPr lang="en-US" b="1" dirty="0">
              <a:solidFill>
                <a:srgbClr val="C00000"/>
              </a:solidFill>
              <a:latin typeface="Calibri" panose="020F0502020204030204" pitchFamily="34" charset="0"/>
              <a:cs typeface="Times New Roman" panose="02020603050405020304" pitchFamily="18" charset="0"/>
            </a:endParaRPr>
          </a:p>
          <a:p>
            <a:pPr marL="457200" lvl="1" indent="0" algn="just" rtl="0">
              <a:lnSpc>
                <a:spcPct val="150000"/>
              </a:lnSpc>
              <a:buClr>
                <a:schemeClr val="bg2"/>
              </a:buClr>
              <a:buNone/>
            </a:pPr>
            <a:r>
              <a:rPr lang="en-US" b="1" dirty="0">
                <a:solidFill>
                  <a:schemeClr val="bg1">
                    <a:lumMod val="95000"/>
                    <a:lumOff val="5000"/>
                  </a:schemeClr>
                </a:solidFill>
                <a:latin typeface="Consolas" panose="020B0609020204030204" pitchFamily="49" charset="0"/>
                <a:cs typeface="Times New Roman" panose="02020603050405020304" pitchFamily="18" charset="0"/>
              </a:rPr>
              <a:t> for(int </a:t>
            </a:r>
            <a:r>
              <a:rPr lang="en-US" b="1" dirty="0" err="1">
                <a:solidFill>
                  <a:schemeClr val="bg1">
                    <a:lumMod val="95000"/>
                    <a:lumOff val="5000"/>
                  </a:schemeClr>
                </a:solidFill>
                <a:latin typeface="Consolas" panose="020B0609020204030204" pitchFamily="49" charset="0"/>
                <a:cs typeface="Times New Roman" panose="02020603050405020304" pitchFamily="18" charset="0"/>
              </a:rPr>
              <a:t>i</a:t>
            </a:r>
            <a:r>
              <a:rPr lang="en-US" b="1" dirty="0">
                <a:solidFill>
                  <a:schemeClr val="bg1">
                    <a:lumMod val="95000"/>
                    <a:lumOff val="5000"/>
                  </a:schemeClr>
                </a:solidFill>
                <a:latin typeface="Consolas" panose="020B0609020204030204" pitchFamily="49" charset="0"/>
                <a:cs typeface="Times New Roman" panose="02020603050405020304" pitchFamily="18" charset="0"/>
              </a:rPr>
              <a:t> = 0 ; </a:t>
            </a:r>
            <a:r>
              <a:rPr lang="en-US" b="1" dirty="0" err="1">
                <a:solidFill>
                  <a:schemeClr val="bg1">
                    <a:lumMod val="95000"/>
                    <a:lumOff val="5000"/>
                  </a:schemeClr>
                </a:solidFill>
                <a:latin typeface="Consolas" panose="020B0609020204030204" pitchFamily="49" charset="0"/>
                <a:cs typeface="Times New Roman" panose="02020603050405020304" pitchFamily="18" charset="0"/>
              </a:rPr>
              <a:t>i</a:t>
            </a:r>
            <a:r>
              <a:rPr lang="en-US" b="1" dirty="0">
                <a:solidFill>
                  <a:schemeClr val="bg1">
                    <a:lumMod val="95000"/>
                    <a:lumOff val="5000"/>
                  </a:schemeClr>
                </a:solidFill>
                <a:latin typeface="Consolas" panose="020B0609020204030204" pitchFamily="49" charset="0"/>
                <a:cs typeface="Times New Roman" panose="02020603050405020304" pitchFamily="18" charset="0"/>
              </a:rPr>
              <a:t>&lt; </a:t>
            </a:r>
            <a:r>
              <a:rPr lang="en-US" b="1" dirty="0" err="1">
                <a:solidFill>
                  <a:schemeClr val="bg1">
                    <a:lumMod val="95000"/>
                    <a:lumOff val="5000"/>
                  </a:schemeClr>
                </a:solidFill>
                <a:latin typeface="Consolas" panose="020B0609020204030204" pitchFamily="49" charset="0"/>
                <a:cs typeface="Times New Roman" panose="02020603050405020304" pitchFamily="18" charset="0"/>
              </a:rPr>
              <a:t>voitures.length</a:t>
            </a:r>
            <a:r>
              <a:rPr lang="en-US" b="1" dirty="0">
                <a:solidFill>
                  <a:schemeClr val="bg1">
                    <a:lumMod val="95000"/>
                    <a:lumOff val="5000"/>
                  </a:schemeClr>
                </a:solidFill>
                <a:latin typeface="Consolas" panose="020B0609020204030204" pitchFamily="49" charset="0"/>
                <a:cs typeface="Times New Roman" panose="02020603050405020304" pitchFamily="18" charset="0"/>
              </a:rPr>
              <a:t>; </a:t>
            </a:r>
            <a:r>
              <a:rPr lang="en-US" b="1" dirty="0" err="1">
                <a:solidFill>
                  <a:schemeClr val="bg1">
                    <a:lumMod val="95000"/>
                    <a:lumOff val="5000"/>
                  </a:schemeClr>
                </a:solidFill>
                <a:latin typeface="Consolas" panose="020B0609020204030204" pitchFamily="49" charset="0"/>
                <a:cs typeface="Times New Roman" panose="02020603050405020304" pitchFamily="18" charset="0"/>
              </a:rPr>
              <a:t>i</a:t>
            </a:r>
            <a:r>
              <a:rPr lang="en-US" b="1" dirty="0">
                <a:solidFill>
                  <a:schemeClr val="bg1">
                    <a:lumMod val="95000"/>
                    <a:lumOff val="5000"/>
                  </a:schemeClr>
                </a:solidFill>
                <a:latin typeface="Consolas" panose="020B0609020204030204" pitchFamily="49" charset="0"/>
                <a:cs typeface="Times New Roman" panose="02020603050405020304" pitchFamily="18" charset="0"/>
              </a:rPr>
              <a:t>++) </a:t>
            </a:r>
          </a:p>
          <a:p>
            <a:pPr marL="457200" lvl="1" indent="0" algn="just" rtl="0">
              <a:lnSpc>
                <a:spcPct val="150000"/>
              </a:lnSpc>
              <a:buClr>
                <a:schemeClr val="bg2"/>
              </a:buClr>
              <a:buNone/>
            </a:pPr>
            <a:r>
              <a:rPr lang="en-US" b="1" dirty="0">
                <a:solidFill>
                  <a:schemeClr val="bg1">
                    <a:lumMod val="95000"/>
                    <a:lumOff val="5000"/>
                  </a:schemeClr>
                </a:solidFill>
                <a:latin typeface="Consolas" panose="020B0609020204030204" pitchFamily="49" charset="0"/>
                <a:cs typeface="Times New Roman" panose="02020603050405020304" pitchFamily="18" charset="0"/>
              </a:rPr>
              <a:t>   </a:t>
            </a:r>
            <a:r>
              <a:rPr lang="en-US" b="1" dirty="0" err="1">
                <a:solidFill>
                  <a:schemeClr val="bg1">
                    <a:lumMod val="95000"/>
                    <a:lumOff val="5000"/>
                  </a:schemeClr>
                </a:solidFill>
                <a:latin typeface="Consolas" panose="020B0609020204030204" pitchFamily="49" charset="0"/>
                <a:cs typeface="Times New Roman" panose="02020603050405020304" pitchFamily="18" charset="0"/>
              </a:rPr>
              <a:t>System.out.println</a:t>
            </a:r>
            <a:r>
              <a:rPr lang="en-US" b="1" dirty="0">
                <a:solidFill>
                  <a:schemeClr val="bg1">
                    <a:lumMod val="95000"/>
                    <a:lumOff val="5000"/>
                  </a:schemeClr>
                </a:solidFill>
                <a:latin typeface="Consolas" panose="020B0609020204030204" pitchFamily="49" charset="0"/>
                <a:cs typeface="Times New Roman" panose="02020603050405020304" pitchFamily="18" charset="0"/>
              </a:rPr>
              <a:t>(voitures[</a:t>
            </a:r>
            <a:r>
              <a:rPr lang="en-US" b="1" dirty="0" err="1">
                <a:solidFill>
                  <a:schemeClr val="bg1">
                    <a:lumMod val="95000"/>
                    <a:lumOff val="5000"/>
                  </a:schemeClr>
                </a:solidFill>
                <a:latin typeface="Consolas" panose="020B0609020204030204" pitchFamily="49" charset="0"/>
                <a:cs typeface="Times New Roman" panose="02020603050405020304" pitchFamily="18" charset="0"/>
              </a:rPr>
              <a:t>i</a:t>
            </a:r>
            <a:r>
              <a:rPr lang="en-US" b="1" dirty="0">
                <a:solidFill>
                  <a:schemeClr val="bg1">
                    <a:lumMod val="95000"/>
                    <a:lumOff val="5000"/>
                  </a:schemeClr>
                </a:solidFill>
                <a:latin typeface="Consolas" panose="020B0609020204030204" pitchFamily="49" charset="0"/>
                <a:cs typeface="Times New Roman" panose="02020603050405020304" pitchFamily="18" charset="0"/>
              </a:rPr>
              <a:t>]);</a:t>
            </a:r>
          </a:p>
          <a:p>
            <a:pPr marL="285750" lvl="1" algn="just" rtl="0">
              <a:lnSpc>
                <a:spcPct val="150000"/>
              </a:lnSpc>
              <a:buClr>
                <a:schemeClr val="bg2"/>
              </a:buClr>
              <a:buFont typeface="Wingdings" panose="05000000000000000000" pitchFamily="2" charset="2"/>
              <a:buChar char="§"/>
            </a:pPr>
            <a:r>
              <a:rPr lang="en-US" sz="2000" b="1" dirty="0" err="1">
                <a:solidFill>
                  <a:schemeClr val="bg1">
                    <a:lumMod val="95000"/>
                    <a:lumOff val="5000"/>
                  </a:schemeClr>
                </a:solidFill>
                <a:latin typeface="Calibri" panose="020F0502020204030204" pitchFamily="34" charset="0"/>
                <a:cs typeface="Times New Roman" panose="02020603050405020304" pitchFamily="18" charset="0"/>
              </a:rPr>
              <a:t>Parcourir</a:t>
            </a:r>
            <a:r>
              <a:rPr lang="en-US" sz="2000" b="1" dirty="0">
                <a:solidFill>
                  <a:schemeClr val="bg1">
                    <a:lumMod val="95000"/>
                    <a:lumOff val="5000"/>
                  </a:schemeClr>
                </a:solidFill>
                <a:latin typeface="Calibri" panose="020F0502020204030204" pitchFamily="34" charset="0"/>
                <a:cs typeface="Times New Roman" panose="02020603050405020304" pitchFamily="18" charset="0"/>
              </a:rPr>
              <a:t> un tableau =&gt; </a:t>
            </a:r>
            <a:r>
              <a:rPr lang="en-US" sz="2000" b="1" dirty="0">
                <a:solidFill>
                  <a:srgbClr val="C00000"/>
                </a:solidFill>
                <a:latin typeface="Calibri" panose="020F0502020204030204" pitchFamily="34" charset="0"/>
                <a:cs typeface="Times New Roman" panose="02020603050405020304" pitchFamily="18" charset="0"/>
              </a:rPr>
              <a:t> boucle for each  </a:t>
            </a:r>
          </a:p>
          <a:p>
            <a:pPr marL="457200" lvl="1" indent="0" algn="just" rtl="0">
              <a:lnSpc>
                <a:spcPct val="150000"/>
              </a:lnSpc>
              <a:buClr>
                <a:schemeClr val="bg2"/>
              </a:buClr>
              <a:buNone/>
            </a:pPr>
            <a:r>
              <a:rPr lang="en-US" b="1" dirty="0">
                <a:solidFill>
                  <a:schemeClr val="bg1">
                    <a:lumMod val="95000"/>
                    <a:lumOff val="5000"/>
                  </a:schemeClr>
                </a:solidFill>
                <a:latin typeface="Consolas" panose="020B0609020204030204" pitchFamily="49" charset="0"/>
                <a:cs typeface="Times New Roman" panose="02020603050405020304" pitchFamily="18" charset="0"/>
              </a:rPr>
              <a:t> for( String V : voitures) </a:t>
            </a:r>
          </a:p>
          <a:p>
            <a:pPr marL="457200" lvl="1" indent="0" algn="just" rtl="0">
              <a:lnSpc>
                <a:spcPct val="150000"/>
              </a:lnSpc>
              <a:buClr>
                <a:schemeClr val="bg2"/>
              </a:buClr>
              <a:buNone/>
            </a:pPr>
            <a:r>
              <a:rPr lang="en-US" sz="1800" b="1" dirty="0">
                <a:solidFill>
                  <a:schemeClr val="bg1">
                    <a:lumMod val="95000"/>
                    <a:lumOff val="5000"/>
                  </a:schemeClr>
                </a:solidFill>
                <a:latin typeface="Consolas" panose="020B0609020204030204" pitchFamily="49" charset="0"/>
                <a:cs typeface="Times New Roman" panose="02020603050405020304" pitchFamily="18" charset="0"/>
              </a:rPr>
              <a:t>     </a:t>
            </a:r>
            <a:r>
              <a:rPr lang="en-US" sz="1800" b="1" dirty="0" err="1">
                <a:solidFill>
                  <a:schemeClr val="bg1">
                    <a:lumMod val="95000"/>
                    <a:lumOff val="5000"/>
                  </a:schemeClr>
                </a:solidFill>
                <a:latin typeface="Consolas" panose="020B0609020204030204" pitchFamily="49" charset="0"/>
                <a:cs typeface="Times New Roman" panose="02020603050405020304" pitchFamily="18" charset="0"/>
              </a:rPr>
              <a:t>System.out.println</a:t>
            </a:r>
            <a:r>
              <a:rPr lang="en-US" sz="1800" b="1" dirty="0">
                <a:solidFill>
                  <a:schemeClr val="bg1">
                    <a:lumMod val="95000"/>
                    <a:lumOff val="5000"/>
                  </a:schemeClr>
                </a:solidFill>
                <a:latin typeface="Consolas" panose="020B0609020204030204" pitchFamily="49" charset="0"/>
                <a:cs typeface="Times New Roman" panose="02020603050405020304" pitchFamily="18" charset="0"/>
              </a:rPr>
              <a:t>(V);</a:t>
            </a:r>
          </a:p>
          <a:p>
            <a:pPr marL="1085850" lvl="3" algn="just" rtl="0">
              <a:lnSpc>
                <a:spcPct val="150000"/>
              </a:lnSpc>
              <a:buClr>
                <a:schemeClr val="bg2"/>
              </a:buClr>
              <a:buFont typeface="Wingdings" panose="05000000000000000000" pitchFamily="2" charset="2"/>
              <a:buChar char="§"/>
            </a:pPr>
            <a:endParaRPr lang="en-US" sz="1600" b="1" dirty="0">
              <a:solidFill>
                <a:schemeClr val="bg1">
                  <a:lumMod val="95000"/>
                  <a:lumOff val="5000"/>
                </a:schemeClr>
              </a:solidFill>
              <a:latin typeface="Calibri" panose="020F0502020204030204" pitchFamily="34" charset="0"/>
              <a:cs typeface="Times New Roman" panose="02020603050405020304" pitchFamily="18" charset="0"/>
            </a:endParaRPr>
          </a:p>
          <a:p>
            <a:pPr marL="457200" lvl="1" indent="0" algn="just" rtl="0">
              <a:lnSpc>
                <a:spcPct val="160000"/>
              </a:lnSpc>
              <a:buClr>
                <a:schemeClr val="bg2"/>
              </a:buClr>
              <a:buNone/>
            </a:pPr>
            <a:endParaRPr lang="en-US" sz="1600" b="1" dirty="0">
              <a:solidFill>
                <a:schemeClr val="bg1">
                  <a:lumMod val="95000"/>
                  <a:lumOff val="5000"/>
                </a:schemeClr>
              </a:solidFill>
              <a:latin typeface="Consolas" panose="020B0609020204030204" pitchFamily="49" charset="0"/>
              <a:cs typeface="Times New Roman" panose="02020603050405020304" pitchFamily="18" charset="0"/>
            </a:endParaRPr>
          </a:p>
          <a:p>
            <a:pPr algn="just" rtl="0">
              <a:lnSpc>
                <a:spcPct val="160000"/>
              </a:lnSpc>
              <a:buClr>
                <a:schemeClr val="bg2"/>
              </a:buClr>
              <a:buFont typeface="Wingdings" panose="05000000000000000000" pitchFamily="2" charset="2"/>
              <a:buChar char="§"/>
            </a:pPr>
            <a:endParaRPr lang="en-US" dirty="0">
              <a:solidFill>
                <a:schemeClr val="bg1">
                  <a:lumMod val="95000"/>
                  <a:lumOff val="5000"/>
                </a:schemeClr>
              </a:solidFill>
              <a:latin typeface="Calibri" panose="020F0502020204030204" pitchFamily="34" charset="0"/>
              <a:cs typeface="Times New Roman" panose="02020603050405020304" pitchFamily="18" charset="0"/>
            </a:endParaRPr>
          </a:p>
          <a:p>
            <a:pPr marL="0" indent="0" algn="just" rtl="0">
              <a:lnSpc>
                <a:spcPct val="160000"/>
              </a:lnSpc>
              <a:buClr>
                <a:schemeClr val="bg2"/>
              </a:buClr>
              <a:buFont typeface="Wingdings 3" panose="05040102010807070707" pitchFamily="18" charset="2"/>
              <a:buNone/>
            </a:pPr>
            <a:r>
              <a:rPr lang="fr-FR" b="1" dirty="0">
                <a:solidFill>
                  <a:schemeClr val="bg1">
                    <a:lumMod val="85000"/>
                    <a:lumOff val="15000"/>
                  </a:schemeClr>
                </a:solidFill>
              </a:rPr>
              <a:t> </a:t>
            </a:r>
          </a:p>
        </p:txBody>
      </p:sp>
    </p:spTree>
    <p:extLst>
      <p:ext uri="{BB962C8B-B14F-4D97-AF65-F5344CB8AC3E}">
        <p14:creationId xmlns:p14="http://schemas.microsoft.com/office/powerpoint/2010/main" val="2837424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CFE13-0222-7FE6-7041-BCDB4A5C0300}"/>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78226A8B-FBBF-6A06-BA20-0E5E23F0FC3D}"/>
              </a:ext>
            </a:extLst>
          </p:cNvPr>
          <p:cNvSpPr>
            <a:spLocks noGrp="1"/>
          </p:cNvSpPr>
          <p:nvPr>
            <p:ph type="sldNum" sz="quarter" idx="12"/>
          </p:nvPr>
        </p:nvSpPr>
        <p:spPr/>
        <p:txBody>
          <a:bodyPr/>
          <a:lstStyle/>
          <a:p>
            <a:fld id="{D57F1E4F-1CFF-5643-939E-217C01CDF565}" type="slidenum">
              <a:rPr lang="en-US" smtClean="0"/>
              <a:pPr/>
              <a:t>48</a:t>
            </a:fld>
            <a:endParaRPr lang="en-US" dirty="0"/>
          </a:p>
        </p:txBody>
      </p:sp>
      <p:sp>
        <p:nvSpPr>
          <p:cNvPr id="9" name="Titre 1">
            <a:extLst>
              <a:ext uri="{FF2B5EF4-FFF2-40B4-BE49-F238E27FC236}">
                <a16:creationId xmlns:a16="http://schemas.microsoft.com/office/drawing/2014/main" id="{AAAB8825-396F-E5DF-CB27-C823FCD642BC}"/>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tableaux à une dimension </a:t>
            </a:r>
            <a:endParaRPr lang="ar-MA" sz="4400" b="1" dirty="0">
              <a:solidFill>
                <a:srgbClr val="0070C0"/>
              </a:solidFill>
            </a:endParaRPr>
          </a:p>
        </p:txBody>
      </p:sp>
      <p:cxnSp>
        <p:nvCxnSpPr>
          <p:cNvPr id="10" name="Connecteur droit 9">
            <a:extLst>
              <a:ext uri="{FF2B5EF4-FFF2-40B4-BE49-F238E27FC236}">
                <a16:creationId xmlns:a16="http://schemas.microsoft.com/office/drawing/2014/main" id="{D3FB0FE8-0BBB-86C4-254F-6B4ACB476083}"/>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Espace réservé du contenu 2">
            <a:extLst>
              <a:ext uri="{FF2B5EF4-FFF2-40B4-BE49-F238E27FC236}">
                <a16:creationId xmlns:a16="http://schemas.microsoft.com/office/drawing/2014/main" id="{30813436-5D30-8515-9965-D2EDE24D7E89}"/>
              </a:ext>
            </a:extLst>
          </p:cNvPr>
          <p:cNvSpPr txBox="1">
            <a:spLocks/>
          </p:cNvSpPr>
          <p:nvPr/>
        </p:nvSpPr>
        <p:spPr>
          <a:xfrm>
            <a:off x="1093287" y="2439321"/>
            <a:ext cx="10591045" cy="3621683"/>
          </a:xfrm>
          <a:prstGeom prst="rect">
            <a:avLst/>
          </a:prstGeom>
        </p:spPr>
        <p:txBody>
          <a:bodyPr vert="horz" lIns="91440" tIns="45720" rIns="91440" bIns="45720" rtlCol="0" anchor="ctr">
            <a:noAutofit/>
          </a:bodyPr>
          <a:lstStyle>
            <a:lvl1pPr marL="2857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gn="just" rtl="0">
              <a:lnSpc>
                <a:spcPct val="160000"/>
              </a:lnSpc>
              <a:buClr>
                <a:schemeClr val="bg2"/>
              </a:buClr>
              <a:buFont typeface="Wingdings" panose="05000000000000000000" pitchFamily="2" charset="2"/>
              <a:buChar char="§"/>
            </a:pPr>
            <a:endParaRPr lang="fr-FR" dirty="0">
              <a:solidFill>
                <a:schemeClr val="bg1">
                  <a:lumMod val="95000"/>
                  <a:lumOff val="5000"/>
                </a:schemeClr>
              </a:solidFill>
              <a:latin typeface="Calibri" panose="020F0502020204030204" pitchFamily="34" charset="0"/>
              <a:cs typeface="Times New Roman" panose="02020603050405020304" pitchFamily="18" charset="0"/>
            </a:endParaRPr>
          </a:p>
          <a:p>
            <a:pPr algn="just" rtl="0">
              <a:lnSpc>
                <a:spcPct val="160000"/>
              </a:lnSpc>
              <a:buClr>
                <a:schemeClr val="bg2"/>
              </a:buClr>
            </a:pPr>
            <a:endParaRPr lang="en-US" b="1" dirty="0">
              <a:solidFill>
                <a:schemeClr val="bg1">
                  <a:lumMod val="95000"/>
                  <a:lumOff val="5000"/>
                </a:schemeClr>
              </a:solidFill>
              <a:latin typeface="Calibri" panose="020F0502020204030204" pitchFamily="34" charset="0"/>
              <a:cs typeface="Times New Roman" panose="02020603050405020304" pitchFamily="18" charset="0"/>
            </a:endParaRPr>
          </a:p>
          <a:p>
            <a:pPr algn="just" rtl="0">
              <a:lnSpc>
                <a:spcPct val="160000"/>
              </a:lnSpc>
              <a:buClr>
                <a:schemeClr val="bg2"/>
              </a:buClr>
              <a:buFont typeface="Arial" panose="020B0604020202020204" pitchFamily="34" charset="0"/>
              <a:buChar char="•"/>
            </a:pPr>
            <a:r>
              <a:rPr lang="en-US" sz="1800" b="1" dirty="0" err="1">
                <a:solidFill>
                  <a:schemeClr val="bg1">
                    <a:lumMod val="95000"/>
                    <a:lumOff val="5000"/>
                  </a:schemeClr>
                </a:solidFill>
                <a:latin typeface="Calibri" panose="020F0502020204030204" pitchFamily="34" charset="0"/>
                <a:cs typeface="Times New Roman" panose="02020603050405020304" pitchFamily="18" charset="0"/>
              </a:rPr>
              <a:t>Quelques</a:t>
            </a:r>
            <a:r>
              <a:rPr lang="en-US" sz="1800" b="1" dirty="0">
                <a:solidFill>
                  <a:schemeClr val="bg1">
                    <a:lumMod val="95000"/>
                    <a:lumOff val="5000"/>
                  </a:schemeClr>
                </a:solidFill>
                <a:latin typeface="Calibri" panose="020F0502020204030204" pitchFamily="34" charset="0"/>
                <a:cs typeface="Times New Roman" panose="02020603050405020304" pitchFamily="18" charset="0"/>
              </a:rPr>
              <a:t> </a:t>
            </a:r>
            <a:r>
              <a:rPr lang="en-US" sz="1800" b="1" dirty="0" err="1">
                <a:solidFill>
                  <a:schemeClr val="bg1">
                    <a:lumMod val="95000"/>
                    <a:lumOff val="5000"/>
                  </a:schemeClr>
                </a:solidFill>
                <a:latin typeface="Calibri" panose="020F0502020204030204" pitchFamily="34" charset="0"/>
                <a:cs typeface="Times New Roman" panose="02020603050405020304" pitchFamily="18" charset="0"/>
              </a:rPr>
              <a:t>opérations</a:t>
            </a:r>
            <a:r>
              <a:rPr lang="en-US" sz="1800" b="1" dirty="0">
                <a:solidFill>
                  <a:schemeClr val="bg1">
                    <a:lumMod val="95000"/>
                    <a:lumOff val="5000"/>
                  </a:schemeClr>
                </a:solidFill>
                <a:latin typeface="Calibri" panose="020F0502020204030204" pitchFamily="34" charset="0"/>
                <a:cs typeface="Times New Roman" panose="02020603050405020304" pitchFamily="18" charset="0"/>
              </a:rPr>
              <a:t> sur les tableaux, </a:t>
            </a:r>
            <a:r>
              <a:rPr lang="en-US" sz="1800" b="1" dirty="0" err="1">
                <a:solidFill>
                  <a:schemeClr val="bg1">
                    <a:lumMod val="95000"/>
                    <a:lumOff val="5000"/>
                  </a:schemeClr>
                </a:solidFill>
                <a:latin typeface="Calibri" panose="020F0502020204030204" pitchFamily="34" charset="0"/>
                <a:cs typeface="Times New Roman" panose="02020603050405020304" pitchFamily="18" charset="0"/>
              </a:rPr>
              <a:t>en</a:t>
            </a:r>
            <a:r>
              <a:rPr lang="en-US" sz="1800" b="1" dirty="0">
                <a:solidFill>
                  <a:schemeClr val="bg1">
                    <a:lumMod val="95000"/>
                    <a:lumOff val="5000"/>
                  </a:schemeClr>
                </a:solidFill>
                <a:latin typeface="Calibri" panose="020F0502020204030204" pitchFamily="34" charset="0"/>
                <a:cs typeface="Times New Roman" panose="02020603050405020304" pitchFamily="18" charset="0"/>
              </a:rPr>
              <a:t> </a:t>
            </a:r>
            <a:r>
              <a:rPr lang="en-US" sz="1800" b="1" dirty="0" err="1">
                <a:solidFill>
                  <a:schemeClr val="bg1">
                    <a:lumMod val="95000"/>
                    <a:lumOff val="5000"/>
                  </a:schemeClr>
                </a:solidFill>
                <a:latin typeface="Calibri" panose="020F0502020204030204" pitchFamily="34" charset="0"/>
                <a:cs typeface="Times New Roman" panose="02020603050405020304" pitchFamily="18" charset="0"/>
              </a:rPr>
              <a:t>utilisant</a:t>
            </a:r>
            <a:r>
              <a:rPr lang="en-US" sz="1800" b="1" dirty="0">
                <a:solidFill>
                  <a:schemeClr val="bg1">
                    <a:lumMod val="95000"/>
                    <a:lumOff val="5000"/>
                  </a:schemeClr>
                </a:solidFill>
                <a:latin typeface="Calibri" panose="020F0502020204030204" pitchFamily="34" charset="0"/>
                <a:cs typeface="Times New Roman" panose="02020603050405020304" pitchFamily="18" charset="0"/>
              </a:rPr>
              <a:t> la </a:t>
            </a:r>
            <a:r>
              <a:rPr lang="en-US" sz="1800" b="1" dirty="0" err="1">
                <a:solidFill>
                  <a:schemeClr val="bg1">
                    <a:lumMod val="95000"/>
                    <a:lumOff val="5000"/>
                  </a:schemeClr>
                </a:solidFill>
                <a:latin typeface="Calibri" panose="020F0502020204030204" pitchFamily="34" charset="0"/>
                <a:cs typeface="Times New Roman" panose="02020603050405020304" pitchFamily="18" charset="0"/>
              </a:rPr>
              <a:t>classe</a:t>
            </a:r>
            <a:r>
              <a:rPr lang="en-US" sz="1800" b="1" dirty="0">
                <a:solidFill>
                  <a:schemeClr val="bg1">
                    <a:lumMod val="95000"/>
                    <a:lumOff val="5000"/>
                  </a:schemeClr>
                </a:solidFill>
                <a:latin typeface="Calibri" panose="020F0502020204030204" pitchFamily="34" charset="0"/>
                <a:cs typeface="Times New Roman" panose="02020603050405020304" pitchFamily="18" charset="0"/>
              </a:rPr>
              <a:t> Arrays =&gt;  </a:t>
            </a: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import </a:t>
            </a:r>
            <a:r>
              <a:rPr lang="fr-FR" sz="1800" b="1" kern="100" dirty="0" err="1">
                <a:effectLst/>
                <a:latin typeface="Calibri" panose="020F0502020204030204" pitchFamily="34" charset="0"/>
                <a:ea typeface="Calibri" panose="020F0502020204030204" pitchFamily="34" charset="0"/>
                <a:cs typeface="Times New Roman" panose="02020603050405020304" pitchFamily="18" charset="0"/>
              </a:rPr>
              <a:t>java.util.Arrays</a:t>
            </a: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a:t>
            </a:r>
          </a:p>
          <a:p>
            <a:pPr lvl="1" algn="just" rtl="0">
              <a:lnSpc>
                <a:spcPct val="160000"/>
              </a:lnSpc>
              <a:buClr>
                <a:schemeClr val="bg2"/>
              </a:buClr>
              <a:buFont typeface="Wingdings" panose="05000000000000000000" pitchFamily="2" charset="2"/>
              <a:buChar char="§"/>
            </a:pPr>
            <a:r>
              <a:rPr lang="en-US" sz="1600" b="1" dirty="0">
                <a:solidFill>
                  <a:schemeClr val="bg1">
                    <a:lumMod val="95000"/>
                    <a:lumOff val="5000"/>
                  </a:schemeClr>
                </a:solidFill>
                <a:latin typeface="Consolas" panose="020B0609020204030204" pitchFamily="49" charset="0"/>
                <a:cs typeface="Times New Roman" panose="02020603050405020304" pitchFamily="18" charset="0"/>
              </a:rPr>
              <a:t>Trier un tableau (Quicksort algorithm)</a:t>
            </a:r>
            <a:endParaRPr lang="en-US" sz="1600" b="1" dirty="0">
              <a:solidFill>
                <a:srgbClr val="C00000"/>
              </a:solidFill>
              <a:latin typeface="Consolas" panose="020B0609020204030204" pitchFamily="49" charset="0"/>
              <a:cs typeface="Times New Roman" panose="02020603050405020304" pitchFamily="18" charset="0"/>
            </a:endParaRPr>
          </a:p>
          <a:p>
            <a:pPr marL="914400" lvl="2" indent="0" algn="just" rtl="0">
              <a:lnSpc>
                <a:spcPct val="160000"/>
              </a:lnSpc>
              <a:buClr>
                <a:schemeClr val="bg2"/>
              </a:buClr>
              <a:buNone/>
            </a:pPr>
            <a:r>
              <a:rPr lang="en-US" b="1" dirty="0" err="1">
                <a:solidFill>
                  <a:srgbClr val="C00000"/>
                </a:solidFill>
                <a:latin typeface="Consolas" panose="020B0609020204030204" pitchFamily="49" charset="0"/>
                <a:cs typeface="Times New Roman" panose="02020603050405020304" pitchFamily="18" charset="0"/>
              </a:rPr>
              <a:t>Arrays</a:t>
            </a:r>
            <a:r>
              <a:rPr lang="en-US" dirty="0" err="1">
                <a:solidFill>
                  <a:schemeClr val="bg1">
                    <a:lumMod val="95000"/>
                    <a:lumOff val="5000"/>
                  </a:schemeClr>
                </a:solidFill>
                <a:latin typeface="Consolas" panose="020B0609020204030204" pitchFamily="49" charset="0"/>
                <a:cs typeface="Times New Roman" panose="02020603050405020304" pitchFamily="18" charset="0"/>
              </a:rPr>
              <a:t>.</a:t>
            </a:r>
            <a:r>
              <a:rPr lang="en-US" b="1" dirty="0" err="1">
                <a:latin typeface="Consolas" panose="020B0609020204030204" pitchFamily="49" charset="0"/>
                <a:cs typeface="Times New Roman" panose="02020603050405020304" pitchFamily="18" charset="0"/>
              </a:rPr>
              <a:t>sort</a:t>
            </a:r>
            <a:r>
              <a:rPr lang="en-US" dirty="0">
                <a:solidFill>
                  <a:schemeClr val="bg1">
                    <a:lumMod val="95000"/>
                    <a:lumOff val="5000"/>
                  </a:schemeClr>
                </a:solidFill>
                <a:latin typeface="Consolas" panose="020B0609020204030204" pitchFamily="49" charset="0"/>
                <a:cs typeface="Times New Roman" panose="02020603050405020304" pitchFamily="18" charset="0"/>
              </a:rPr>
              <a:t>(tab); </a:t>
            </a:r>
          </a:p>
          <a:p>
            <a:pPr lvl="1" algn="just" rtl="0">
              <a:lnSpc>
                <a:spcPct val="160000"/>
              </a:lnSpc>
              <a:buClr>
                <a:schemeClr val="bg2"/>
              </a:buClr>
              <a:buFont typeface="Wingdings" panose="05000000000000000000" pitchFamily="2" charset="2"/>
              <a:buChar char="§"/>
            </a:pPr>
            <a:r>
              <a:rPr lang="fr-FR" sz="1600" b="1" dirty="0">
                <a:solidFill>
                  <a:schemeClr val="bg1">
                    <a:lumMod val="95000"/>
                    <a:lumOff val="5000"/>
                  </a:schemeClr>
                </a:solidFill>
                <a:latin typeface="Consolas" panose="020B0609020204030204" pitchFamily="49" charset="0"/>
                <a:cs typeface="Times New Roman" panose="02020603050405020304" pitchFamily="18" charset="0"/>
              </a:rPr>
              <a:t>Copie un tableau dans un autre</a:t>
            </a:r>
            <a:endParaRPr lang="fr-FR" sz="1400" dirty="0">
              <a:solidFill>
                <a:schemeClr val="bg1">
                  <a:lumMod val="95000"/>
                  <a:lumOff val="5000"/>
                </a:schemeClr>
              </a:solidFill>
              <a:latin typeface="Consolas" panose="020B0609020204030204" pitchFamily="49" charset="0"/>
              <a:cs typeface="Times New Roman" panose="02020603050405020304" pitchFamily="18" charset="0"/>
            </a:endParaRPr>
          </a:p>
          <a:p>
            <a:pPr marL="457200" lvl="1" indent="0" algn="just" rtl="0">
              <a:lnSpc>
                <a:spcPct val="160000"/>
              </a:lnSpc>
              <a:buClr>
                <a:schemeClr val="bg2"/>
              </a:buClr>
              <a:buNone/>
            </a:pPr>
            <a:r>
              <a:rPr lang="fr-FR" sz="1600" b="1" dirty="0">
                <a:solidFill>
                  <a:srgbClr val="C00000"/>
                </a:solidFill>
                <a:latin typeface="Consolas" panose="020B0609020204030204" pitchFamily="49" charset="0"/>
                <a:cs typeface="Times New Roman" panose="02020603050405020304" pitchFamily="18" charset="0"/>
              </a:rPr>
              <a:t>    </a:t>
            </a:r>
            <a:r>
              <a:rPr lang="fr-FR" sz="1600" b="1" dirty="0" err="1">
                <a:solidFill>
                  <a:schemeClr val="bg1"/>
                </a:solidFill>
                <a:latin typeface="Consolas" panose="020B0609020204030204" pitchFamily="49" charset="0"/>
                <a:cs typeface="Times New Roman" panose="02020603050405020304" pitchFamily="18" charset="0"/>
              </a:rPr>
              <a:t>int</a:t>
            </a:r>
            <a:r>
              <a:rPr lang="fr-FR" sz="1600" b="1" dirty="0">
                <a:solidFill>
                  <a:schemeClr val="bg1"/>
                </a:solidFill>
                <a:latin typeface="Consolas" panose="020B0609020204030204" pitchFamily="49" charset="0"/>
                <a:cs typeface="Times New Roman" panose="02020603050405020304" pitchFamily="18" charset="0"/>
              </a:rPr>
              <a:t>[] X = </a:t>
            </a:r>
            <a:r>
              <a:rPr lang="fr-FR" sz="1600" b="1" dirty="0" err="1">
                <a:solidFill>
                  <a:srgbClr val="C00000"/>
                </a:solidFill>
                <a:latin typeface="Consolas" panose="020B0609020204030204" pitchFamily="49" charset="0"/>
                <a:cs typeface="Times New Roman" panose="02020603050405020304" pitchFamily="18" charset="0"/>
              </a:rPr>
              <a:t>Arrays</a:t>
            </a:r>
            <a:r>
              <a:rPr lang="fr-FR" sz="1600" dirty="0" err="1">
                <a:solidFill>
                  <a:schemeClr val="bg1">
                    <a:lumMod val="95000"/>
                    <a:lumOff val="5000"/>
                  </a:schemeClr>
                </a:solidFill>
                <a:latin typeface="Consolas" panose="020B0609020204030204" pitchFamily="49" charset="0"/>
                <a:cs typeface="Times New Roman" panose="02020603050405020304" pitchFamily="18" charset="0"/>
              </a:rPr>
              <a:t>.</a:t>
            </a:r>
            <a:r>
              <a:rPr lang="fr-FR" sz="1600" b="1" dirty="0" err="1">
                <a:latin typeface="Consolas" panose="020B0609020204030204" pitchFamily="49" charset="0"/>
                <a:cs typeface="Times New Roman" panose="02020603050405020304" pitchFamily="18" charset="0"/>
              </a:rPr>
              <a:t>copyOf</a:t>
            </a:r>
            <a:r>
              <a:rPr lang="fr-FR" sz="1600" dirty="0">
                <a:solidFill>
                  <a:schemeClr val="bg1">
                    <a:lumMod val="95000"/>
                    <a:lumOff val="5000"/>
                  </a:schemeClr>
                </a:solidFill>
                <a:latin typeface="Consolas" panose="020B0609020204030204" pitchFamily="49" charset="0"/>
                <a:cs typeface="Times New Roman" panose="02020603050405020304" pitchFamily="18" charset="0"/>
              </a:rPr>
              <a:t>(tab , </a:t>
            </a:r>
            <a:r>
              <a:rPr lang="fr-FR" sz="1600" dirty="0" err="1">
                <a:solidFill>
                  <a:schemeClr val="bg1">
                    <a:lumMod val="95000"/>
                    <a:lumOff val="5000"/>
                  </a:schemeClr>
                </a:solidFill>
                <a:latin typeface="Consolas" panose="020B0609020204030204" pitchFamily="49" charset="0"/>
                <a:cs typeface="Times New Roman" panose="02020603050405020304" pitchFamily="18" charset="0"/>
              </a:rPr>
              <a:t>tab.length</a:t>
            </a:r>
            <a:r>
              <a:rPr lang="fr-FR" sz="1600" dirty="0">
                <a:solidFill>
                  <a:schemeClr val="bg1">
                    <a:lumMod val="95000"/>
                    <a:lumOff val="5000"/>
                  </a:schemeClr>
                </a:solidFill>
                <a:latin typeface="Consolas" panose="020B0609020204030204" pitchFamily="49" charset="0"/>
                <a:cs typeface="Times New Roman" panose="02020603050405020304" pitchFamily="18" charset="0"/>
              </a:rPr>
              <a:t>); </a:t>
            </a:r>
          </a:p>
          <a:p>
            <a:pPr lvl="1" algn="just" rtl="0">
              <a:lnSpc>
                <a:spcPct val="160000"/>
              </a:lnSpc>
              <a:buClr>
                <a:schemeClr val="bg2"/>
              </a:buClr>
              <a:buFont typeface="Wingdings" panose="05000000000000000000" pitchFamily="2" charset="2"/>
              <a:buChar char="§"/>
            </a:pPr>
            <a:r>
              <a:rPr lang="fr-FR" sz="1600" b="1" dirty="0">
                <a:solidFill>
                  <a:schemeClr val="bg1">
                    <a:lumMod val="95000"/>
                    <a:lumOff val="5000"/>
                  </a:schemeClr>
                </a:solidFill>
                <a:latin typeface="Consolas" panose="020B0609020204030204" pitchFamily="49" charset="0"/>
                <a:cs typeface="Times New Roman" panose="02020603050405020304" pitchFamily="18" charset="0"/>
              </a:rPr>
              <a:t>Comparer deux tableaux</a:t>
            </a:r>
            <a:endParaRPr lang="en-US" sz="1600" b="1" dirty="0">
              <a:solidFill>
                <a:schemeClr val="bg1">
                  <a:lumMod val="95000"/>
                  <a:lumOff val="5000"/>
                </a:schemeClr>
              </a:solidFill>
              <a:latin typeface="Consolas" panose="020B0609020204030204" pitchFamily="49" charset="0"/>
              <a:cs typeface="Times New Roman" panose="02020603050405020304" pitchFamily="18" charset="0"/>
            </a:endParaRPr>
          </a:p>
          <a:p>
            <a:pPr marL="914400" lvl="2" indent="0" algn="just" rtl="0">
              <a:lnSpc>
                <a:spcPct val="160000"/>
              </a:lnSpc>
              <a:buClr>
                <a:schemeClr val="bg2"/>
              </a:buClr>
              <a:buNone/>
            </a:pPr>
            <a:r>
              <a:rPr lang="fr-FR" b="1" dirty="0" err="1">
                <a:solidFill>
                  <a:schemeClr val="bg1"/>
                </a:solidFill>
                <a:latin typeface="Consolas" panose="020B0609020204030204" pitchFamily="49" charset="0"/>
                <a:cs typeface="Times New Roman" panose="02020603050405020304" pitchFamily="18" charset="0"/>
              </a:rPr>
              <a:t>boolean</a:t>
            </a:r>
            <a:r>
              <a:rPr lang="fr-FR" b="1" dirty="0">
                <a:solidFill>
                  <a:schemeClr val="bg1"/>
                </a:solidFill>
                <a:latin typeface="Consolas" panose="020B0609020204030204" pitchFamily="49" charset="0"/>
                <a:cs typeface="Times New Roman" panose="02020603050405020304" pitchFamily="18" charset="0"/>
              </a:rPr>
              <a:t> e = </a:t>
            </a:r>
            <a:r>
              <a:rPr lang="fr-FR" b="1" dirty="0" err="1">
                <a:solidFill>
                  <a:srgbClr val="C00000"/>
                </a:solidFill>
                <a:latin typeface="Consolas" panose="020B0609020204030204" pitchFamily="49" charset="0"/>
                <a:cs typeface="Times New Roman" panose="02020603050405020304" pitchFamily="18" charset="0"/>
              </a:rPr>
              <a:t>Arrays</a:t>
            </a:r>
            <a:r>
              <a:rPr lang="fr-FR" dirty="0" err="1">
                <a:solidFill>
                  <a:schemeClr val="bg1">
                    <a:lumMod val="95000"/>
                    <a:lumOff val="5000"/>
                  </a:schemeClr>
                </a:solidFill>
                <a:latin typeface="Consolas" panose="020B0609020204030204" pitchFamily="49" charset="0"/>
                <a:cs typeface="Times New Roman" panose="02020603050405020304" pitchFamily="18" charset="0"/>
              </a:rPr>
              <a:t>.</a:t>
            </a:r>
            <a:r>
              <a:rPr lang="fr-FR" b="1" dirty="0" err="1">
                <a:latin typeface="Consolas" panose="020B0609020204030204" pitchFamily="49" charset="0"/>
                <a:cs typeface="Times New Roman" panose="02020603050405020304" pitchFamily="18" charset="0"/>
              </a:rPr>
              <a:t>equals</a:t>
            </a:r>
            <a:r>
              <a:rPr lang="fr-FR" dirty="0">
                <a:solidFill>
                  <a:schemeClr val="bg1">
                    <a:lumMod val="95000"/>
                    <a:lumOff val="5000"/>
                  </a:schemeClr>
                </a:solidFill>
                <a:latin typeface="Consolas" panose="020B0609020204030204" pitchFamily="49" charset="0"/>
                <a:cs typeface="Times New Roman" panose="02020603050405020304" pitchFamily="18" charset="0"/>
              </a:rPr>
              <a:t>(tab, X); </a:t>
            </a:r>
            <a:r>
              <a:rPr lang="fr-FR" b="1" dirty="0">
                <a:solidFill>
                  <a:schemeClr val="bg1"/>
                </a:solidFill>
                <a:latin typeface="Consolas" panose="020B0609020204030204" pitchFamily="49" charset="0"/>
                <a:cs typeface="Times New Roman" panose="02020603050405020304" pitchFamily="18" charset="0"/>
              </a:rPr>
              <a:t>=&gt; </a:t>
            </a:r>
            <a:r>
              <a:rPr lang="fr-FR" b="1" dirty="0" err="1">
                <a:solidFill>
                  <a:schemeClr val="bg1"/>
                </a:solidFill>
                <a:latin typeface="Consolas" panose="020B0609020204030204" pitchFamily="49" charset="0"/>
                <a:cs typeface="Times New Roman" panose="02020603050405020304" pitchFamily="18" charset="0"/>
              </a:rPr>
              <a:t>true</a:t>
            </a:r>
            <a:endParaRPr lang="fr-FR" b="1" dirty="0">
              <a:solidFill>
                <a:schemeClr val="bg1"/>
              </a:solidFill>
              <a:latin typeface="Consolas" panose="020B0609020204030204" pitchFamily="49" charset="0"/>
              <a:cs typeface="Times New Roman" panose="02020603050405020304" pitchFamily="18" charset="0"/>
            </a:endParaRPr>
          </a:p>
          <a:p>
            <a:pPr lvl="1" algn="just" rtl="0">
              <a:lnSpc>
                <a:spcPct val="160000"/>
              </a:lnSpc>
              <a:buClr>
                <a:schemeClr val="bg2"/>
              </a:buClr>
              <a:buFont typeface="Wingdings" panose="05000000000000000000" pitchFamily="2" charset="2"/>
              <a:buChar char="§"/>
            </a:pPr>
            <a:r>
              <a:rPr lang="fr-FR" sz="1600" b="1" dirty="0">
                <a:solidFill>
                  <a:schemeClr val="bg1">
                    <a:lumMod val="95000"/>
                    <a:lumOff val="5000"/>
                  </a:schemeClr>
                </a:solidFill>
                <a:latin typeface="Consolas" panose="020B0609020204030204" pitchFamily="49" charset="0"/>
                <a:cs typeface="Times New Roman" panose="02020603050405020304" pitchFamily="18" charset="0"/>
              </a:rPr>
              <a:t>Afficher un tableau</a:t>
            </a:r>
          </a:p>
          <a:p>
            <a:pPr marL="457200" lvl="1" indent="0" algn="just" rtl="0">
              <a:lnSpc>
                <a:spcPct val="160000"/>
              </a:lnSpc>
              <a:buClr>
                <a:schemeClr val="bg2"/>
              </a:buClr>
              <a:buNone/>
            </a:pPr>
            <a:r>
              <a:rPr lang="fr-FR" sz="1600" b="1" dirty="0">
                <a:solidFill>
                  <a:srgbClr val="C00000"/>
                </a:solidFill>
                <a:latin typeface="Consolas" panose="020B0609020204030204" pitchFamily="49" charset="0"/>
                <a:cs typeface="Times New Roman" panose="02020603050405020304" pitchFamily="18" charset="0"/>
              </a:rPr>
              <a:t>	</a:t>
            </a:r>
            <a:r>
              <a:rPr lang="fr-FR" sz="1600" b="1" dirty="0" err="1">
                <a:solidFill>
                  <a:schemeClr val="bg1"/>
                </a:solidFill>
                <a:latin typeface="Consolas" panose="020B0609020204030204" pitchFamily="49" charset="0"/>
                <a:cs typeface="Times New Roman" panose="02020603050405020304" pitchFamily="18" charset="0"/>
              </a:rPr>
              <a:t>System.out.println</a:t>
            </a:r>
            <a:r>
              <a:rPr lang="fr-FR" sz="1600" b="1" dirty="0">
                <a:solidFill>
                  <a:schemeClr val="bg1"/>
                </a:solidFill>
                <a:latin typeface="Consolas" panose="020B0609020204030204" pitchFamily="49" charset="0"/>
                <a:cs typeface="Times New Roman" panose="02020603050405020304" pitchFamily="18" charset="0"/>
              </a:rPr>
              <a:t>(</a:t>
            </a:r>
            <a:r>
              <a:rPr lang="fr-FR" sz="1600" b="1" dirty="0" err="1">
                <a:solidFill>
                  <a:srgbClr val="C00000"/>
                </a:solidFill>
                <a:latin typeface="Consolas" panose="020B0609020204030204" pitchFamily="49" charset="0"/>
                <a:cs typeface="Times New Roman" panose="02020603050405020304" pitchFamily="18" charset="0"/>
              </a:rPr>
              <a:t>Arrays.</a:t>
            </a:r>
            <a:r>
              <a:rPr lang="fr-FR" sz="1600" b="1" dirty="0" err="1">
                <a:latin typeface="Consolas" panose="020B0609020204030204" pitchFamily="49" charset="0"/>
                <a:cs typeface="Times New Roman" panose="02020603050405020304" pitchFamily="18" charset="0"/>
              </a:rPr>
              <a:t>toString</a:t>
            </a:r>
            <a:r>
              <a:rPr lang="fr-FR" sz="1600" b="1" dirty="0">
                <a:solidFill>
                  <a:srgbClr val="C00000"/>
                </a:solidFill>
                <a:latin typeface="Consolas" panose="020B0609020204030204" pitchFamily="49" charset="0"/>
                <a:cs typeface="Times New Roman" panose="02020603050405020304" pitchFamily="18" charset="0"/>
              </a:rPr>
              <a:t>(tab)</a:t>
            </a:r>
            <a:r>
              <a:rPr lang="fr-FR" sz="1600" b="1" dirty="0">
                <a:solidFill>
                  <a:schemeClr val="bg1"/>
                </a:solidFill>
                <a:latin typeface="Consolas" panose="020B0609020204030204" pitchFamily="49" charset="0"/>
                <a:cs typeface="Times New Roman" panose="02020603050405020304" pitchFamily="18" charset="0"/>
              </a:rPr>
              <a:t>); =&gt; [ -2, 1, 5, 12 ]</a:t>
            </a:r>
            <a:endParaRPr lang="fr-FR" b="1" dirty="0">
              <a:solidFill>
                <a:schemeClr val="bg1"/>
              </a:solidFill>
              <a:latin typeface="Consolas" panose="020B0609020204030204" pitchFamily="49" charset="0"/>
              <a:cs typeface="Times New Roman" panose="02020603050405020304" pitchFamily="18" charset="0"/>
            </a:endParaRPr>
          </a:p>
          <a:p>
            <a:pPr marL="457200" lvl="1" indent="0" algn="just" rtl="0">
              <a:lnSpc>
                <a:spcPct val="160000"/>
              </a:lnSpc>
              <a:buClr>
                <a:schemeClr val="bg2"/>
              </a:buClr>
              <a:buNone/>
            </a:pPr>
            <a:endParaRPr lang="en-US" sz="1600" dirty="0">
              <a:solidFill>
                <a:schemeClr val="bg1">
                  <a:lumMod val="95000"/>
                  <a:lumOff val="5000"/>
                </a:schemeClr>
              </a:solidFill>
              <a:latin typeface="Consolas" panose="020B0609020204030204" pitchFamily="49" charset="0"/>
              <a:cs typeface="Times New Roman" panose="02020603050405020304" pitchFamily="18" charset="0"/>
            </a:endParaRPr>
          </a:p>
          <a:p>
            <a:pPr algn="just" rtl="0">
              <a:lnSpc>
                <a:spcPct val="160000"/>
              </a:lnSpc>
              <a:buClr>
                <a:schemeClr val="bg2"/>
              </a:buClr>
              <a:buFont typeface="Wingdings" panose="05000000000000000000" pitchFamily="2" charset="2"/>
              <a:buChar char="§"/>
            </a:pPr>
            <a:endParaRPr lang="en-US" dirty="0">
              <a:solidFill>
                <a:schemeClr val="bg1">
                  <a:lumMod val="95000"/>
                  <a:lumOff val="5000"/>
                </a:schemeClr>
              </a:solidFill>
              <a:latin typeface="Calibri" panose="020F0502020204030204" pitchFamily="34" charset="0"/>
              <a:cs typeface="Times New Roman" panose="02020603050405020304" pitchFamily="18" charset="0"/>
            </a:endParaRPr>
          </a:p>
          <a:p>
            <a:pPr marL="0" indent="0" algn="just" rtl="0">
              <a:lnSpc>
                <a:spcPct val="160000"/>
              </a:lnSpc>
              <a:buClr>
                <a:schemeClr val="bg2"/>
              </a:buClr>
              <a:buFont typeface="Wingdings 3" panose="05040102010807070707" pitchFamily="18" charset="2"/>
              <a:buNone/>
            </a:pPr>
            <a:r>
              <a:rPr lang="fr-FR" b="1" dirty="0">
                <a:solidFill>
                  <a:schemeClr val="bg1">
                    <a:lumMod val="85000"/>
                    <a:lumOff val="15000"/>
                  </a:schemeClr>
                </a:solidFill>
              </a:rPr>
              <a:t> </a:t>
            </a:r>
          </a:p>
        </p:txBody>
      </p:sp>
      <p:sp>
        <p:nvSpPr>
          <p:cNvPr id="3" name="TextBox 2">
            <a:extLst>
              <a:ext uri="{FF2B5EF4-FFF2-40B4-BE49-F238E27FC236}">
                <a16:creationId xmlns:a16="http://schemas.microsoft.com/office/drawing/2014/main" id="{E533435E-E965-5F6E-0E24-26BCB617ED0A}"/>
              </a:ext>
            </a:extLst>
          </p:cNvPr>
          <p:cNvSpPr txBox="1"/>
          <p:nvPr/>
        </p:nvSpPr>
        <p:spPr>
          <a:xfrm>
            <a:off x="3044190" y="1211549"/>
            <a:ext cx="6103620" cy="484107"/>
          </a:xfrm>
          <a:prstGeom prst="rect">
            <a:avLst/>
          </a:prstGeom>
          <a:noFill/>
        </p:spPr>
        <p:txBody>
          <a:bodyPr wrap="square">
            <a:spAutoFit/>
          </a:bodyPr>
          <a:lstStyle/>
          <a:p>
            <a:pPr lvl="1" algn="just" rtl="0">
              <a:lnSpc>
                <a:spcPct val="160000"/>
              </a:lnSpc>
              <a:buClr>
                <a:schemeClr val="bg2"/>
              </a:buClr>
            </a:pPr>
            <a:r>
              <a:rPr lang="en-US" b="1" dirty="0">
                <a:solidFill>
                  <a:schemeClr val="bg1">
                    <a:lumMod val="95000"/>
                    <a:lumOff val="5000"/>
                  </a:schemeClr>
                </a:solidFill>
                <a:latin typeface="Consolas" panose="020B0609020204030204" pitchFamily="49" charset="0"/>
                <a:cs typeface="Times New Roman" panose="02020603050405020304" pitchFamily="18" charset="0"/>
              </a:rPr>
              <a:t>int[] tab = </a:t>
            </a:r>
            <a:r>
              <a:rPr lang="fr-FR" b="1" dirty="0">
                <a:solidFill>
                  <a:schemeClr val="bg1">
                    <a:lumMod val="95000"/>
                    <a:lumOff val="5000"/>
                  </a:schemeClr>
                </a:solidFill>
                <a:latin typeface="Consolas" panose="020B0609020204030204" pitchFamily="49" charset="0"/>
                <a:cs typeface="Times New Roman" panose="02020603050405020304" pitchFamily="18" charset="0"/>
              </a:rPr>
              <a:t>{ 12, 1, 5, -2 </a:t>
            </a:r>
            <a:r>
              <a:rPr lang="en-US" b="1" dirty="0">
                <a:solidFill>
                  <a:schemeClr val="bg1">
                    <a:lumMod val="95000"/>
                    <a:lumOff val="5000"/>
                  </a:schemeClr>
                </a:solidFill>
                <a:latin typeface="Consolas" panose="020B0609020204030204" pitchFamily="49" charset="0"/>
                <a:cs typeface="Times New Roman" panose="02020603050405020304" pitchFamily="18" charset="0"/>
              </a:rPr>
              <a:t>};</a:t>
            </a:r>
          </a:p>
        </p:txBody>
      </p:sp>
    </p:spTree>
    <p:extLst>
      <p:ext uri="{BB962C8B-B14F-4D97-AF65-F5344CB8AC3E}">
        <p14:creationId xmlns:p14="http://schemas.microsoft.com/office/powerpoint/2010/main" val="4780653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6C837-99B2-5835-B2CD-AB4DFC1637E3}"/>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61AECFEE-0AD1-6548-4C32-05476FDCFEB5}"/>
              </a:ext>
            </a:extLst>
          </p:cNvPr>
          <p:cNvSpPr>
            <a:spLocks noGrp="1"/>
          </p:cNvSpPr>
          <p:nvPr>
            <p:ph type="sldNum" sz="quarter" idx="12"/>
          </p:nvPr>
        </p:nvSpPr>
        <p:spPr/>
        <p:txBody>
          <a:bodyPr/>
          <a:lstStyle/>
          <a:p>
            <a:fld id="{D57F1E4F-1CFF-5643-939E-217C01CDF565}" type="slidenum">
              <a:rPr lang="en-US" smtClean="0"/>
              <a:pPr/>
              <a:t>49</a:t>
            </a:fld>
            <a:endParaRPr lang="en-US" dirty="0"/>
          </a:p>
        </p:txBody>
      </p:sp>
      <p:sp>
        <p:nvSpPr>
          <p:cNvPr id="9" name="Titre 1">
            <a:extLst>
              <a:ext uri="{FF2B5EF4-FFF2-40B4-BE49-F238E27FC236}">
                <a16:creationId xmlns:a16="http://schemas.microsoft.com/office/drawing/2014/main" id="{BC76A1AB-2A8B-4272-E280-F1F5BFDC0C8A}"/>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tableaux à deux dimensions</a:t>
            </a:r>
            <a:endParaRPr lang="ar-MA" sz="4400" b="1" dirty="0">
              <a:solidFill>
                <a:srgbClr val="0070C0"/>
              </a:solidFill>
            </a:endParaRPr>
          </a:p>
        </p:txBody>
      </p:sp>
      <p:cxnSp>
        <p:nvCxnSpPr>
          <p:cNvPr id="10" name="Connecteur droit 9">
            <a:extLst>
              <a:ext uri="{FF2B5EF4-FFF2-40B4-BE49-F238E27FC236}">
                <a16:creationId xmlns:a16="http://schemas.microsoft.com/office/drawing/2014/main" id="{8041F279-5FD3-BD95-0E37-BF592084B383}"/>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Espace réservé du contenu 2">
            <a:extLst>
              <a:ext uri="{FF2B5EF4-FFF2-40B4-BE49-F238E27FC236}">
                <a16:creationId xmlns:a16="http://schemas.microsoft.com/office/drawing/2014/main" id="{996BBEFA-48DE-09E0-B2C3-F6D387C5F53B}"/>
              </a:ext>
            </a:extLst>
          </p:cNvPr>
          <p:cNvSpPr txBox="1">
            <a:spLocks/>
          </p:cNvSpPr>
          <p:nvPr/>
        </p:nvSpPr>
        <p:spPr>
          <a:xfrm>
            <a:off x="4490816" y="1415588"/>
            <a:ext cx="5902109" cy="2851612"/>
          </a:xfrm>
          <a:prstGeom prst="rect">
            <a:avLst/>
          </a:prstGeom>
        </p:spPr>
        <p:txBody>
          <a:bodyPr vert="horz" lIns="91440" tIns="45720" rIns="91440" bIns="45720" rtlCol="0" anchor="ctr">
            <a:noAutofit/>
          </a:bodyPr>
          <a:lstStyle>
            <a:lvl1pPr marL="2857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457200" lvl="1" indent="0" algn="just" rtl="0">
              <a:buClr>
                <a:schemeClr val="bg2"/>
              </a:buClr>
              <a:buNone/>
            </a:pPr>
            <a:r>
              <a:rPr lang="fr-FR" sz="1600" b="1" dirty="0">
                <a:solidFill>
                  <a:schemeClr val="bg1"/>
                </a:solidFill>
                <a:latin typeface="Consolas" panose="020B0609020204030204" pitchFamily="49" charset="0"/>
              </a:rPr>
              <a:t>for (</a:t>
            </a:r>
            <a:r>
              <a:rPr lang="fr-FR" sz="1600" b="1" dirty="0" err="1">
                <a:solidFill>
                  <a:schemeClr val="bg1"/>
                </a:solidFill>
                <a:latin typeface="Consolas" panose="020B0609020204030204" pitchFamily="49" charset="0"/>
              </a:rPr>
              <a:t>int</a:t>
            </a:r>
            <a:r>
              <a:rPr lang="fr-FR" sz="1600" b="1" dirty="0">
                <a:solidFill>
                  <a:schemeClr val="bg1"/>
                </a:solidFill>
                <a:latin typeface="Consolas" panose="020B0609020204030204" pitchFamily="49" charset="0"/>
              </a:rPr>
              <a:t> i = 0; i &lt; </a:t>
            </a:r>
            <a:r>
              <a:rPr lang="fr-FR" sz="1600" b="1" dirty="0" err="1">
                <a:solidFill>
                  <a:schemeClr val="bg1"/>
                </a:solidFill>
                <a:latin typeface="Consolas" panose="020B0609020204030204" pitchFamily="49" charset="0"/>
              </a:rPr>
              <a:t>matrice.length</a:t>
            </a:r>
            <a:r>
              <a:rPr lang="fr-FR" sz="1600" b="1" dirty="0">
                <a:solidFill>
                  <a:schemeClr val="bg1"/>
                </a:solidFill>
                <a:latin typeface="Consolas" panose="020B0609020204030204" pitchFamily="49" charset="0"/>
              </a:rPr>
              <a:t>; i++)</a:t>
            </a:r>
          </a:p>
          <a:p>
            <a:pPr marL="457200" lvl="1" indent="0" algn="just" rtl="0">
              <a:buClr>
                <a:schemeClr val="bg2"/>
              </a:buClr>
              <a:buNone/>
            </a:pPr>
            <a:r>
              <a:rPr lang="fr-FR" sz="1600" b="1" dirty="0">
                <a:solidFill>
                  <a:schemeClr val="bg1"/>
                </a:solidFill>
                <a:latin typeface="Consolas" panose="020B0609020204030204" pitchFamily="49" charset="0"/>
              </a:rPr>
              <a:t> {</a:t>
            </a:r>
          </a:p>
          <a:p>
            <a:pPr marL="457200" lvl="1" indent="0" algn="just" rtl="0">
              <a:buClr>
                <a:schemeClr val="bg2"/>
              </a:buClr>
              <a:buNone/>
            </a:pPr>
            <a:r>
              <a:rPr lang="fr-FR" sz="1600" b="1" dirty="0">
                <a:solidFill>
                  <a:schemeClr val="bg1"/>
                </a:solidFill>
                <a:latin typeface="Consolas" panose="020B0609020204030204" pitchFamily="49" charset="0"/>
              </a:rPr>
              <a:t>  for (</a:t>
            </a:r>
            <a:r>
              <a:rPr lang="fr-FR" sz="1600" b="1" dirty="0" err="1">
                <a:solidFill>
                  <a:schemeClr val="bg1"/>
                </a:solidFill>
                <a:latin typeface="Consolas" panose="020B0609020204030204" pitchFamily="49" charset="0"/>
              </a:rPr>
              <a:t>int</a:t>
            </a:r>
            <a:r>
              <a:rPr lang="fr-FR" sz="1600" b="1" dirty="0">
                <a:solidFill>
                  <a:schemeClr val="bg1"/>
                </a:solidFill>
                <a:latin typeface="Consolas" panose="020B0609020204030204" pitchFamily="49" charset="0"/>
              </a:rPr>
              <a:t> j = 0; j &lt; matrice[i].</a:t>
            </a:r>
            <a:r>
              <a:rPr lang="fr-FR" sz="1600" b="1" dirty="0" err="1">
                <a:solidFill>
                  <a:schemeClr val="bg1"/>
                </a:solidFill>
                <a:latin typeface="Consolas" panose="020B0609020204030204" pitchFamily="49" charset="0"/>
              </a:rPr>
              <a:t>length</a:t>
            </a:r>
            <a:r>
              <a:rPr lang="fr-FR" sz="1600" b="1" dirty="0">
                <a:solidFill>
                  <a:schemeClr val="bg1"/>
                </a:solidFill>
                <a:latin typeface="Consolas" panose="020B0609020204030204" pitchFamily="49" charset="0"/>
              </a:rPr>
              <a:t>; j++) </a:t>
            </a:r>
          </a:p>
          <a:p>
            <a:pPr marL="457200" lvl="1" indent="0" algn="just" rtl="0">
              <a:buClr>
                <a:schemeClr val="bg2"/>
              </a:buClr>
              <a:buNone/>
            </a:pPr>
            <a:r>
              <a:rPr lang="fr-FR" sz="1600" b="1" dirty="0">
                <a:solidFill>
                  <a:schemeClr val="bg1"/>
                </a:solidFill>
                <a:latin typeface="Consolas" panose="020B0609020204030204" pitchFamily="49" charset="0"/>
              </a:rPr>
              <a:t>   { </a:t>
            </a:r>
          </a:p>
          <a:p>
            <a:pPr marL="457200" lvl="1" indent="0" algn="just" rtl="0">
              <a:buClr>
                <a:schemeClr val="bg2"/>
              </a:buClr>
              <a:buNone/>
            </a:pPr>
            <a:r>
              <a:rPr lang="fr-FR" sz="1600" b="1" dirty="0">
                <a:solidFill>
                  <a:schemeClr val="bg1"/>
                </a:solidFill>
                <a:latin typeface="Consolas" panose="020B0609020204030204" pitchFamily="49" charset="0"/>
              </a:rPr>
              <a:t>      matrice[i][j] *= 5; </a:t>
            </a:r>
          </a:p>
          <a:p>
            <a:pPr marL="457200" lvl="1" indent="0" algn="just" rtl="0">
              <a:buClr>
                <a:schemeClr val="bg2"/>
              </a:buClr>
              <a:buNone/>
            </a:pPr>
            <a:r>
              <a:rPr lang="fr-FR" sz="1600" b="1" dirty="0">
                <a:solidFill>
                  <a:schemeClr val="bg1"/>
                </a:solidFill>
                <a:latin typeface="Consolas" panose="020B0609020204030204" pitchFamily="49" charset="0"/>
              </a:rPr>
              <a:t>   } </a:t>
            </a:r>
          </a:p>
          <a:p>
            <a:pPr marL="457200" lvl="1" indent="0" algn="just" rtl="0">
              <a:buClr>
                <a:schemeClr val="bg2"/>
              </a:buClr>
              <a:buNone/>
            </a:pPr>
            <a:r>
              <a:rPr lang="fr-FR" sz="1600" b="1" dirty="0">
                <a:solidFill>
                  <a:schemeClr val="bg1"/>
                </a:solidFill>
                <a:latin typeface="Consolas" panose="020B0609020204030204" pitchFamily="49" charset="0"/>
              </a:rPr>
              <a:t>}</a:t>
            </a:r>
            <a:r>
              <a:rPr lang="fr-FR" b="1" dirty="0">
                <a:solidFill>
                  <a:schemeClr val="bg1"/>
                </a:solidFill>
              </a:rPr>
              <a:t> </a:t>
            </a:r>
          </a:p>
        </p:txBody>
      </p:sp>
      <p:sp>
        <p:nvSpPr>
          <p:cNvPr id="3" name="TextBox 2">
            <a:extLst>
              <a:ext uri="{FF2B5EF4-FFF2-40B4-BE49-F238E27FC236}">
                <a16:creationId xmlns:a16="http://schemas.microsoft.com/office/drawing/2014/main" id="{5C6CF2CA-F107-75EF-56C6-22F38AF4D625}"/>
              </a:ext>
            </a:extLst>
          </p:cNvPr>
          <p:cNvSpPr txBox="1"/>
          <p:nvPr/>
        </p:nvSpPr>
        <p:spPr>
          <a:xfrm>
            <a:off x="345141" y="1429139"/>
            <a:ext cx="3552825" cy="2552365"/>
          </a:xfrm>
          <a:prstGeom prst="rect">
            <a:avLst/>
          </a:prstGeom>
          <a:noFill/>
        </p:spPr>
        <p:txBody>
          <a:bodyPr wrap="square">
            <a:spAutoFit/>
          </a:bodyPr>
          <a:lstStyle/>
          <a:p>
            <a:pPr lvl="1" algn="just" rtl="0">
              <a:lnSpc>
                <a:spcPct val="160000"/>
              </a:lnSpc>
              <a:buClr>
                <a:schemeClr val="bg2"/>
              </a:buClr>
            </a:pPr>
            <a:r>
              <a:rPr lang="en-US" b="1" dirty="0">
                <a:solidFill>
                  <a:schemeClr val="bg1">
                    <a:lumMod val="95000"/>
                    <a:lumOff val="5000"/>
                  </a:schemeClr>
                </a:solidFill>
                <a:latin typeface="Consolas" panose="020B0609020204030204" pitchFamily="49" charset="0"/>
                <a:cs typeface="Times New Roman" panose="02020603050405020304" pitchFamily="18" charset="0"/>
              </a:rPr>
              <a:t>int[][] </a:t>
            </a:r>
            <a:r>
              <a:rPr lang="en-US" b="1" dirty="0" err="1">
                <a:solidFill>
                  <a:schemeClr val="bg1">
                    <a:lumMod val="95000"/>
                    <a:lumOff val="5000"/>
                  </a:schemeClr>
                </a:solidFill>
                <a:latin typeface="Consolas" panose="020B0609020204030204" pitchFamily="49" charset="0"/>
                <a:cs typeface="Times New Roman" panose="02020603050405020304" pitchFamily="18" charset="0"/>
              </a:rPr>
              <a:t>matrice</a:t>
            </a:r>
            <a:r>
              <a:rPr lang="en-US" b="1" dirty="0">
                <a:solidFill>
                  <a:schemeClr val="bg1">
                    <a:lumMod val="95000"/>
                    <a:lumOff val="5000"/>
                  </a:schemeClr>
                </a:solidFill>
                <a:latin typeface="Consolas" panose="020B0609020204030204" pitchFamily="49" charset="0"/>
                <a:cs typeface="Times New Roman" panose="02020603050405020304" pitchFamily="18" charset="0"/>
              </a:rPr>
              <a:t> = {</a:t>
            </a:r>
          </a:p>
          <a:p>
            <a:pPr lvl="1" algn="just" rtl="0">
              <a:lnSpc>
                <a:spcPct val="160000"/>
              </a:lnSpc>
              <a:buClr>
                <a:schemeClr val="bg2"/>
              </a:buClr>
            </a:pPr>
            <a:r>
              <a:rPr lang="en-US" b="1" dirty="0">
                <a:solidFill>
                  <a:schemeClr val="bg1">
                    <a:lumMod val="95000"/>
                    <a:lumOff val="5000"/>
                  </a:schemeClr>
                </a:solidFill>
                <a:latin typeface="Consolas" panose="020B0609020204030204" pitchFamily="49" charset="0"/>
                <a:cs typeface="Times New Roman" panose="02020603050405020304" pitchFamily="18" charset="0"/>
              </a:rPr>
              <a:t> </a:t>
            </a:r>
            <a:r>
              <a:rPr lang="fr-FR" dirty="0"/>
              <a:t>{ </a:t>
            </a:r>
            <a:r>
              <a:rPr lang="fr-FR" sz="1600" dirty="0">
                <a:solidFill>
                  <a:schemeClr val="bg1"/>
                </a:solidFill>
                <a:latin typeface="Consolas" panose="020B0609020204030204" pitchFamily="49" charset="0"/>
              </a:rPr>
              <a:t>{16, 3, 2, 13}, </a:t>
            </a:r>
          </a:p>
          <a:p>
            <a:pPr lvl="1" algn="just" rtl="0">
              <a:lnSpc>
                <a:spcPct val="160000"/>
              </a:lnSpc>
              <a:buClr>
                <a:schemeClr val="bg2"/>
              </a:buClr>
            </a:pPr>
            <a:r>
              <a:rPr lang="fr-FR" sz="1600" dirty="0">
                <a:solidFill>
                  <a:schemeClr val="bg1"/>
                </a:solidFill>
                <a:latin typeface="Consolas" panose="020B0609020204030204" pitchFamily="49" charset="0"/>
              </a:rPr>
              <a:t>  {5, 10, 11, 8},</a:t>
            </a:r>
          </a:p>
          <a:p>
            <a:pPr lvl="1" algn="just" rtl="0">
              <a:lnSpc>
                <a:spcPct val="160000"/>
              </a:lnSpc>
              <a:buClr>
                <a:schemeClr val="bg2"/>
              </a:buClr>
            </a:pPr>
            <a:r>
              <a:rPr lang="fr-FR" sz="1600" dirty="0">
                <a:solidFill>
                  <a:schemeClr val="bg1"/>
                </a:solidFill>
                <a:latin typeface="Consolas" panose="020B0609020204030204" pitchFamily="49" charset="0"/>
              </a:rPr>
              <a:t>  {9, 6, 7, 12},</a:t>
            </a:r>
          </a:p>
          <a:p>
            <a:pPr lvl="1" algn="just" rtl="0">
              <a:lnSpc>
                <a:spcPct val="160000"/>
              </a:lnSpc>
              <a:buClr>
                <a:schemeClr val="bg2"/>
              </a:buClr>
            </a:pPr>
            <a:r>
              <a:rPr lang="fr-FR" sz="1600" dirty="0">
                <a:solidFill>
                  <a:schemeClr val="bg1"/>
                </a:solidFill>
                <a:latin typeface="Consolas" panose="020B0609020204030204" pitchFamily="49" charset="0"/>
              </a:rPr>
              <a:t>  {4, 15, 14, 1} </a:t>
            </a:r>
          </a:p>
          <a:p>
            <a:pPr lvl="1" algn="just" rtl="0">
              <a:lnSpc>
                <a:spcPct val="160000"/>
              </a:lnSpc>
              <a:buClr>
                <a:schemeClr val="bg2"/>
              </a:buClr>
            </a:pPr>
            <a:r>
              <a:rPr lang="fr-FR" dirty="0">
                <a:solidFill>
                  <a:schemeClr val="bg1"/>
                </a:solidFill>
                <a:latin typeface="Consolas" panose="020B0609020204030204" pitchFamily="49" charset="0"/>
              </a:rPr>
              <a:t>};</a:t>
            </a:r>
            <a:endParaRPr lang="en-US" sz="2000" b="1" dirty="0">
              <a:solidFill>
                <a:schemeClr val="bg1">
                  <a:lumMod val="95000"/>
                  <a:lumOff val="5000"/>
                </a:schemeClr>
              </a:solidFill>
              <a:latin typeface="Consolas" panose="020B0609020204030204" pitchFamily="49" charset="0"/>
              <a:cs typeface="Times New Roman" panose="02020603050405020304" pitchFamily="18" charset="0"/>
            </a:endParaRPr>
          </a:p>
        </p:txBody>
      </p:sp>
      <p:sp>
        <p:nvSpPr>
          <p:cNvPr id="5" name="TextBox 4">
            <a:extLst>
              <a:ext uri="{FF2B5EF4-FFF2-40B4-BE49-F238E27FC236}">
                <a16:creationId xmlns:a16="http://schemas.microsoft.com/office/drawing/2014/main" id="{8CA3B474-4727-5426-CF9A-5EE74EC0B0F4}"/>
              </a:ext>
            </a:extLst>
          </p:cNvPr>
          <p:cNvSpPr txBox="1"/>
          <p:nvPr/>
        </p:nvSpPr>
        <p:spPr>
          <a:xfrm>
            <a:off x="665974" y="4314842"/>
            <a:ext cx="4304587" cy="1828193"/>
          </a:xfrm>
          <a:prstGeom prst="rect">
            <a:avLst/>
          </a:prstGeom>
          <a:noFill/>
        </p:spPr>
        <p:txBody>
          <a:bodyPr wrap="square">
            <a:spAutoFit/>
          </a:bodyPr>
          <a:lstStyle/>
          <a:p>
            <a:pPr lvl="1" algn="just">
              <a:spcBef>
                <a:spcPct val="20000"/>
              </a:spcBef>
              <a:spcAft>
                <a:spcPts val="600"/>
              </a:spcAft>
              <a:buClr>
                <a:schemeClr val="bg2"/>
              </a:buClr>
              <a:buSzPct val="80000"/>
            </a:pPr>
            <a:r>
              <a:rPr lang="en-US" sz="1600" b="1" dirty="0">
                <a:solidFill>
                  <a:schemeClr val="bg1"/>
                </a:solidFill>
                <a:latin typeface="Consolas" panose="020B0609020204030204" pitchFamily="49" charset="0"/>
              </a:rPr>
              <a:t>for (int[] </a:t>
            </a:r>
            <a:r>
              <a:rPr lang="en-US" sz="1600" b="1" dirty="0" err="1">
                <a:solidFill>
                  <a:schemeClr val="bg1"/>
                </a:solidFill>
                <a:latin typeface="Consolas" panose="020B0609020204030204" pitchFamily="49" charset="0"/>
              </a:rPr>
              <a:t>ligne</a:t>
            </a:r>
            <a:r>
              <a:rPr lang="en-US" sz="1600" b="1" dirty="0">
                <a:solidFill>
                  <a:schemeClr val="bg1"/>
                </a:solidFill>
                <a:latin typeface="Consolas" panose="020B0609020204030204" pitchFamily="49" charset="0"/>
              </a:rPr>
              <a:t> : </a:t>
            </a:r>
            <a:r>
              <a:rPr lang="en-US" sz="1600" b="1" dirty="0" err="1">
                <a:solidFill>
                  <a:schemeClr val="bg1"/>
                </a:solidFill>
                <a:latin typeface="Consolas" panose="020B0609020204030204" pitchFamily="49" charset="0"/>
              </a:rPr>
              <a:t>matrice</a:t>
            </a:r>
            <a:r>
              <a:rPr lang="en-US" sz="1600" b="1" dirty="0">
                <a:solidFill>
                  <a:schemeClr val="bg1"/>
                </a:solidFill>
                <a:latin typeface="Consolas" panose="020B0609020204030204" pitchFamily="49" charset="0"/>
              </a:rPr>
              <a:t>)</a:t>
            </a:r>
          </a:p>
          <a:p>
            <a:pPr lvl="1" algn="just">
              <a:spcBef>
                <a:spcPct val="20000"/>
              </a:spcBef>
              <a:spcAft>
                <a:spcPts val="600"/>
              </a:spcAft>
              <a:buClr>
                <a:schemeClr val="bg2"/>
              </a:buClr>
              <a:buSzPct val="80000"/>
            </a:pPr>
            <a:r>
              <a:rPr lang="en-US" sz="1600" b="1" dirty="0">
                <a:solidFill>
                  <a:schemeClr val="bg1"/>
                </a:solidFill>
                <a:latin typeface="Consolas" panose="020B0609020204030204" pitchFamily="49" charset="0"/>
              </a:rPr>
              <a:t>   for (double </a:t>
            </a:r>
            <a:r>
              <a:rPr lang="en-US" sz="1600" b="1" dirty="0" err="1">
                <a:solidFill>
                  <a:schemeClr val="bg1"/>
                </a:solidFill>
                <a:latin typeface="Consolas" panose="020B0609020204030204" pitchFamily="49" charset="0"/>
              </a:rPr>
              <a:t>val</a:t>
            </a:r>
            <a:r>
              <a:rPr lang="en-US" sz="1600" b="1" dirty="0">
                <a:solidFill>
                  <a:schemeClr val="bg1"/>
                </a:solidFill>
                <a:latin typeface="Consolas" panose="020B0609020204030204" pitchFamily="49" charset="0"/>
              </a:rPr>
              <a:t> : </a:t>
            </a:r>
            <a:r>
              <a:rPr lang="en-US" sz="1600" b="1" dirty="0" err="1">
                <a:solidFill>
                  <a:schemeClr val="bg1"/>
                </a:solidFill>
                <a:latin typeface="Consolas" panose="020B0609020204030204" pitchFamily="49" charset="0"/>
              </a:rPr>
              <a:t>ligne</a:t>
            </a:r>
            <a:r>
              <a:rPr lang="en-US" sz="1600" b="1" dirty="0">
                <a:solidFill>
                  <a:schemeClr val="bg1"/>
                </a:solidFill>
                <a:latin typeface="Consolas" panose="020B0609020204030204" pitchFamily="49" charset="0"/>
              </a:rPr>
              <a:t>)</a:t>
            </a:r>
          </a:p>
          <a:p>
            <a:pPr lvl="1" algn="just">
              <a:spcBef>
                <a:spcPct val="20000"/>
              </a:spcBef>
              <a:spcAft>
                <a:spcPts val="600"/>
              </a:spcAft>
              <a:buClr>
                <a:schemeClr val="bg2"/>
              </a:buClr>
              <a:buSzPct val="80000"/>
            </a:pPr>
            <a:r>
              <a:rPr lang="en-US" sz="1600" b="1" dirty="0">
                <a:solidFill>
                  <a:schemeClr val="bg1"/>
                </a:solidFill>
                <a:latin typeface="Consolas" panose="020B0609020204030204" pitchFamily="49" charset="0"/>
              </a:rPr>
              <a:t>     {</a:t>
            </a:r>
          </a:p>
          <a:p>
            <a:pPr lvl="1" algn="just">
              <a:spcBef>
                <a:spcPct val="20000"/>
              </a:spcBef>
              <a:spcAft>
                <a:spcPts val="600"/>
              </a:spcAft>
              <a:buClr>
                <a:schemeClr val="bg2"/>
              </a:buClr>
              <a:buSzPct val="80000"/>
            </a:pPr>
            <a:r>
              <a:rPr lang="en-US" sz="1600" b="1" dirty="0">
                <a:solidFill>
                  <a:schemeClr val="bg1"/>
                </a:solidFill>
                <a:latin typeface="Consolas" panose="020B0609020204030204" pitchFamily="49" charset="0"/>
              </a:rPr>
              <a:t>       </a:t>
            </a:r>
            <a:r>
              <a:rPr lang="fr-FR" sz="1600" b="1" dirty="0" err="1">
                <a:solidFill>
                  <a:schemeClr val="bg1"/>
                </a:solidFill>
                <a:latin typeface="Consolas" panose="020B0609020204030204" pitchFamily="49" charset="0"/>
              </a:rPr>
              <a:t>System.out.println</a:t>
            </a:r>
            <a:r>
              <a:rPr lang="fr-FR" sz="1600" b="1" dirty="0">
                <a:solidFill>
                  <a:schemeClr val="bg1"/>
                </a:solidFill>
                <a:latin typeface="Consolas" panose="020B0609020204030204" pitchFamily="49" charset="0"/>
              </a:rPr>
              <a:t>(val)</a:t>
            </a:r>
            <a:endParaRPr lang="en-US" sz="1600" b="1" dirty="0">
              <a:solidFill>
                <a:schemeClr val="bg1"/>
              </a:solidFill>
              <a:latin typeface="Consolas" panose="020B0609020204030204" pitchFamily="49" charset="0"/>
            </a:endParaRPr>
          </a:p>
          <a:p>
            <a:pPr lvl="1" algn="just">
              <a:spcBef>
                <a:spcPct val="20000"/>
              </a:spcBef>
              <a:spcAft>
                <a:spcPts val="600"/>
              </a:spcAft>
              <a:buClr>
                <a:schemeClr val="bg2"/>
              </a:buClr>
              <a:buSzPct val="80000"/>
            </a:pPr>
            <a:r>
              <a:rPr lang="en-US" sz="1600" b="1" dirty="0">
                <a:solidFill>
                  <a:schemeClr val="bg1"/>
                </a:solidFill>
                <a:latin typeface="Consolas" panose="020B0609020204030204" pitchFamily="49" charset="0"/>
              </a:rPr>
              <a:t>     }</a:t>
            </a:r>
            <a:endParaRPr lang="fr-FR" sz="1600" b="1" dirty="0">
              <a:solidFill>
                <a:schemeClr val="bg1"/>
              </a:solidFill>
              <a:latin typeface="Consolas" panose="020B0609020204030204" pitchFamily="49" charset="0"/>
            </a:endParaRPr>
          </a:p>
        </p:txBody>
      </p:sp>
      <p:sp>
        <p:nvSpPr>
          <p:cNvPr id="6" name="TextBox 5">
            <a:extLst>
              <a:ext uri="{FF2B5EF4-FFF2-40B4-BE49-F238E27FC236}">
                <a16:creationId xmlns:a16="http://schemas.microsoft.com/office/drawing/2014/main" id="{BD8DADFF-8DD0-790A-5066-31D080A96033}"/>
              </a:ext>
            </a:extLst>
          </p:cNvPr>
          <p:cNvSpPr txBox="1"/>
          <p:nvPr/>
        </p:nvSpPr>
        <p:spPr>
          <a:xfrm>
            <a:off x="4970561" y="4332004"/>
            <a:ext cx="6172200" cy="1455783"/>
          </a:xfrm>
          <a:prstGeom prst="rect">
            <a:avLst/>
          </a:prstGeom>
          <a:noFill/>
        </p:spPr>
        <p:txBody>
          <a:bodyPr wrap="square">
            <a:spAutoFit/>
          </a:bodyPr>
          <a:lstStyle/>
          <a:p>
            <a:pPr lvl="1" algn="just">
              <a:spcBef>
                <a:spcPct val="20000"/>
              </a:spcBef>
              <a:spcAft>
                <a:spcPts val="600"/>
              </a:spcAft>
              <a:buClr>
                <a:schemeClr val="bg2"/>
              </a:buClr>
              <a:buSzPct val="80000"/>
            </a:pPr>
            <a:r>
              <a:rPr lang="en-US" sz="1600" b="1" dirty="0">
                <a:solidFill>
                  <a:schemeClr val="bg1"/>
                </a:solidFill>
                <a:latin typeface="Consolas" panose="020B0609020204030204" pitchFamily="49" charset="0"/>
              </a:rPr>
              <a:t>for (int[] </a:t>
            </a:r>
            <a:r>
              <a:rPr lang="en-US" sz="1600" b="1" dirty="0" err="1">
                <a:solidFill>
                  <a:schemeClr val="bg1"/>
                </a:solidFill>
                <a:latin typeface="Consolas" panose="020B0609020204030204" pitchFamily="49" charset="0"/>
              </a:rPr>
              <a:t>ligne</a:t>
            </a:r>
            <a:r>
              <a:rPr lang="en-US" sz="1600" b="1" dirty="0">
                <a:solidFill>
                  <a:schemeClr val="bg1"/>
                </a:solidFill>
                <a:latin typeface="Consolas" panose="020B0609020204030204" pitchFamily="49" charset="0"/>
              </a:rPr>
              <a:t> : </a:t>
            </a:r>
            <a:r>
              <a:rPr lang="en-US" sz="1600" b="1" dirty="0" err="1">
                <a:solidFill>
                  <a:schemeClr val="bg1"/>
                </a:solidFill>
                <a:latin typeface="Consolas" panose="020B0609020204030204" pitchFamily="49" charset="0"/>
              </a:rPr>
              <a:t>matrice</a:t>
            </a:r>
            <a:r>
              <a:rPr lang="en-US" sz="1600" b="1" dirty="0">
                <a:solidFill>
                  <a:schemeClr val="bg1"/>
                </a:solidFill>
                <a:latin typeface="Consolas" panose="020B0609020204030204" pitchFamily="49" charset="0"/>
              </a:rPr>
              <a:t>)</a:t>
            </a:r>
          </a:p>
          <a:p>
            <a:pPr lvl="1" algn="just">
              <a:spcBef>
                <a:spcPct val="20000"/>
              </a:spcBef>
              <a:spcAft>
                <a:spcPts val="600"/>
              </a:spcAft>
              <a:buClr>
                <a:schemeClr val="bg2"/>
              </a:buClr>
              <a:buSzPct val="80000"/>
            </a:pPr>
            <a:r>
              <a:rPr lang="en-US" sz="1600" b="1" dirty="0">
                <a:solidFill>
                  <a:schemeClr val="bg1"/>
                </a:solidFill>
                <a:latin typeface="Consolas" panose="020B0609020204030204" pitchFamily="49" charset="0"/>
              </a:rPr>
              <a:t>{</a:t>
            </a:r>
          </a:p>
          <a:p>
            <a:pPr lvl="1" algn="just">
              <a:spcBef>
                <a:spcPct val="20000"/>
              </a:spcBef>
              <a:spcAft>
                <a:spcPts val="600"/>
              </a:spcAft>
              <a:buClr>
                <a:schemeClr val="bg2"/>
              </a:buClr>
              <a:buSzPct val="80000"/>
            </a:pPr>
            <a:r>
              <a:rPr lang="en-US" sz="1600" b="1" dirty="0">
                <a:solidFill>
                  <a:schemeClr val="bg1"/>
                </a:solidFill>
                <a:latin typeface="Consolas" panose="020B0609020204030204" pitchFamily="49" charset="0"/>
              </a:rPr>
              <a:t>  </a:t>
            </a:r>
            <a:r>
              <a:rPr lang="fr-FR" sz="1600" b="1" dirty="0" err="1">
                <a:solidFill>
                  <a:schemeClr val="bg1"/>
                </a:solidFill>
                <a:latin typeface="Consolas" panose="020B0609020204030204" pitchFamily="49" charset="0"/>
              </a:rPr>
              <a:t>System.out.println</a:t>
            </a:r>
            <a:r>
              <a:rPr lang="fr-FR" sz="1600" b="1" dirty="0">
                <a:solidFill>
                  <a:schemeClr val="bg1"/>
                </a:solidFill>
                <a:latin typeface="Consolas" panose="020B0609020204030204" pitchFamily="49" charset="0"/>
              </a:rPr>
              <a:t>(</a:t>
            </a:r>
            <a:r>
              <a:rPr lang="fr-FR" sz="1600" b="1" dirty="0" err="1">
                <a:solidFill>
                  <a:schemeClr val="bg1"/>
                </a:solidFill>
                <a:latin typeface="Consolas" panose="020B0609020204030204" pitchFamily="49" charset="0"/>
              </a:rPr>
              <a:t>Arrays.toString</a:t>
            </a:r>
            <a:r>
              <a:rPr lang="fr-FR" sz="1600" b="1" dirty="0">
                <a:solidFill>
                  <a:schemeClr val="bg1"/>
                </a:solidFill>
                <a:latin typeface="Consolas" panose="020B0609020204030204" pitchFamily="49" charset="0"/>
              </a:rPr>
              <a:t>(ligne[i]));</a:t>
            </a:r>
            <a:endParaRPr lang="en-US" sz="1600" b="1" dirty="0">
              <a:solidFill>
                <a:schemeClr val="bg1"/>
              </a:solidFill>
              <a:latin typeface="Consolas" panose="020B0609020204030204" pitchFamily="49" charset="0"/>
            </a:endParaRPr>
          </a:p>
          <a:p>
            <a:pPr lvl="1" algn="just">
              <a:spcBef>
                <a:spcPct val="20000"/>
              </a:spcBef>
              <a:spcAft>
                <a:spcPts val="600"/>
              </a:spcAft>
              <a:buClr>
                <a:schemeClr val="bg2"/>
              </a:buClr>
              <a:buSzPct val="80000"/>
            </a:pPr>
            <a:r>
              <a:rPr lang="en-US" sz="1600" b="1" dirty="0">
                <a:solidFill>
                  <a:schemeClr val="bg1"/>
                </a:solidFill>
                <a:latin typeface="Consolas" panose="020B0609020204030204" pitchFamily="49" charset="0"/>
              </a:rPr>
              <a:t>}</a:t>
            </a:r>
            <a:endParaRPr lang="fr-FR" sz="1600" b="1" dirty="0">
              <a:solidFill>
                <a:schemeClr val="bg1"/>
              </a:solidFill>
              <a:latin typeface="Consolas" panose="020B0609020204030204" pitchFamily="49" charset="0"/>
            </a:endParaRPr>
          </a:p>
        </p:txBody>
      </p:sp>
      <p:sp>
        <p:nvSpPr>
          <p:cNvPr id="8" name="TextBox 7">
            <a:extLst>
              <a:ext uri="{FF2B5EF4-FFF2-40B4-BE49-F238E27FC236}">
                <a16:creationId xmlns:a16="http://schemas.microsoft.com/office/drawing/2014/main" id="{D3669774-E891-3AAF-0D4C-D9A4EFA42C46}"/>
              </a:ext>
            </a:extLst>
          </p:cNvPr>
          <p:cNvSpPr txBox="1"/>
          <p:nvPr/>
        </p:nvSpPr>
        <p:spPr>
          <a:xfrm>
            <a:off x="2666245" y="6282117"/>
            <a:ext cx="6103620" cy="338554"/>
          </a:xfrm>
          <a:prstGeom prst="rect">
            <a:avLst/>
          </a:prstGeom>
          <a:noFill/>
        </p:spPr>
        <p:txBody>
          <a:bodyPr wrap="square">
            <a:spAutoFit/>
          </a:bodyPr>
          <a:lstStyle/>
          <a:p>
            <a:r>
              <a:rPr lang="fr-FR" sz="1600" b="1" dirty="0" err="1">
                <a:solidFill>
                  <a:schemeClr val="bg1"/>
                </a:solidFill>
                <a:latin typeface="Consolas" panose="020B0609020204030204" pitchFamily="49" charset="0"/>
              </a:rPr>
              <a:t>System.out.println</a:t>
            </a:r>
            <a:r>
              <a:rPr lang="fr-FR" sz="1600" b="1" dirty="0">
                <a:solidFill>
                  <a:schemeClr val="bg1"/>
                </a:solidFill>
                <a:latin typeface="Consolas" panose="020B0609020204030204" pitchFamily="49" charset="0"/>
              </a:rPr>
              <a:t>(</a:t>
            </a:r>
            <a:r>
              <a:rPr lang="fr-FR" sz="1600" b="1" dirty="0" err="1">
                <a:solidFill>
                  <a:schemeClr val="bg1"/>
                </a:solidFill>
                <a:latin typeface="Consolas" panose="020B0609020204030204" pitchFamily="49" charset="0"/>
              </a:rPr>
              <a:t>Arrays.deepToString</a:t>
            </a:r>
            <a:r>
              <a:rPr lang="fr-FR" sz="1600" b="1" dirty="0">
                <a:solidFill>
                  <a:schemeClr val="bg1"/>
                </a:solidFill>
                <a:latin typeface="Consolas" panose="020B0609020204030204" pitchFamily="49" charset="0"/>
              </a:rPr>
              <a:t>(matrice));</a:t>
            </a:r>
          </a:p>
        </p:txBody>
      </p:sp>
    </p:spTree>
    <p:extLst>
      <p:ext uri="{BB962C8B-B14F-4D97-AF65-F5344CB8AC3E}">
        <p14:creationId xmlns:p14="http://schemas.microsoft.com/office/powerpoint/2010/main" val="888002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5</a:t>
            </a:fld>
            <a:endParaRPr lang="en-US" dirty="0"/>
          </a:p>
        </p:txBody>
      </p:sp>
      <p:sp>
        <p:nvSpPr>
          <p:cNvPr id="14" name="Espace réservé du contenu 2">
            <a:extLst>
              <a:ext uri="{FF2B5EF4-FFF2-40B4-BE49-F238E27FC236}">
                <a16:creationId xmlns:a16="http://schemas.microsoft.com/office/drawing/2014/main" id="{BA5CA73F-1FDF-4DC6-92EB-69184BA7F613}"/>
              </a:ext>
            </a:extLst>
          </p:cNvPr>
          <p:cNvSpPr>
            <a:spLocks noGrp="1"/>
          </p:cNvSpPr>
          <p:nvPr>
            <p:ph idx="1"/>
          </p:nvPr>
        </p:nvSpPr>
        <p:spPr>
          <a:xfrm>
            <a:off x="686555" y="1248794"/>
            <a:ext cx="10788233" cy="4329682"/>
          </a:xfrm>
        </p:spPr>
        <p:txBody>
          <a:bodyPr>
            <a:noAutofit/>
          </a:bodyPr>
          <a:lstStyle/>
          <a:p>
            <a:pPr lvl="0" algn="just" rtl="0">
              <a:lnSpc>
                <a:spcPct val="200000"/>
              </a:lnSpc>
              <a:buClr>
                <a:schemeClr val="bg2"/>
              </a:buClr>
              <a:buFont typeface="Wingdings" panose="05000000000000000000" pitchFamily="2" charset="2"/>
              <a:buChar char="§"/>
            </a:pPr>
            <a:endParaRPr lang="fr-FR" sz="24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pPr lvl="0" algn="just" rtl="0">
              <a:lnSpc>
                <a:spcPct val="200000"/>
              </a:lnSpc>
              <a:buClr>
                <a:schemeClr val="bg2"/>
              </a:buClr>
              <a:buFont typeface="Wingdings" panose="05000000000000000000" pitchFamily="2" charset="2"/>
              <a:buChar char="§"/>
            </a:pPr>
            <a:r>
              <a:rPr lang="fr-FR" sz="24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Conçu pour écrire une fois, exécuter partout (</a:t>
            </a:r>
            <a:r>
              <a:rPr lang="fr-FR" sz="2400" b="1" i="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W</a:t>
            </a:r>
            <a:r>
              <a:rPr lang="fr-FR" sz="2400" i="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rite </a:t>
            </a:r>
            <a:r>
              <a:rPr lang="fr-FR" sz="2400" b="1" i="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O</a:t>
            </a:r>
            <a:r>
              <a:rPr lang="fr-FR" sz="2400" i="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nce, </a:t>
            </a:r>
            <a:r>
              <a:rPr lang="fr-FR" sz="2400" b="1" i="1" dirty="0" err="1">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R</a:t>
            </a:r>
            <a:r>
              <a:rPr lang="fr-FR" sz="2400" i="1" dirty="0" err="1">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un</a:t>
            </a:r>
            <a:r>
              <a:rPr lang="fr-FR" sz="2400" i="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a:t>
            </a:r>
            <a:r>
              <a:rPr lang="fr-FR" sz="2400" b="1" i="1" dirty="0" err="1">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A</a:t>
            </a:r>
            <a:r>
              <a:rPr lang="fr-FR" sz="2400" i="1" dirty="0" err="1">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nywhere</a:t>
            </a:r>
            <a:r>
              <a:rPr lang="fr-FR" sz="2400" i="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a:t>
            </a:r>
            <a:r>
              <a:rPr lang="fr-FR" sz="24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a:t>
            </a:r>
          </a:p>
          <a:p>
            <a:pPr lvl="1" algn="just" rtl="0">
              <a:lnSpc>
                <a:spcPct val="150000"/>
              </a:lnSpc>
              <a:buClr>
                <a:schemeClr val="bg2"/>
              </a:buClr>
              <a:buFont typeface="Wingdings" panose="05000000000000000000" pitchFamily="2" charset="2"/>
              <a:buChar char="§"/>
            </a:pPr>
            <a:r>
              <a:rPr lang="fr-FR" sz="22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Java est un langage  portable </a:t>
            </a:r>
            <a:r>
              <a:rPr lang="fr-FR" sz="22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car grâce à la </a:t>
            </a:r>
            <a:r>
              <a:rPr lang="fr-FR" sz="22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Machine Virtuelle Java (JVM)</a:t>
            </a:r>
            <a:r>
              <a:rPr lang="fr-FR" sz="22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le même programme Java peut s’exécuter sur différentes plateformes sans modification du code.</a:t>
            </a:r>
          </a:p>
          <a:p>
            <a:pPr algn="just" rtl="0">
              <a:lnSpc>
                <a:spcPct val="150000"/>
              </a:lnSpc>
              <a:buClr>
                <a:schemeClr val="bg2"/>
              </a:buClr>
              <a:buFont typeface="Wingdings" panose="05000000000000000000" pitchFamily="2" charset="2"/>
              <a:buChar char="§"/>
            </a:pPr>
            <a:r>
              <a:rPr lang="fr-FR" sz="24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Offre une gestion automatique de la mémoire.</a:t>
            </a:r>
          </a:p>
          <a:p>
            <a:pPr lvl="1" algn="just" rtl="0">
              <a:lnSpc>
                <a:spcPct val="150000"/>
              </a:lnSpc>
              <a:buClr>
                <a:schemeClr val="bg2"/>
              </a:buClr>
              <a:buFont typeface="Wingdings" panose="05000000000000000000" pitchFamily="2" charset="2"/>
              <a:buChar char="§"/>
            </a:pPr>
            <a:r>
              <a:rPr lang="fr-FR" sz="22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En Java, la mémoire est entièrement gérée par la </a:t>
            </a:r>
            <a:r>
              <a:rPr lang="fr-FR" sz="22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JVM</a:t>
            </a:r>
            <a:r>
              <a:rPr lang="fr-FR" sz="22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qui optimise son utilisation grâce au </a:t>
            </a:r>
            <a:r>
              <a:rPr lang="fr-FR" sz="22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Garbage Collector.  </a:t>
            </a:r>
            <a:r>
              <a:rPr lang="fr-FR" sz="22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Ce dernier libère automatiquement la mémoire non utilisée.</a:t>
            </a:r>
          </a:p>
          <a:p>
            <a:pPr lvl="1" algn="just" rtl="0">
              <a:lnSpc>
                <a:spcPct val="150000"/>
              </a:lnSpc>
              <a:buClr>
                <a:schemeClr val="bg2"/>
              </a:buClr>
              <a:buFont typeface="Wingdings" panose="05000000000000000000" pitchFamily="2" charset="2"/>
              <a:buChar char="§"/>
            </a:pPr>
            <a:endParaRPr lang="fr-FR" sz="20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itre 1">
            <a:extLst>
              <a:ext uri="{FF2B5EF4-FFF2-40B4-BE49-F238E27FC236}">
                <a16:creationId xmlns:a16="http://schemas.microsoft.com/office/drawing/2014/main" id="{EA8A4D48-B2D5-4BFE-9563-EBBB2E67D718}"/>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a:t>
            </a:r>
            <a:r>
              <a:rPr lang="fr-FR" sz="4400" b="1" dirty="0">
                <a:solidFill>
                  <a:srgbClr val="0070C0"/>
                </a:solidFill>
                <a:latin typeface="Calibri" panose="020F0502020204030204" pitchFamily="34" charset="0"/>
                <a:ea typeface="Calibri" panose="020F0502020204030204" pitchFamily="34" charset="0"/>
                <a:cs typeface="Calibri" panose="020F0502020204030204" pitchFamily="34" charset="0"/>
              </a:rPr>
              <a:t>C’est quoi Java ?</a:t>
            </a:r>
            <a:endParaRPr lang="ar-MA" sz="44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10" name="Connecteur droit 9">
            <a:extLst>
              <a:ext uri="{FF2B5EF4-FFF2-40B4-BE49-F238E27FC236}">
                <a16:creationId xmlns:a16="http://schemas.microsoft.com/office/drawing/2014/main" id="{66D38113-93EA-4667-946B-6D91D7A9C808}"/>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797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217C01CDF565}" type="slidenum">
              <a:rPr lang="en-US" smtClean="0"/>
              <a:pPr/>
              <a:t>6</a:t>
            </a:fld>
            <a:endParaRPr lang="en-US" dirty="0"/>
          </a:p>
        </p:txBody>
      </p:sp>
      <p:sp>
        <p:nvSpPr>
          <p:cNvPr id="14" name="Espace réservé du contenu 2">
            <a:extLst>
              <a:ext uri="{FF2B5EF4-FFF2-40B4-BE49-F238E27FC236}">
                <a16:creationId xmlns:a16="http://schemas.microsoft.com/office/drawing/2014/main" id="{BA5CA73F-1FDF-4DC6-92EB-69184BA7F613}"/>
              </a:ext>
            </a:extLst>
          </p:cNvPr>
          <p:cNvSpPr>
            <a:spLocks noGrp="1"/>
          </p:cNvSpPr>
          <p:nvPr>
            <p:ph idx="1"/>
          </p:nvPr>
        </p:nvSpPr>
        <p:spPr>
          <a:xfrm>
            <a:off x="344683" y="1320397"/>
            <a:ext cx="8753597" cy="4895436"/>
          </a:xfrm>
        </p:spPr>
        <p:txBody>
          <a:bodyPr>
            <a:noAutofit/>
          </a:bodyPr>
          <a:lstStyle/>
          <a:p>
            <a:pPr algn="just" rtl="0">
              <a:lnSpc>
                <a:spcPct val="150000"/>
              </a:lnSpc>
              <a:buClr>
                <a:schemeClr val="bg2"/>
              </a:buClr>
              <a:buFont typeface="Wingdings" panose="05000000000000000000" pitchFamily="2" charset="2"/>
              <a:buChar char="§"/>
            </a:pPr>
            <a:r>
              <a:rPr lang="fr-FR" sz="2600" b="1" i="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Java est un langage compilé  et interprété. </a:t>
            </a:r>
          </a:p>
          <a:p>
            <a:pPr marL="914400" lvl="1" indent="-457200" algn="just" rtl="0">
              <a:lnSpc>
                <a:spcPct val="150000"/>
              </a:lnSpc>
              <a:buClr>
                <a:schemeClr val="bg2"/>
              </a:buClr>
              <a:buFont typeface="+mj-lt"/>
              <a:buAutoNum type="arabicPeriod"/>
            </a:pPr>
            <a:r>
              <a:rPr lang="fr-FR" sz="20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Vous écrivez le code une seule fois </a:t>
            </a:r>
            <a:r>
              <a:rPr lang="fr-FR" sz="20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dans un</a:t>
            </a:r>
            <a:r>
              <a:rPr lang="fr-FR" sz="20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fichier </a:t>
            </a:r>
            <a:r>
              <a:rPr lang="fr-FR" sz="20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.java </a:t>
            </a:r>
          </a:p>
          <a:p>
            <a:pPr marL="914400" lvl="1" indent="-457200" algn="just" rtl="0">
              <a:lnSpc>
                <a:spcPct val="150000"/>
              </a:lnSpc>
              <a:buClr>
                <a:schemeClr val="bg2"/>
              </a:buClr>
              <a:buFont typeface="+mj-lt"/>
              <a:buAutoNum type="arabicPeriod"/>
            </a:pPr>
            <a:r>
              <a:rPr lang="fr-FR" sz="20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Après compilation, le compilateur produit un fichier </a:t>
            </a:r>
            <a:r>
              <a:rPr lang="fr-FR" sz="20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.class </a:t>
            </a:r>
            <a:r>
              <a:rPr lang="fr-FR" sz="20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contenant des instructions en </a:t>
            </a:r>
            <a:r>
              <a:rPr lang="fr-FR" sz="2000" b="1" dirty="0" err="1">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bytecode</a:t>
            </a:r>
            <a:r>
              <a:rPr lang="fr-FR" sz="20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a:t>
            </a:r>
          </a:p>
          <a:p>
            <a:pPr lvl="3" algn="just" rtl="0">
              <a:lnSpc>
                <a:spcPct val="150000"/>
              </a:lnSpc>
              <a:buClr>
                <a:schemeClr val="bg2"/>
              </a:buClr>
              <a:buFont typeface="Wingdings" panose="05000000000000000000" pitchFamily="2" charset="2"/>
              <a:buChar char="§"/>
            </a:pPr>
            <a:r>
              <a:rPr lang="fr-FR" sz="18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C’est un code indépendant du système d’exploitation. C’est  à dire vous obtenez le même code, </a:t>
            </a:r>
            <a:r>
              <a:rPr lang="fr-FR" sz="18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peu importe la plateforme sur laquelle il est généré.</a:t>
            </a:r>
          </a:p>
          <a:p>
            <a:pPr marL="914400" lvl="1" indent="-457200" algn="just" rtl="0">
              <a:lnSpc>
                <a:spcPct val="150000"/>
              </a:lnSpc>
              <a:buClr>
                <a:schemeClr val="bg2"/>
              </a:buClr>
              <a:buFont typeface="+mj-lt"/>
              <a:buAutoNum type="arabicPeriod"/>
            </a:pPr>
            <a:r>
              <a:rPr lang="fr-FR" sz="20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La JVM </a:t>
            </a:r>
            <a:r>
              <a:rPr lang="fr-FR" sz="20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qui est un </a:t>
            </a:r>
            <a:r>
              <a:rPr lang="fr-FR" sz="20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système d'exécution virtuel </a:t>
            </a:r>
            <a:r>
              <a:rPr lang="fr-FR" sz="20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propre à la plateforme</a:t>
            </a:r>
            <a:r>
              <a:rPr lang="fr-FR" sz="20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a:t>
            </a:r>
            <a:r>
              <a:rPr lang="fr-FR" sz="20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traduit le </a:t>
            </a:r>
            <a:r>
              <a:rPr lang="fr-FR" sz="2000" b="1" dirty="0" err="1">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bytecode</a:t>
            </a:r>
            <a:r>
              <a:rPr lang="fr-FR" sz="20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en </a:t>
            </a:r>
            <a:r>
              <a:rPr lang="fr-FR" sz="20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code machine spécifique à la plateforme </a:t>
            </a:r>
            <a:r>
              <a:rPr lang="fr-FR" sz="20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pendant l’exécution.</a:t>
            </a:r>
          </a:p>
        </p:txBody>
      </p:sp>
      <p:sp>
        <p:nvSpPr>
          <p:cNvPr id="9" name="Titre 1">
            <a:extLst>
              <a:ext uri="{FF2B5EF4-FFF2-40B4-BE49-F238E27FC236}">
                <a16:creationId xmlns:a16="http://schemas.microsoft.com/office/drawing/2014/main" id="{EA8A4D48-B2D5-4BFE-9563-EBBB2E67D718}"/>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a:t>
            </a:r>
            <a:r>
              <a:rPr lang="fr-FR" sz="4400" b="1" dirty="0">
                <a:solidFill>
                  <a:srgbClr val="0070C0"/>
                </a:solidFill>
                <a:latin typeface="Calibri" panose="020F0502020204030204" pitchFamily="34" charset="0"/>
                <a:ea typeface="Calibri" panose="020F0502020204030204" pitchFamily="34" charset="0"/>
                <a:cs typeface="Calibri" panose="020F0502020204030204" pitchFamily="34" charset="0"/>
              </a:rPr>
              <a:t>JVM</a:t>
            </a:r>
            <a:endParaRPr lang="ar-MA" sz="44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10" name="Connecteur droit 9">
            <a:extLst>
              <a:ext uri="{FF2B5EF4-FFF2-40B4-BE49-F238E27FC236}">
                <a16:creationId xmlns:a16="http://schemas.microsoft.com/office/drawing/2014/main" id="{66D38113-93EA-4667-946B-6D91D7A9C808}"/>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 name="Image 1"/>
          <p:cNvPicPr>
            <a:picLocks noChangeAspect="1"/>
          </p:cNvPicPr>
          <p:nvPr/>
        </p:nvPicPr>
        <p:blipFill>
          <a:blip r:embed="rId2"/>
          <a:stretch>
            <a:fillRect/>
          </a:stretch>
        </p:blipFill>
        <p:spPr>
          <a:xfrm>
            <a:off x="9438520" y="1693574"/>
            <a:ext cx="2066925" cy="3609975"/>
          </a:xfrm>
          <a:prstGeom prst="rect">
            <a:avLst/>
          </a:prstGeom>
        </p:spPr>
      </p:pic>
    </p:spTree>
    <p:extLst>
      <p:ext uri="{BB962C8B-B14F-4D97-AF65-F5344CB8AC3E}">
        <p14:creationId xmlns:p14="http://schemas.microsoft.com/office/powerpoint/2010/main" val="3940351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7149712" y="1575675"/>
            <a:ext cx="4599573" cy="3811878"/>
          </a:xfrm>
          <a:prstGeom prst="rect">
            <a:avLst/>
          </a:prstGeom>
        </p:spPr>
      </p:pic>
      <p:sp>
        <p:nvSpPr>
          <p:cNvPr id="4" name="Espace réservé du numéro de diapositive 3"/>
          <p:cNvSpPr>
            <a:spLocks noGrp="1"/>
          </p:cNvSpPr>
          <p:nvPr>
            <p:ph type="sldNum" sz="quarter" idx="12"/>
          </p:nvPr>
        </p:nvSpPr>
        <p:spPr/>
        <p:txBody>
          <a:bodyPr/>
          <a:lstStyle/>
          <a:p>
            <a:fld id="{D57F1E4F-1CFF-5643-939E-217C01CDF565}" type="slidenum">
              <a:rPr lang="en-US" smtClean="0"/>
              <a:pPr/>
              <a:t>7</a:t>
            </a:fld>
            <a:endParaRPr lang="en-US" dirty="0"/>
          </a:p>
        </p:txBody>
      </p:sp>
      <p:sp>
        <p:nvSpPr>
          <p:cNvPr id="9" name="Titre 1">
            <a:extLst>
              <a:ext uri="{FF2B5EF4-FFF2-40B4-BE49-F238E27FC236}">
                <a16:creationId xmlns:a16="http://schemas.microsoft.com/office/drawing/2014/main" id="{EA8A4D48-B2D5-4BFE-9563-EBBB2E67D718}"/>
              </a:ext>
            </a:extLst>
          </p:cNvPr>
          <p:cNvSpPr txBox="1">
            <a:spLocks/>
          </p:cNvSpPr>
          <p:nvPr/>
        </p:nvSpPr>
        <p:spPr>
          <a:xfrm>
            <a:off x="0" y="55258"/>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a:t>
            </a:r>
            <a:r>
              <a:rPr lang="fr-FR" sz="4400" b="1" dirty="0">
                <a:solidFill>
                  <a:srgbClr val="0070C0"/>
                </a:solidFill>
                <a:latin typeface="Calibri" panose="020F0502020204030204" pitchFamily="34" charset="0"/>
                <a:ea typeface="Calibri" panose="020F0502020204030204" pitchFamily="34" charset="0"/>
                <a:cs typeface="Calibri" panose="020F0502020204030204" pitchFamily="34" charset="0"/>
              </a:rPr>
              <a:t>JVM</a:t>
            </a:r>
            <a:endParaRPr lang="ar-MA" sz="44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10" name="Connecteur droit 9">
            <a:extLst>
              <a:ext uri="{FF2B5EF4-FFF2-40B4-BE49-F238E27FC236}">
                <a16:creationId xmlns:a16="http://schemas.microsoft.com/office/drawing/2014/main" id="{66D38113-93EA-4667-946B-6D91D7A9C808}"/>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485602" y="1588788"/>
            <a:ext cx="6540038" cy="4420890"/>
          </a:xfrm>
          <a:prstGeom prst="rect">
            <a:avLst/>
          </a:prstGeom>
        </p:spPr>
        <p:txBody>
          <a:bodyPr wrap="square">
            <a:spAutoFit/>
          </a:bodyPr>
          <a:lstStyle/>
          <a:p>
            <a:pPr marL="342900" indent="-342900" algn="just" defTabSz="914400" eaLnBrk="0" fontAlgn="base" hangingPunct="0">
              <a:lnSpc>
                <a:spcPct val="200000"/>
              </a:lnSpc>
              <a:spcBef>
                <a:spcPct val="0"/>
              </a:spcBef>
              <a:spcAft>
                <a:spcPct val="0"/>
              </a:spcAft>
              <a:buFont typeface="Arial" panose="020B0604020202020204" pitchFamily="34" charset="0"/>
              <a:buChar char="•"/>
            </a:pPr>
            <a:r>
              <a:rPr lang="fr-FR" sz="2400" dirty="0">
                <a:solidFill>
                  <a:schemeClr val="bg1"/>
                </a:solidFill>
                <a:latin typeface="Calibri" panose="020F0502020204030204" pitchFamily="34" charset="0"/>
                <a:cs typeface="Calibri" panose="020F0502020204030204" pitchFamily="34" charset="0"/>
              </a:rPr>
              <a:t>Chaque système d'exploitation possède une </a:t>
            </a:r>
            <a:r>
              <a:rPr lang="fr-FR" sz="2400" b="1" dirty="0">
                <a:solidFill>
                  <a:schemeClr val="bg1"/>
                </a:solidFill>
                <a:latin typeface="Calibri" panose="020F0502020204030204" pitchFamily="34" charset="0"/>
                <a:cs typeface="Calibri" panose="020F0502020204030204" pitchFamily="34" charset="0"/>
              </a:rPr>
              <a:t>JVM</a:t>
            </a:r>
            <a:r>
              <a:rPr lang="fr-FR" sz="2400" dirty="0">
                <a:solidFill>
                  <a:schemeClr val="bg1"/>
                </a:solidFill>
                <a:latin typeface="Calibri" panose="020F0502020204030204" pitchFamily="34" charset="0"/>
                <a:cs typeface="Calibri" panose="020F0502020204030204" pitchFamily="34" charset="0"/>
              </a:rPr>
              <a:t> différente , mais ils produisent le même résultat après l'exécution du byte code. </a:t>
            </a:r>
          </a:p>
          <a:p>
            <a:pPr marL="342900" indent="-342900" algn="just" defTabSz="914400" eaLnBrk="0" fontAlgn="base" hangingPunct="0">
              <a:lnSpc>
                <a:spcPct val="200000"/>
              </a:lnSpc>
              <a:spcBef>
                <a:spcPct val="0"/>
              </a:spcBef>
              <a:spcAft>
                <a:spcPct val="0"/>
              </a:spcAft>
              <a:buFont typeface="Arial" panose="020B0604020202020204" pitchFamily="34" charset="0"/>
              <a:buChar char="•"/>
            </a:pPr>
            <a:r>
              <a:rPr lang="fr-FR" altLang="fr-FR" sz="2400" dirty="0">
                <a:solidFill>
                  <a:schemeClr val="bg1"/>
                </a:solidFill>
                <a:latin typeface="Calibri" panose="020F0502020204030204" pitchFamily="34" charset="0"/>
                <a:cs typeface="Calibri" panose="020F0502020204030204" pitchFamily="34" charset="0"/>
              </a:rPr>
              <a:t>Grâce à la </a:t>
            </a:r>
            <a:r>
              <a:rPr lang="fr-FR" altLang="fr-FR" sz="2400" b="1" dirty="0">
                <a:solidFill>
                  <a:schemeClr val="bg1"/>
                </a:solidFill>
                <a:latin typeface="Calibri" panose="020F0502020204030204" pitchFamily="34" charset="0"/>
                <a:cs typeface="Calibri" panose="020F0502020204030204" pitchFamily="34" charset="0"/>
              </a:rPr>
              <a:t>JVM</a:t>
            </a:r>
            <a:r>
              <a:rPr lang="fr-FR" altLang="fr-FR" sz="2400" dirty="0">
                <a:solidFill>
                  <a:schemeClr val="bg1"/>
                </a:solidFill>
                <a:latin typeface="Calibri" panose="020F0502020204030204" pitchFamily="34" charset="0"/>
                <a:cs typeface="Calibri" panose="020F0502020204030204" pitchFamily="34" charset="0"/>
              </a:rPr>
              <a:t>, un fichier </a:t>
            </a:r>
            <a:r>
              <a:rPr lang="fr-FR" altLang="fr-FR" sz="2400" b="1" dirty="0">
                <a:solidFill>
                  <a:schemeClr val="bg1"/>
                </a:solidFill>
                <a:latin typeface="Calibri" panose="020F0502020204030204" pitchFamily="34" charset="0"/>
                <a:cs typeface="Calibri" panose="020F0502020204030204" pitchFamily="34" charset="0"/>
              </a:rPr>
              <a:t>.class </a:t>
            </a:r>
            <a:r>
              <a:rPr lang="fr-FR" altLang="fr-FR" sz="2400" dirty="0">
                <a:solidFill>
                  <a:schemeClr val="bg1"/>
                </a:solidFill>
                <a:latin typeface="Calibri" panose="020F0502020204030204" pitchFamily="34" charset="0"/>
                <a:cs typeface="Calibri" panose="020F0502020204030204" pitchFamily="34" charset="0"/>
              </a:rPr>
              <a:t>généré sous Windows peut être exécuté sur Linux et </a:t>
            </a:r>
            <a:r>
              <a:rPr lang="fr-FR" altLang="fr-FR" sz="2400" dirty="0" err="1">
                <a:solidFill>
                  <a:schemeClr val="bg1"/>
                </a:solidFill>
                <a:latin typeface="Calibri" panose="020F0502020204030204" pitchFamily="34" charset="0"/>
                <a:cs typeface="Calibri" panose="020F0502020204030204" pitchFamily="34" charset="0"/>
              </a:rPr>
              <a:t>macOS</a:t>
            </a:r>
            <a:r>
              <a:rPr lang="fr-FR" altLang="fr-FR" sz="2400" dirty="0">
                <a:solidFill>
                  <a:schemeClr val="bg1"/>
                </a:solidFill>
                <a:latin typeface="Calibri" panose="020F0502020204030204" pitchFamily="34" charset="0"/>
                <a:cs typeface="Calibri" panose="020F0502020204030204" pitchFamily="34" charset="0"/>
              </a:rPr>
              <a:t>.</a:t>
            </a:r>
          </a:p>
          <a:p>
            <a:pPr lvl="1" algn="just" defTabSz="914400" eaLnBrk="0" fontAlgn="base" hangingPunct="0">
              <a:lnSpc>
                <a:spcPct val="200000"/>
              </a:lnSpc>
              <a:spcBef>
                <a:spcPct val="0"/>
              </a:spcBef>
              <a:spcAft>
                <a:spcPct val="0"/>
              </a:spcAft>
            </a:pPr>
            <a:r>
              <a:rPr lang="fr-FR" altLang="fr-FR" sz="2400" b="1" dirty="0">
                <a:solidFill>
                  <a:schemeClr val="bg1"/>
                </a:solidFill>
                <a:latin typeface="Calibri" panose="020F0502020204030204" pitchFamily="34" charset="0"/>
                <a:cs typeface="Calibri" panose="020F0502020204030204" pitchFamily="34" charset="0"/>
              </a:rPr>
              <a:t> </a:t>
            </a:r>
            <a:endParaRPr lang="fr-FR" altLang="fr-FR" sz="2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8752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0693817" y="5968857"/>
            <a:ext cx="1142245" cy="669925"/>
          </a:xfrm>
        </p:spPr>
        <p:txBody>
          <a:bodyPr/>
          <a:lstStyle/>
          <a:p>
            <a:fld id="{D57F1E4F-1CFF-5643-939E-217C01CDF565}" type="slidenum">
              <a:rPr lang="en-US" smtClean="0"/>
              <a:pPr/>
              <a:t>8</a:t>
            </a:fld>
            <a:endParaRPr lang="en-US" dirty="0"/>
          </a:p>
        </p:txBody>
      </p:sp>
      <p:sp>
        <p:nvSpPr>
          <p:cNvPr id="10" name="Titre 1">
            <a:extLst>
              <a:ext uri="{FF2B5EF4-FFF2-40B4-BE49-F238E27FC236}">
                <a16:creationId xmlns:a16="http://schemas.microsoft.com/office/drawing/2014/main" id="{64770829-2E4F-4231-95AB-8C6EB40C39C4}"/>
              </a:ext>
            </a:extLst>
          </p:cNvPr>
          <p:cNvSpPr txBox="1">
            <a:spLocks/>
          </p:cNvSpPr>
          <p:nvPr/>
        </p:nvSpPr>
        <p:spPr>
          <a:xfrm>
            <a:off x="-53789" y="0"/>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a:t>
            </a:r>
            <a:r>
              <a:rPr lang="fr-FR" sz="4400" b="1" dirty="0">
                <a:solidFill>
                  <a:srgbClr val="0070C0"/>
                </a:solidFill>
                <a:latin typeface="Calibri" panose="020F0502020204030204" pitchFamily="34" charset="0"/>
                <a:ea typeface="Calibri" panose="020F0502020204030204" pitchFamily="34" charset="0"/>
                <a:cs typeface="Calibri" panose="020F0502020204030204" pitchFamily="34" charset="0"/>
              </a:rPr>
              <a:t>JRE</a:t>
            </a:r>
            <a:endParaRPr lang="ar-MA" sz="44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11" name="Connecteur droit 10">
            <a:extLst>
              <a:ext uri="{FF2B5EF4-FFF2-40B4-BE49-F238E27FC236}">
                <a16:creationId xmlns:a16="http://schemas.microsoft.com/office/drawing/2014/main" id="{90B7C5E5-8991-495F-B31D-8BA40818F726}"/>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Espace réservé du contenu 2">
            <a:extLst>
              <a:ext uri="{FF2B5EF4-FFF2-40B4-BE49-F238E27FC236}">
                <a16:creationId xmlns:a16="http://schemas.microsoft.com/office/drawing/2014/main" id="{34D75C40-908C-4C55-81D5-E875215BE98E}"/>
              </a:ext>
            </a:extLst>
          </p:cNvPr>
          <p:cNvSpPr>
            <a:spLocks noGrp="1"/>
          </p:cNvSpPr>
          <p:nvPr>
            <p:ph idx="1"/>
          </p:nvPr>
        </p:nvSpPr>
        <p:spPr>
          <a:xfrm>
            <a:off x="491250" y="1278084"/>
            <a:ext cx="10620345" cy="1516069"/>
          </a:xfrm>
        </p:spPr>
        <p:txBody>
          <a:bodyPr>
            <a:noAutofit/>
          </a:bodyPr>
          <a:lstStyle/>
          <a:p>
            <a:pPr algn="just" rtl="0">
              <a:lnSpc>
                <a:spcPct val="150000"/>
              </a:lnSpc>
              <a:buClr>
                <a:schemeClr val="bg2"/>
              </a:buClr>
              <a:buFont typeface="Wingdings" panose="05000000000000000000" pitchFamily="2" charset="2"/>
              <a:buChar char="§"/>
            </a:pPr>
            <a:r>
              <a:rPr 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JRE (Java </a:t>
            </a:r>
            <a:r>
              <a:rPr lang="fr-FR" b="1" dirty="0" err="1">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Runtime</a:t>
            </a:r>
            <a:r>
              <a:rPr 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a:t>
            </a:r>
            <a:r>
              <a:rPr lang="fr-FR" b="1" dirty="0" err="1">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Environment</a:t>
            </a:r>
            <a:r>
              <a:rPr 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est un environnement d’exécution </a:t>
            </a:r>
            <a:r>
              <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qui est nécessaire pour </a:t>
            </a:r>
            <a:r>
              <a:rPr 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exécuter des programmes Java</a:t>
            </a:r>
            <a:r>
              <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a:t>
            </a:r>
          </a:p>
          <a:p>
            <a:pPr lvl="1" algn="just" rtl="0">
              <a:lnSpc>
                <a:spcPct val="150000"/>
              </a:lnSpc>
              <a:buClr>
                <a:schemeClr val="bg2"/>
              </a:buClr>
              <a:buFont typeface="Wingdings" panose="05000000000000000000" pitchFamily="2" charset="2"/>
              <a:buChar char="§"/>
            </a:pPr>
            <a:r>
              <a:rPr lang="fr-FR" b="1" i="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Il ne contient pas d’outils de développement pour écrire et compiler du code Java, qui font partie du Java </a:t>
            </a:r>
            <a:r>
              <a:rPr lang="fr-FR" b="1" i="1" dirty="0" err="1">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Developement</a:t>
            </a:r>
            <a:r>
              <a:rPr lang="fr-FR" b="1" i="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Kit.</a:t>
            </a:r>
          </a:p>
        </p:txBody>
      </p:sp>
      <p:pic>
        <p:nvPicPr>
          <p:cNvPr id="2" name="Image 1"/>
          <p:cNvPicPr>
            <a:picLocks noChangeAspect="1"/>
          </p:cNvPicPr>
          <p:nvPr/>
        </p:nvPicPr>
        <p:blipFill>
          <a:blip r:embed="rId3"/>
          <a:stretch>
            <a:fillRect/>
          </a:stretch>
        </p:blipFill>
        <p:spPr>
          <a:xfrm>
            <a:off x="3560562" y="2989654"/>
            <a:ext cx="3739048" cy="3605033"/>
          </a:xfrm>
          <a:prstGeom prst="rect">
            <a:avLst/>
          </a:prstGeom>
        </p:spPr>
      </p:pic>
      <p:sp>
        <p:nvSpPr>
          <p:cNvPr id="3" name="Rectangle 2"/>
          <p:cNvSpPr/>
          <p:nvPr/>
        </p:nvSpPr>
        <p:spPr>
          <a:xfrm>
            <a:off x="7640686" y="3243797"/>
            <a:ext cx="3959534" cy="2169825"/>
          </a:xfrm>
          <a:prstGeom prst="rect">
            <a:avLst/>
          </a:prstGeom>
        </p:spPr>
        <p:txBody>
          <a:bodyPr wrap="square">
            <a:spAutoFit/>
          </a:bodyPr>
          <a:lstStyle/>
          <a:p>
            <a:pPr lvl="1" algn="just">
              <a:lnSpc>
                <a:spcPct val="150000"/>
              </a:lnSpc>
              <a:buClr>
                <a:schemeClr val="bg2"/>
              </a:buClr>
            </a:pPr>
            <a:r>
              <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Classes et méthodes prêtes à l’emploi (bibliothèque standard), pour faciliter l’écriture de vos programmes Java comme</a:t>
            </a:r>
            <a:r>
              <a:rPr 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a:t>
            </a:r>
            <a:r>
              <a:rPr lang="fr-FR" b="1" dirty="0" err="1">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java.lang</a:t>
            </a:r>
            <a:r>
              <a:rPr 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a:t>
            </a:r>
            <a:r>
              <a:rPr lang="fr-FR" b="1" dirty="0" err="1">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java.util</a:t>
            </a:r>
            <a:r>
              <a:rPr 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java.io, etc.</a:t>
            </a:r>
            <a:endParaRPr lang="fr-FR"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Flèche droite 4"/>
          <p:cNvSpPr/>
          <p:nvPr/>
        </p:nvSpPr>
        <p:spPr>
          <a:xfrm>
            <a:off x="6436726" y="3688079"/>
            <a:ext cx="1488074" cy="411401"/>
          </a:xfrm>
          <a:prstGeom prst="rightArrow">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droite 8"/>
          <p:cNvSpPr/>
          <p:nvPr/>
        </p:nvSpPr>
        <p:spPr>
          <a:xfrm rot="10800000">
            <a:off x="2397776" y="4251427"/>
            <a:ext cx="1488074" cy="411401"/>
          </a:xfrm>
          <a:prstGeom prst="rightArrow">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491250" y="3718464"/>
            <a:ext cx="1804742" cy="1295868"/>
          </a:xfrm>
          <a:prstGeom prst="rect">
            <a:avLst/>
          </a:prstGeom>
        </p:spPr>
        <p:txBody>
          <a:bodyPr wrap="square">
            <a:spAutoFit/>
          </a:bodyPr>
          <a:lstStyle/>
          <a:p>
            <a:pPr algn="just">
              <a:lnSpc>
                <a:spcPct val="150000"/>
              </a:lnSpc>
              <a:buClr>
                <a:schemeClr val="bg2"/>
              </a:buClr>
            </a:pPr>
            <a:r>
              <a:rPr lang="fr-FR"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Responsable de l’exécution du byte-code</a:t>
            </a:r>
          </a:p>
        </p:txBody>
      </p:sp>
    </p:spTree>
    <p:extLst>
      <p:ext uri="{BB962C8B-B14F-4D97-AF65-F5344CB8AC3E}">
        <p14:creationId xmlns:p14="http://schemas.microsoft.com/office/powerpoint/2010/main" val="4176882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0693817" y="5968857"/>
            <a:ext cx="1142245" cy="669925"/>
          </a:xfrm>
        </p:spPr>
        <p:txBody>
          <a:bodyPr/>
          <a:lstStyle/>
          <a:p>
            <a:fld id="{D57F1E4F-1CFF-5643-939E-217C01CDF565}" type="slidenum">
              <a:rPr lang="en-US" smtClean="0"/>
              <a:pPr/>
              <a:t>9</a:t>
            </a:fld>
            <a:endParaRPr lang="en-US" dirty="0"/>
          </a:p>
        </p:txBody>
      </p:sp>
      <p:sp>
        <p:nvSpPr>
          <p:cNvPr id="10" name="Titre 1">
            <a:extLst>
              <a:ext uri="{FF2B5EF4-FFF2-40B4-BE49-F238E27FC236}">
                <a16:creationId xmlns:a16="http://schemas.microsoft.com/office/drawing/2014/main" id="{64770829-2E4F-4231-95AB-8C6EB40C39C4}"/>
              </a:ext>
            </a:extLst>
          </p:cNvPr>
          <p:cNvSpPr txBox="1">
            <a:spLocks/>
          </p:cNvSpPr>
          <p:nvPr/>
        </p:nvSpPr>
        <p:spPr>
          <a:xfrm>
            <a:off x="-53789" y="0"/>
            <a:ext cx="12192000" cy="1329495"/>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a:effectLst/>
        </p:spPr>
        <p:txBody>
          <a:bodyPr vert="horz" lIns="91440" tIns="45720" rIns="91440" bIns="45720" rtlCol="0" anchor="ctr">
            <a:normAutofit/>
          </a:bodyPr>
          <a:lst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rtl="0"/>
            <a:r>
              <a:rPr lang="fr-FR" sz="4400" b="1" dirty="0">
                <a:solidFill>
                  <a:srgbClr val="0070C0"/>
                </a:solidFill>
              </a:rPr>
              <a:t>		    </a:t>
            </a:r>
            <a:r>
              <a:rPr lang="fr-FR" sz="4400" b="1" dirty="0">
                <a:solidFill>
                  <a:srgbClr val="0070C0"/>
                </a:solidFill>
                <a:latin typeface="Calibri" panose="020F0502020204030204" pitchFamily="34" charset="0"/>
                <a:ea typeface="Calibri" panose="020F0502020204030204" pitchFamily="34" charset="0"/>
                <a:cs typeface="Calibri" panose="020F0502020204030204" pitchFamily="34" charset="0"/>
              </a:rPr>
              <a:t>JDK</a:t>
            </a:r>
            <a:endParaRPr lang="ar-MA" sz="44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11" name="Connecteur droit 10">
            <a:extLst>
              <a:ext uri="{FF2B5EF4-FFF2-40B4-BE49-F238E27FC236}">
                <a16:creationId xmlns:a16="http://schemas.microsoft.com/office/drawing/2014/main" id="{90B7C5E5-8991-495F-B31D-8BA40818F726}"/>
              </a:ext>
            </a:extLst>
          </p:cNvPr>
          <p:cNvCxnSpPr>
            <a:cxnSpLocks/>
          </p:cNvCxnSpPr>
          <p:nvPr/>
        </p:nvCxnSpPr>
        <p:spPr>
          <a:xfrm>
            <a:off x="1488141" y="1109826"/>
            <a:ext cx="9108141" cy="0"/>
          </a:xfrm>
          <a:prstGeom prst="line">
            <a:avLst/>
          </a:prstGeom>
          <a:ln w="190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 name="Image 2"/>
          <p:cNvPicPr>
            <a:picLocks noChangeAspect="1"/>
          </p:cNvPicPr>
          <p:nvPr/>
        </p:nvPicPr>
        <p:blipFill>
          <a:blip r:embed="rId3"/>
          <a:stretch>
            <a:fillRect/>
          </a:stretch>
        </p:blipFill>
        <p:spPr>
          <a:xfrm>
            <a:off x="3354038" y="3377184"/>
            <a:ext cx="6552699" cy="3362895"/>
          </a:xfrm>
          <a:prstGeom prst="rect">
            <a:avLst/>
          </a:prstGeom>
          <a:ln>
            <a:solidFill>
              <a:schemeClr val="bg1">
                <a:lumMod val="50000"/>
                <a:lumOff val="50000"/>
              </a:schemeClr>
            </a:solidFill>
          </a:ln>
        </p:spPr>
      </p:pic>
      <p:sp>
        <p:nvSpPr>
          <p:cNvPr id="5" name="Rectangle 4"/>
          <p:cNvSpPr/>
          <p:nvPr/>
        </p:nvSpPr>
        <p:spPr>
          <a:xfrm>
            <a:off x="941250" y="1204760"/>
            <a:ext cx="10201922" cy="2077492"/>
          </a:xfrm>
          <a:prstGeom prst="rect">
            <a:avLst/>
          </a:prstGeom>
        </p:spPr>
        <p:txBody>
          <a:bodyPr wrap="square">
            <a:spAutoFit/>
          </a:bodyPr>
          <a:lstStyle/>
          <a:p>
            <a:pPr marL="285750" indent="-285750" algn="just">
              <a:lnSpc>
                <a:spcPct val="150000"/>
              </a:lnSpc>
              <a:spcBef>
                <a:spcPct val="20000"/>
              </a:spcBef>
              <a:spcAft>
                <a:spcPts val="600"/>
              </a:spcAft>
              <a:buClr>
                <a:schemeClr val="bg2"/>
              </a:buClr>
              <a:buSzPct val="80000"/>
              <a:buFont typeface="Wingdings" panose="05000000000000000000" pitchFamily="2" charset="2"/>
              <a:buChar char="§"/>
            </a:pPr>
            <a:r>
              <a:rPr lang="fr-FR" sz="20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Java </a:t>
            </a:r>
            <a:r>
              <a:rPr lang="fr-FR" sz="2000" b="1" dirty="0" err="1">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Developement</a:t>
            </a:r>
            <a:r>
              <a:rPr lang="fr-FR" sz="20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Kit </a:t>
            </a:r>
            <a:r>
              <a:rPr lang="fr-FR" sz="20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est</a:t>
            </a:r>
            <a:r>
              <a:rPr lang="fr-FR" sz="20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un ensemble d'outils </a:t>
            </a:r>
            <a:r>
              <a:rPr lang="fr-FR" sz="20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qui fournit un environnement logiciel pour le développement des applications en Java.</a:t>
            </a:r>
          </a:p>
          <a:p>
            <a:pPr marL="285750" indent="-285750" algn="just">
              <a:lnSpc>
                <a:spcPct val="150000"/>
              </a:lnSpc>
              <a:spcBef>
                <a:spcPct val="20000"/>
              </a:spcBef>
              <a:spcAft>
                <a:spcPts val="600"/>
              </a:spcAft>
              <a:buClr>
                <a:schemeClr val="bg2"/>
              </a:buClr>
              <a:buSzPct val="80000"/>
              <a:buFont typeface="Wingdings" panose="05000000000000000000" pitchFamily="2" charset="2"/>
              <a:buChar char="§"/>
            </a:pPr>
            <a:r>
              <a:rPr lang="fr-FR" sz="20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Le </a:t>
            </a:r>
            <a:r>
              <a:rPr lang="fr-FR" sz="20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JDK</a:t>
            </a:r>
            <a:r>
              <a:rPr lang="fr-FR" sz="20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permet aux développeurs de créer des programmes Java qui seront exécutés et gérés par la </a:t>
            </a:r>
            <a:r>
              <a:rPr lang="fr-FR" sz="20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JVM</a:t>
            </a:r>
            <a:r>
              <a:rPr lang="fr-FR" sz="20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et le </a:t>
            </a:r>
            <a:r>
              <a:rPr lang="fr-FR" sz="2000" b="1"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JRE </a:t>
            </a:r>
            <a:r>
              <a:rPr lang="fr-FR" sz="2000" dirty="0">
                <a:solidFill>
                  <a:schemeClr val="bg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 </a:t>
            </a:r>
          </a:p>
        </p:txBody>
      </p:sp>
      <p:sp>
        <p:nvSpPr>
          <p:cNvPr id="7" name="Rectangle 6"/>
          <p:cNvSpPr/>
          <p:nvPr/>
        </p:nvSpPr>
        <p:spPr>
          <a:xfrm>
            <a:off x="2382705" y="5001600"/>
            <a:ext cx="646331" cy="400110"/>
          </a:xfrm>
          <a:prstGeom prst="rect">
            <a:avLst/>
          </a:prstGeom>
        </p:spPr>
        <p:txBody>
          <a:bodyPr wrap="none">
            <a:spAutoFit/>
          </a:bodyPr>
          <a:lstStyle/>
          <a:p>
            <a:r>
              <a:rPr lang="fr-FR" sz="2000" b="1" dirty="0">
                <a:solidFill>
                  <a:schemeClr val="bg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JDK</a:t>
            </a:r>
            <a:endParaRPr lang="fr-FR"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25664532"/>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2.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3.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4.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5.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6.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7.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8.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docProps/app.xml><?xml version="1.0" encoding="utf-8"?>
<Properties xmlns="http://schemas.openxmlformats.org/officeDocument/2006/extended-properties" xmlns:vt="http://schemas.openxmlformats.org/officeDocument/2006/docPropsVTypes">
  <Template/>
  <TotalTime>12802</TotalTime>
  <Words>4612</Words>
  <Application>Microsoft Office PowerPoint</Application>
  <PresentationFormat>Grand écran</PresentationFormat>
  <Paragraphs>610</Paragraphs>
  <Slides>49</Slides>
  <Notes>14</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49</vt:i4>
      </vt:variant>
    </vt:vector>
  </HeadingPairs>
  <TitlesOfParts>
    <vt:vector size="58" baseType="lpstr">
      <vt:lpstr>Arial</vt:lpstr>
      <vt:lpstr>Calibri</vt:lpstr>
      <vt:lpstr>Century Gothic</vt:lpstr>
      <vt:lpstr>Consolas</vt:lpstr>
      <vt:lpstr>Courier New</vt:lpstr>
      <vt:lpstr>Segoe UI</vt:lpstr>
      <vt:lpstr>Wingdings</vt:lpstr>
      <vt:lpstr>Wingdings 3</vt:lpstr>
      <vt:lpstr>Secteur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éléments HTML  block et inline</dc:title>
  <dc:creator>Mahdad</dc:creator>
  <cp:lastModifiedBy>EMSI</cp:lastModifiedBy>
  <cp:revision>4615</cp:revision>
  <cp:lastPrinted>2023-04-16T16:07:17Z</cp:lastPrinted>
  <dcterms:created xsi:type="dcterms:W3CDTF">2019-03-13T09:40:43Z</dcterms:created>
  <dcterms:modified xsi:type="dcterms:W3CDTF">2025-02-22T11:01:24Z</dcterms:modified>
</cp:coreProperties>
</file>