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6"/>
  </p:notesMasterIdLst>
  <p:sldIdLst>
    <p:sldId id="450" r:id="rId2"/>
    <p:sldId id="591" r:id="rId3"/>
    <p:sldId id="592" r:id="rId4"/>
    <p:sldId id="284" r:id="rId5"/>
    <p:sldId id="285" r:id="rId6"/>
    <p:sldId id="258" r:id="rId7"/>
    <p:sldId id="281" r:id="rId8"/>
    <p:sldId id="282" r:id="rId9"/>
    <p:sldId id="283" r:id="rId10"/>
    <p:sldId id="287" r:id="rId11"/>
    <p:sldId id="1134" r:id="rId12"/>
    <p:sldId id="1135" r:id="rId13"/>
    <p:sldId id="1136" r:id="rId14"/>
    <p:sldId id="1137" r:id="rId15"/>
    <p:sldId id="1132" r:id="rId16"/>
    <p:sldId id="1080" r:id="rId17"/>
    <p:sldId id="1128" r:id="rId18"/>
    <p:sldId id="1127" r:id="rId19"/>
    <p:sldId id="1109" r:id="rId20"/>
    <p:sldId id="1110" r:id="rId21"/>
    <p:sldId id="1129" r:id="rId22"/>
    <p:sldId id="1123" r:id="rId23"/>
    <p:sldId id="1112" r:id="rId24"/>
    <p:sldId id="1113" r:id="rId25"/>
    <p:sldId id="1114" r:id="rId26"/>
    <p:sldId id="1124" r:id="rId27"/>
    <p:sldId id="1115" r:id="rId28"/>
    <p:sldId id="1116" r:id="rId29"/>
    <p:sldId id="1131" r:id="rId30"/>
    <p:sldId id="1117" r:id="rId31"/>
    <p:sldId id="1119" r:id="rId32"/>
    <p:sldId id="1118" r:id="rId33"/>
    <p:sldId id="1126" r:id="rId34"/>
    <p:sldId id="113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238" autoAdjust="0"/>
  </p:normalViewPr>
  <p:slideViewPr>
    <p:cSldViewPr>
      <p:cViewPr varScale="1">
        <p:scale>
          <a:sx n="86" d="100"/>
          <a:sy n="86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C25A-5D69-4E8B-8AA3-FE2793F0D3F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432DA-68DB-4C5C-A716-A63B4850BA6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8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7B00B-9F01-49D9-A173-5ADD68FA2F3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2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2171" indent="-203612">
              <a:spcBef>
                <a:spcPts val="1277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200" b="1" dirty="0">
                <a:solidFill>
                  <a:srgbClr val="FF0000"/>
                </a:solidFill>
                <a:latin typeface="Verdana"/>
                <a:cs typeface="Verdana"/>
              </a:rPr>
              <a:t>B1:</a:t>
            </a:r>
            <a:r>
              <a:rPr lang="fr-FR" sz="1200" b="1" spc="-4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b="1" spc="-4" dirty="0">
                <a:solidFill>
                  <a:srgbClr val="FF0000"/>
                </a:solidFill>
                <a:latin typeface="Verdana"/>
                <a:cs typeface="Verdana"/>
              </a:rPr>
              <a:t>c'est</a:t>
            </a:r>
            <a:r>
              <a:rPr lang="fr-FR" sz="1200" b="1" spc="-2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b="1" spc="-4" dirty="0">
                <a:solidFill>
                  <a:srgbClr val="FF0000"/>
                </a:solidFill>
                <a:latin typeface="Verdana"/>
                <a:cs typeface="Verdana"/>
              </a:rPr>
              <a:t>le</a:t>
            </a:r>
            <a:r>
              <a:rPr lang="fr-FR" sz="1200" b="1" spc="-2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b="1" spc="-4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r>
              <a:rPr lang="fr-FR" sz="12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b="1" spc="-4" dirty="0">
                <a:solidFill>
                  <a:srgbClr val="FF0000"/>
                </a:solidFill>
                <a:latin typeface="Verdana"/>
                <a:cs typeface="Verdana"/>
              </a:rPr>
              <a:t>d'individualité”.</a:t>
            </a:r>
            <a:r>
              <a:rPr lang="fr-FR" sz="1200" b="1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si</a:t>
            </a:r>
            <a:r>
              <a:rPr lang="fr-FR" sz="1200" spc="-18" dirty="0">
                <a:latin typeface="Verdana"/>
                <a:cs typeface="Verdana"/>
              </a:rPr>
              <a:t> </a:t>
            </a:r>
            <a:r>
              <a:rPr lang="fr-FR" sz="1200" spc="4" dirty="0">
                <a:latin typeface="Verdana"/>
                <a:cs typeface="Verdana"/>
              </a:rPr>
              <a:t>le</a:t>
            </a:r>
            <a:r>
              <a:rPr lang="fr-FR" sz="1200" spc="-18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bit</a:t>
            </a:r>
            <a:r>
              <a:rPr lang="fr-FR" sz="1200" spc="-18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=</a:t>
            </a:r>
            <a:r>
              <a:rPr lang="fr-FR" sz="1200" spc="-18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0</a:t>
            </a:r>
            <a:r>
              <a:rPr lang="fr-FR" sz="1200" spc="-21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alors</a:t>
            </a:r>
            <a:r>
              <a:rPr lang="fr-FR" sz="1200" spc="-50" dirty="0">
                <a:latin typeface="Verdana"/>
                <a:cs typeface="Verdana"/>
              </a:rPr>
              <a:t> </a:t>
            </a:r>
            <a:r>
              <a:rPr lang="fr-FR" sz="1200" spc="4" dirty="0">
                <a:latin typeface="Verdana"/>
                <a:cs typeface="Verdana"/>
              </a:rPr>
              <a:t>il</a:t>
            </a:r>
            <a:r>
              <a:rPr lang="fr-FR" sz="1200" spc="-25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s'agit</a:t>
            </a:r>
            <a:r>
              <a:rPr lang="fr-FR" sz="1200" spc="7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d'une</a:t>
            </a:r>
            <a:r>
              <a:rPr lang="fr-FR" sz="1200" spc="-14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adresse unicast,</a:t>
            </a:r>
            <a:r>
              <a:rPr lang="fr-FR" sz="1200" spc="-39" dirty="0">
                <a:latin typeface="Verdana"/>
                <a:cs typeface="Verdana"/>
              </a:rPr>
              <a:t> </a:t>
            </a:r>
            <a:r>
              <a:rPr lang="fr-FR" sz="1200" spc="-7" dirty="0">
                <a:latin typeface="Verdana"/>
                <a:cs typeface="Verdana"/>
              </a:rPr>
              <a:t>sinon</a:t>
            </a:r>
            <a:endParaRPr lang="fr-FR" sz="1200" dirty="0">
              <a:latin typeface="Verdana"/>
              <a:cs typeface="Verdana"/>
            </a:endParaRPr>
          </a:p>
          <a:p>
            <a:pPr marL="212171"/>
            <a:r>
              <a:rPr lang="fr-FR" sz="1200" spc="-4" dirty="0">
                <a:latin typeface="Verdana"/>
                <a:cs typeface="Verdana"/>
              </a:rPr>
              <a:t>(bit=1)</a:t>
            </a:r>
            <a:r>
              <a:rPr lang="fr-FR" sz="1200" spc="-21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c'est une</a:t>
            </a:r>
            <a:r>
              <a:rPr lang="fr-FR" sz="1200" spc="-28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adresse</a:t>
            </a:r>
            <a:r>
              <a:rPr lang="fr-FR" sz="1200" spc="-14" dirty="0">
                <a:latin typeface="Verdana"/>
                <a:cs typeface="Verdana"/>
              </a:rPr>
              <a:t> </a:t>
            </a:r>
            <a:r>
              <a:rPr lang="fr-FR" sz="1200" dirty="0" err="1">
                <a:latin typeface="Verdana"/>
                <a:cs typeface="Verdana"/>
              </a:rPr>
              <a:t>mulicast</a:t>
            </a:r>
            <a:r>
              <a:rPr lang="fr-FR" sz="1200" spc="-50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ou</a:t>
            </a:r>
            <a:r>
              <a:rPr lang="fr-FR" sz="1200" spc="-25" dirty="0">
                <a:latin typeface="Verdana"/>
                <a:cs typeface="Verdana"/>
              </a:rPr>
              <a:t> </a:t>
            </a:r>
            <a:r>
              <a:rPr lang="fr-FR" sz="1200" spc="-11" dirty="0">
                <a:latin typeface="Verdana"/>
                <a:cs typeface="Verdana"/>
              </a:rPr>
              <a:t>broadcast</a:t>
            </a:r>
            <a:endParaRPr lang="fr-FR" sz="1200" dirty="0">
              <a:latin typeface="Verdana"/>
              <a:cs typeface="Verdana"/>
            </a:endParaRPr>
          </a:p>
          <a:p>
            <a:pPr marL="212171" marR="8559" indent="-203612">
              <a:spcBef>
                <a:spcPts val="1277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200" b="1" dirty="0">
                <a:solidFill>
                  <a:srgbClr val="FF0000"/>
                </a:solidFill>
                <a:latin typeface="Verdana"/>
                <a:cs typeface="Verdana"/>
              </a:rPr>
              <a:t>B2:</a:t>
            </a:r>
            <a:r>
              <a:rPr lang="fr-FR" sz="1200" b="1" spc="-4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b="1" spc="-4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r>
              <a:rPr lang="fr-FR" sz="1200" b="1" spc="-32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b="1" spc="-4" dirty="0">
                <a:solidFill>
                  <a:srgbClr val="FF0000"/>
                </a:solidFill>
                <a:latin typeface="Verdana"/>
                <a:cs typeface="Verdana"/>
              </a:rPr>
              <a:t>d'individualité”:</a:t>
            </a:r>
            <a:r>
              <a:rPr lang="fr-FR" sz="1200" b="1" spc="2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si</a:t>
            </a:r>
            <a:r>
              <a:rPr lang="fr-FR" sz="1200" spc="-18" dirty="0">
                <a:latin typeface="Verdana"/>
                <a:cs typeface="Verdana"/>
              </a:rPr>
              <a:t> </a:t>
            </a:r>
            <a:r>
              <a:rPr lang="fr-FR" sz="1200" spc="4" dirty="0">
                <a:latin typeface="Verdana"/>
                <a:cs typeface="Verdana"/>
              </a:rPr>
              <a:t>le</a:t>
            </a:r>
            <a:r>
              <a:rPr lang="fr-FR" sz="1200" spc="-25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bit=0</a:t>
            </a:r>
            <a:r>
              <a:rPr lang="fr-FR" sz="1200" spc="-14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alors</a:t>
            </a:r>
            <a:r>
              <a:rPr lang="fr-FR" sz="1200" spc="-53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c'est</a:t>
            </a:r>
            <a:r>
              <a:rPr lang="fr-FR" sz="1200" dirty="0">
                <a:latin typeface="Verdana"/>
                <a:cs typeface="Verdana"/>
              </a:rPr>
              <a:t> </a:t>
            </a:r>
            <a:r>
              <a:rPr lang="fr-FR" sz="1200" spc="4" dirty="0">
                <a:latin typeface="Verdana"/>
                <a:cs typeface="Verdana"/>
              </a:rPr>
              <a:t>le</a:t>
            </a:r>
            <a:r>
              <a:rPr lang="fr-FR" sz="1200" spc="-35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constructeur</a:t>
            </a:r>
            <a:r>
              <a:rPr lang="fr-FR" sz="1200" spc="-28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qui</a:t>
            </a:r>
            <a:r>
              <a:rPr lang="fr-FR" sz="1200" spc="-11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a</a:t>
            </a:r>
            <a:r>
              <a:rPr lang="fr-FR" sz="1200" spc="-43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défini</a:t>
            </a:r>
            <a:r>
              <a:rPr lang="fr-FR" sz="1200" spc="-11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l'adresse,</a:t>
            </a:r>
            <a:r>
              <a:rPr lang="fr-FR" sz="1200" dirty="0">
                <a:latin typeface="Verdana"/>
                <a:cs typeface="Verdana"/>
              </a:rPr>
              <a:t> </a:t>
            </a:r>
            <a:r>
              <a:rPr lang="fr-FR" sz="1200" spc="-7" dirty="0">
                <a:latin typeface="Verdana"/>
                <a:cs typeface="Verdana"/>
              </a:rPr>
              <a:t>sinon </a:t>
            </a:r>
            <a:r>
              <a:rPr lang="fr-FR" sz="1200" spc="-436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c'est</a:t>
            </a:r>
            <a:r>
              <a:rPr lang="fr-FR" sz="1200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l'administrateur</a:t>
            </a:r>
            <a:r>
              <a:rPr lang="fr-FR" sz="1200" spc="-32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réseau</a:t>
            </a:r>
            <a:r>
              <a:rPr lang="fr-FR" sz="1200" spc="-32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qui</a:t>
            </a:r>
            <a:r>
              <a:rPr lang="fr-FR" sz="1200" spc="-11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a</a:t>
            </a:r>
            <a:r>
              <a:rPr lang="fr-FR" sz="1200" spc="-32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défini</a:t>
            </a:r>
            <a:r>
              <a:rPr lang="fr-FR" sz="1200" spc="-11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l'adresse</a:t>
            </a:r>
            <a:r>
              <a:rPr lang="fr-FR" sz="1200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(cas</a:t>
            </a:r>
            <a:r>
              <a:rPr lang="fr-FR" sz="1200" spc="-53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très</a:t>
            </a:r>
            <a:r>
              <a:rPr lang="fr-FR" sz="1200" spc="-14" dirty="0">
                <a:latin typeface="Verdana"/>
                <a:cs typeface="Verdana"/>
              </a:rPr>
              <a:t> </a:t>
            </a:r>
            <a:r>
              <a:rPr lang="fr-FR" sz="1200" spc="-11" dirty="0">
                <a:latin typeface="Verdana"/>
                <a:cs typeface="Verdana"/>
              </a:rPr>
              <a:t>rare).</a:t>
            </a:r>
            <a:endParaRPr lang="fr-FR" sz="1200" dirty="0">
              <a:latin typeface="Verdana"/>
              <a:cs typeface="Verdana"/>
            </a:endParaRPr>
          </a:p>
          <a:p>
            <a:pPr marL="212171" indent="-203612">
              <a:spcBef>
                <a:spcPts val="1277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200" b="1" dirty="0">
                <a:latin typeface="Verdana"/>
                <a:cs typeface="Verdana"/>
              </a:rPr>
              <a:t>22</a:t>
            </a:r>
            <a:r>
              <a:rPr lang="fr-FR" sz="1200" b="1" spc="-32" dirty="0">
                <a:latin typeface="Verdana"/>
                <a:cs typeface="Verdana"/>
              </a:rPr>
              <a:t> </a:t>
            </a:r>
            <a:r>
              <a:rPr lang="fr-FR" sz="1200" b="1" spc="-4" dirty="0">
                <a:latin typeface="Verdana"/>
                <a:cs typeface="Verdana"/>
              </a:rPr>
              <a:t>bits</a:t>
            </a:r>
            <a:r>
              <a:rPr lang="fr-FR" sz="1200" b="1" spc="-14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—</a:t>
            </a:r>
            <a:r>
              <a:rPr lang="fr-FR" sz="1200" spc="-7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OUI</a:t>
            </a:r>
            <a:r>
              <a:rPr lang="fr-FR" sz="1200" spc="-21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(</a:t>
            </a:r>
            <a:r>
              <a:rPr lang="fr-FR" sz="1200" spc="-4" dirty="0" err="1">
                <a:latin typeface="Verdana"/>
                <a:cs typeface="Verdana"/>
              </a:rPr>
              <a:t>Organization</a:t>
            </a:r>
            <a:r>
              <a:rPr lang="fr-FR" sz="1200" spc="-35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Unique</a:t>
            </a:r>
            <a:r>
              <a:rPr lang="fr-FR" sz="1200" spc="-18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Identifier):</a:t>
            </a:r>
            <a:r>
              <a:rPr lang="fr-FR" sz="1200" spc="14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identifie</a:t>
            </a:r>
            <a:r>
              <a:rPr lang="fr-FR" sz="1200" spc="7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le</a:t>
            </a:r>
            <a:r>
              <a:rPr lang="fr-FR" sz="1200" spc="-7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constructeur</a:t>
            </a:r>
            <a:r>
              <a:rPr lang="fr-FR" sz="1200" spc="-14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(</a:t>
            </a:r>
            <a:r>
              <a:rPr lang="fr-FR" sz="1200" spc="-4" dirty="0" err="1">
                <a:latin typeface="Verdana"/>
                <a:cs typeface="Verdana"/>
              </a:rPr>
              <a:t>Broadcom</a:t>
            </a:r>
            <a:r>
              <a:rPr lang="fr-FR" sz="1200" spc="-4" dirty="0">
                <a:latin typeface="Verdana"/>
                <a:cs typeface="Verdana"/>
              </a:rPr>
              <a:t>,</a:t>
            </a:r>
            <a:r>
              <a:rPr lang="fr-FR" sz="1200" spc="-21" dirty="0">
                <a:latin typeface="Verdana"/>
                <a:cs typeface="Verdana"/>
              </a:rPr>
              <a:t> </a:t>
            </a:r>
            <a:r>
              <a:rPr lang="fr-FR" sz="1200" spc="-11" dirty="0">
                <a:latin typeface="Verdana"/>
                <a:cs typeface="Verdana"/>
              </a:rPr>
              <a:t>Intel,</a:t>
            </a:r>
            <a:endParaRPr lang="fr-FR" sz="1200" dirty="0">
              <a:latin typeface="Verdana"/>
              <a:cs typeface="Verdana"/>
            </a:endParaRPr>
          </a:p>
          <a:p>
            <a:pPr marL="212171"/>
            <a:r>
              <a:rPr lang="fr-FR" sz="1200" spc="-11" dirty="0" err="1">
                <a:latin typeface="Verdana"/>
                <a:cs typeface="Verdana"/>
              </a:rPr>
              <a:t>Atheros</a:t>
            </a:r>
            <a:r>
              <a:rPr lang="fr-FR" sz="1200" spc="-11" dirty="0">
                <a:latin typeface="Verdana"/>
                <a:cs typeface="Verdana"/>
              </a:rPr>
              <a:t>.…)</a:t>
            </a:r>
            <a:endParaRPr lang="fr-FR" sz="1200" dirty="0">
              <a:latin typeface="Verdana"/>
              <a:cs typeface="Verdana"/>
            </a:endParaRPr>
          </a:p>
          <a:p>
            <a:pPr marL="212171" indent="-203612">
              <a:spcBef>
                <a:spcPts val="1280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200" b="1" dirty="0">
                <a:latin typeface="Verdana"/>
                <a:cs typeface="Verdana"/>
              </a:rPr>
              <a:t>24</a:t>
            </a:r>
            <a:r>
              <a:rPr lang="fr-FR" sz="1200" b="1" spc="-53" dirty="0">
                <a:latin typeface="Verdana"/>
                <a:cs typeface="Verdana"/>
              </a:rPr>
              <a:t> </a:t>
            </a:r>
            <a:r>
              <a:rPr lang="fr-FR" sz="1200" b="1" dirty="0">
                <a:latin typeface="Verdana"/>
                <a:cs typeface="Verdana"/>
              </a:rPr>
              <a:t>derniers</a:t>
            </a:r>
            <a:r>
              <a:rPr lang="fr-FR" sz="1200" b="1" spc="-32" dirty="0">
                <a:latin typeface="Verdana"/>
                <a:cs typeface="Verdana"/>
              </a:rPr>
              <a:t> </a:t>
            </a:r>
            <a:r>
              <a:rPr lang="fr-FR" sz="1200" b="1" spc="-4" dirty="0">
                <a:latin typeface="Verdana"/>
                <a:cs typeface="Verdana"/>
              </a:rPr>
              <a:t>bits:</a:t>
            </a:r>
            <a:r>
              <a:rPr lang="fr-FR" sz="1200" b="1" spc="-11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valeur</a:t>
            </a:r>
            <a:r>
              <a:rPr lang="fr-FR" sz="1200" spc="-57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définie</a:t>
            </a:r>
            <a:r>
              <a:rPr lang="fr-FR" sz="1200" spc="-21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par</a:t>
            </a:r>
            <a:r>
              <a:rPr lang="fr-FR" sz="1200" spc="-35" dirty="0">
                <a:latin typeface="Verdana"/>
                <a:cs typeface="Verdana"/>
              </a:rPr>
              <a:t> </a:t>
            </a:r>
            <a:r>
              <a:rPr lang="fr-FR" sz="1200" spc="4" dirty="0">
                <a:latin typeface="Verdana"/>
                <a:cs typeface="Verdana"/>
              </a:rPr>
              <a:t>le</a:t>
            </a:r>
            <a:r>
              <a:rPr lang="fr-FR" sz="1200" spc="-25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constructeur</a:t>
            </a:r>
            <a:r>
              <a:rPr lang="fr-FR" sz="1200" spc="-25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pour</a:t>
            </a:r>
            <a:r>
              <a:rPr lang="fr-FR" sz="1200" spc="-28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rendre</a:t>
            </a:r>
            <a:r>
              <a:rPr lang="fr-FR" sz="1200" spc="-21" dirty="0">
                <a:latin typeface="Verdana"/>
                <a:cs typeface="Verdana"/>
              </a:rPr>
              <a:t> </a:t>
            </a:r>
            <a:r>
              <a:rPr lang="fr-FR" sz="1200" dirty="0">
                <a:latin typeface="Verdana"/>
                <a:cs typeface="Verdana"/>
              </a:rPr>
              <a:t>unique</a:t>
            </a:r>
            <a:r>
              <a:rPr lang="fr-FR" sz="1200" spc="-35" dirty="0">
                <a:latin typeface="Verdana"/>
                <a:cs typeface="Verdana"/>
              </a:rPr>
              <a:t> </a:t>
            </a:r>
            <a:r>
              <a:rPr lang="fr-FR" sz="1200" spc="-4" dirty="0">
                <a:latin typeface="Verdana"/>
                <a:cs typeface="Verdana"/>
              </a:rPr>
              <a:t>l'adresse </a:t>
            </a:r>
            <a:r>
              <a:rPr lang="fr-FR" sz="1200" spc="-14" dirty="0">
                <a:latin typeface="Verdana"/>
                <a:cs typeface="Verdana"/>
              </a:rPr>
              <a:t>MAC.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32DA-68DB-4C5C-A716-A63B4850BA6B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4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fr/imgres?imgurl=http://www.naps.fr/stc/images/docs/1_mongolia.jpg&amp;imgrefurl=http://www.naps.fr/references/etudes/telecom_mongolie.html&amp;h=151&amp;w=213&amp;sz=14&amp;hl=fr&amp;start=174&amp;tbnid=3ZRctutUpePMlM:&amp;tbnh=75&amp;tbnw=106&amp;prev=/images?q=r%C3%A9seau+et+telecommunication+&amp;start=162&amp;gbv=2&amp;ndsp=18&amp;svnum=10&amp;hl=fr&amp;sa=N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hyperlink" Target="http://images.google.fr/imgres?imgurl=http://www.amb.tm.fr/images/manutention.gif&amp;imgrefurl=http://www.amb.tm.fr/f_services.htm&amp;h=100&amp;w=319&amp;sz=26&amp;hl=fr&amp;start=49&amp;tbnid=uPPsVwPe8LGkyM:&amp;tbnh=37&amp;tbnw=118&amp;prev=/images?q=r%C3%A9seau+et+telecommunication+&amp;start=36&amp;gbv=2&amp;ndsp=18&amp;svnum=10&amp;hl=fr&amp;sa=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6504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1" y="1828801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9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 cap="all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" pitchFamily="18" charset="0"/>
            </a:endParaRPr>
          </a:p>
          <a:p>
            <a:endParaRPr lang="fr-FR" cap="all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" pitchFamily="18" charset="0"/>
            </a:endParaRPr>
          </a:p>
          <a:p>
            <a:r>
              <a:rPr lang="fr-FR" cap="all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" pitchFamily="18" charset="0"/>
              </a:rPr>
              <a:t>Concepts  fondamentaux  des  réseaux</a:t>
            </a:r>
            <a:endParaRPr lang="fr-BE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41653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6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488025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17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1" y="651692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9" y="2900293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1" y="927101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80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5000818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10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6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5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3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6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1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6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60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6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6" y="4848210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3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2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3" y="4837560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97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2" y="6387912"/>
            <a:ext cx="990599" cy="228659"/>
          </a:xfrm>
        </p:spPr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4" y="6387910"/>
            <a:ext cx="3859795" cy="2286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88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8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10" y="1765598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7" y="6365498"/>
            <a:ext cx="3859795" cy="22866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24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0" y="6500834"/>
            <a:ext cx="9144000" cy="369332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3898900" algn="l"/>
                <a:tab pos="4381500" algn="l"/>
                <a:tab pos="8483600" algn="l"/>
              </a:tabLst>
            </a:pPr>
            <a:endParaRPr lang="de-CH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Espace réservé de la date 1"/>
          <p:cNvSpPr txBox="1">
            <a:spLocks/>
          </p:cNvSpPr>
          <p:nvPr userDrawn="1"/>
        </p:nvSpPr>
        <p:spPr>
          <a:xfrm>
            <a:off x="-71470" y="6500834"/>
            <a:ext cx="1285884" cy="357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7F4A8-A194-498F-ABF6-C547D4BDE22C}" type="datetime4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mars 2025</a:t>
            </a:fld>
            <a:endParaRPr kumimoji="0" lang="fr-BE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pied de page 2"/>
          <p:cNvSpPr txBox="1">
            <a:spLocks/>
          </p:cNvSpPr>
          <p:nvPr userDrawn="1"/>
        </p:nvSpPr>
        <p:spPr>
          <a:xfrm>
            <a:off x="1500167" y="6500810"/>
            <a:ext cx="6572296" cy="35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Baskerville Old Face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" pitchFamily="18" charset="0"/>
                <a:ea typeface="+mn-ea"/>
                <a:cs typeface="+mn-cs"/>
              </a:rPr>
              <a:t>P r o g r a m m a t i o n     s y s t è m e</a:t>
            </a:r>
            <a:r>
              <a:rPr lang="fr-FR" sz="1600" b="0" kern="1200" baseline="0" dirty="0">
                <a:solidFill>
                  <a:schemeClr val="bg1"/>
                </a:solidFill>
                <a:latin typeface="Baskerville Old Face" pitchFamily="18" charset="0"/>
                <a:ea typeface="+mn-ea"/>
                <a:cs typeface="+mn-cs"/>
              </a:rPr>
              <a:t> </a:t>
            </a:r>
            <a:endParaRPr kumimoji="0" lang="fr-BE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 userDrawn="1"/>
        </p:nvSpPr>
        <p:spPr>
          <a:xfrm>
            <a:off x="8643967" y="6500834"/>
            <a:ext cx="500066" cy="35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BE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sz="1800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381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4" name="AutoShape 7"/>
          <p:cNvSpPr>
            <a:spLocks noChangeArrowheads="1"/>
          </p:cNvSpPr>
          <p:nvPr userDrawn="1"/>
        </p:nvSpPr>
        <p:spPr bwMode="auto">
          <a:xfrm>
            <a:off x="1619272" y="0"/>
            <a:ext cx="6096000" cy="633364"/>
          </a:xfrm>
          <a:prstGeom prst="roundRect">
            <a:avLst>
              <a:gd name="adj" fmla="val 49843"/>
            </a:avLst>
          </a:prstGeom>
          <a:solidFill>
            <a:srgbClr val="E4EFFC"/>
          </a:solidFill>
          <a:ln w="9525">
            <a:noFill/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762000">
              <a:defRPr/>
            </a:pPr>
            <a:r>
              <a:rPr lang="fr-F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 </a:t>
            </a:r>
          </a:p>
        </p:txBody>
      </p:sp>
      <p:sp>
        <p:nvSpPr>
          <p:cNvPr id="15" name="Line 6"/>
          <p:cNvSpPr>
            <a:spLocks noChangeShapeType="1"/>
          </p:cNvSpPr>
          <p:nvPr userDrawn="1"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6" name="Line 7"/>
          <p:cNvSpPr>
            <a:spLocks noChangeShapeType="1"/>
          </p:cNvSpPr>
          <p:nvPr userDrawn="1"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381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pic>
        <p:nvPicPr>
          <p:cNvPr id="18" name="Picture 4" descr="http://tbn0.google.com/images?q=tbn:3ZRctutUpePMlM:http://www.naps.fr/stc/images/docs/1_mongolia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3"/>
            <a:ext cx="1428728" cy="571479"/>
          </a:xfrm>
          <a:prstGeom prst="rect">
            <a:avLst/>
          </a:prstGeom>
          <a:noFill/>
        </p:spPr>
      </p:pic>
      <p:pic>
        <p:nvPicPr>
          <p:cNvPr id="20" name="Picture 2" descr="http://tbn0.google.com/images?q=tbn:uPPsVwPe8LGkyM:http://www.amb.tm.fr/images/manutention.gif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0"/>
            <a:ext cx="1620000" cy="589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2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1" y="927100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2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95314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2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9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2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2" y="2489202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7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3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3353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51297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2" y="3086847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2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18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101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4" y="6365500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CD174EA-2EDC-4F3C-85A6-44B270D9A66C}" type="datetimeFigureOut">
              <a:rPr lang="fr-FR" smtClean="0"/>
              <a:pPr/>
              <a:t>04/03/2025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4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8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661" r:id="rId18"/>
  </p:sldLayoutIdLst>
  <p:transition spd="med"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500036" y="2703375"/>
            <a:ext cx="8358245" cy="2583021"/>
            <a:chOff x="476" y="1450"/>
            <a:chExt cx="4717" cy="1435"/>
          </a:xfrm>
        </p:grpSpPr>
        <p:pic>
          <p:nvPicPr>
            <p:cNvPr id="20" name="Picture 62" descr="anibar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6" y="1450"/>
              <a:ext cx="4717" cy="46"/>
            </a:xfrm>
            <a:prstGeom prst="rect">
              <a:avLst/>
            </a:prstGeom>
            <a:noFill/>
          </p:spPr>
        </p:pic>
        <p:pic>
          <p:nvPicPr>
            <p:cNvPr id="21" name="Picture 63" descr="anibar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476" y="2840"/>
              <a:ext cx="4717" cy="45"/>
            </a:xfrm>
            <a:prstGeom prst="rect">
              <a:avLst/>
            </a:prstGeom>
            <a:noFill/>
          </p:spPr>
        </p:pic>
      </p:grp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3522377" y="6334581"/>
            <a:ext cx="5843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>
                <a:latin typeface="Century" pitchFamily="18" charset="0"/>
              </a:rPr>
              <a:t>                                    Pr : EMSI Casa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99F3F398-C843-4F09-B3AA-20C7020BA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2786058"/>
            <a:ext cx="8315326" cy="2428892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fr-FR" sz="3200" b="1" cap="all" dirty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</a:t>
            </a:r>
          </a:p>
          <a:p>
            <a:pPr algn="ctr"/>
            <a:r>
              <a:rPr lang="fr-FR" sz="3200" b="1" cap="all" dirty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</a:t>
            </a:r>
            <a:r>
              <a:rPr lang="fr-FR" sz="3200" b="1" cap="all" dirty="0">
                <a:ln w="1905">
                  <a:solidFill>
                    <a:schemeClr val="accent6">
                      <a:lumMod val="75000"/>
                    </a:schemeClr>
                  </a:solidFill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Réseaux Informatiques 2</a:t>
            </a:r>
          </a:p>
          <a:p>
            <a:pPr algn="ctr">
              <a:lnSpc>
                <a:spcPct val="150000"/>
              </a:lnSpc>
            </a:pPr>
            <a:r>
              <a:rPr lang="fr-FR" sz="2400" b="1" cap="all" dirty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88731B-F8B8-4603-86AA-8058E77FC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"/>
            <a:ext cx="4586064" cy="12967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EDFF2A6-0CD3-40BC-87C6-93EDF6887513}"/>
              </a:ext>
            </a:extLst>
          </p:cNvPr>
          <p:cNvSpPr txBox="1"/>
          <p:nvPr/>
        </p:nvSpPr>
        <p:spPr>
          <a:xfrm>
            <a:off x="107504" y="6365359"/>
            <a:ext cx="25922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1879537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7AC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832" y="1052736"/>
            <a:ext cx="3425129" cy="747761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>
              <a:spcBef>
                <a:spcPts val="71"/>
              </a:spcBef>
            </a:pPr>
            <a:r>
              <a:rPr lang="en-US" sz="2400" b="1" spc="-4" dirty="0" err="1"/>
              <a:t>Trame</a:t>
            </a:r>
            <a:r>
              <a:rPr lang="en-US" sz="2400" b="1" spc="-4" dirty="0"/>
              <a:t> Ethernet II</a:t>
            </a:r>
            <a:br>
              <a:rPr lang="en-US" sz="2400" dirty="0">
                <a:latin typeface="Arial"/>
                <a:cs typeface="Arial"/>
              </a:rPr>
            </a:br>
            <a:endParaRPr sz="2400" b="1" spc="-2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2AEEA-4BFF-4989-0B3D-B5F071BBDAC1}"/>
              </a:ext>
            </a:extLst>
          </p:cNvPr>
          <p:cNvCxnSpPr>
            <a:cxnSpLocks/>
          </p:cNvCxnSpPr>
          <p:nvPr/>
        </p:nvCxnSpPr>
        <p:spPr>
          <a:xfrm>
            <a:off x="772002" y="2864316"/>
            <a:ext cx="180341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87D745-45FB-D95F-2D1E-D1CCB061E689}"/>
              </a:ext>
            </a:extLst>
          </p:cNvPr>
          <p:cNvCxnSpPr>
            <a:cxnSpLocks/>
          </p:cNvCxnSpPr>
          <p:nvPr/>
        </p:nvCxnSpPr>
        <p:spPr>
          <a:xfrm>
            <a:off x="2575420" y="2864316"/>
            <a:ext cx="23253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BB04B-BCD1-6FFE-1C9C-5BCE16BD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" y="2911099"/>
            <a:ext cx="8120478" cy="11242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EFD7A4-A491-8C1C-8569-0EB847746FEB}"/>
              </a:ext>
            </a:extLst>
          </p:cNvPr>
          <p:cNvCxnSpPr>
            <a:cxnSpLocks/>
          </p:cNvCxnSpPr>
          <p:nvPr/>
        </p:nvCxnSpPr>
        <p:spPr>
          <a:xfrm>
            <a:off x="2860234" y="2864316"/>
            <a:ext cx="35283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340243-2DCB-A07C-A552-5B9455D49224}"/>
              </a:ext>
            </a:extLst>
          </p:cNvPr>
          <p:cNvSpPr txBox="1"/>
          <p:nvPr/>
        </p:nvSpPr>
        <p:spPr>
          <a:xfrm>
            <a:off x="3923928" y="2504627"/>
            <a:ext cx="1944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FF0000"/>
                </a:solidFill>
              </a:rPr>
              <a:t>En-tête Liaison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C78D1-5D5C-58B8-3971-68BCE507851D}"/>
              </a:ext>
            </a:extLst>
          </p:cNvPr>
          <p:cNvSpPr txBox="1"/>
          <p:nvPr/>
        </p:nvSpPr>
        <p:spPr>
          <a:xfrm>
            <a:off x="941629" y="2491529"/>
            <a:ext cx="1944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FF0000"/>
                </a:solidFill>
              </a:rPr>
              <a:t>     Préambule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9F2B0-A950-C11B-A84D-6018684F57FC}"/>
              </a:ext>
            </a:extLst>
          </p:cNvPr>
          <p:cNvSpPr txBox="1"/>
          <p:nvPr/>
        </p:nvSpPr>
        <p:spPr>
          <a:xfrm>
            <a:off x="2247767" y="2503749"/>
            <a:ext cx="1944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FF0000"/>
                </a:solidFill>
              </a:rPr>
              <a:t>     SFD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4EE48B-C9C2-8D38-E38B-EF6513E0307F}"/>
              </a:ext>
            </a:extLst>
          </p:cNvPr>
          <p:cNvSpPr txBox="1"/>
          <p:nvPr/>
        </p:nvSpPr>
        <p:spPr>
          <a:xfrm>
            <a:off x="7020272" y="2131806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AA= 10101010</a:t>
            </a:r>
          </a:p>
          <a:p>
            <a:r>
              <a:rPr lang="fr-FR" sz="1500" dirty="0"/>
              <a:t>AB= 10101011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7ACF73-CF63-11C8-FF56-9DA72E05FC47}"/>
              </a:ext>
            </a:extLst>
          </p:cNvPr>
          <p:cNvSpPr txBox="1"/>
          <p:nvPr/>
        </p:nvSpPr>
        <p:spPr>
          <a:xfrm>
            <a:off x="467544" y="4027130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Préambule : (7 octets) :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Permet la synchronisation des horloges de transmission. Il s’agit d’une suite de 1 et de 0 soit 7 octets à la valeur 0xAA.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SFD : (1 octets):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Starting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Frame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Delimiter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”. Il s’agit d’un octet à la valeur 0xAB. Il doit être reçu en entier pour valider le début de la trame.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En-tête : (14 octets):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Adresse MAC du destinataire (6 octets)</a:t>
            </a:r>
          </a:p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Adresse MAC de l’émetteur (6 octets)</a:t>
            </a:r>
          </a:p>
          <a:p>
            <a:endParaRPr lang="fr-FR" sz="14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B2D9C-7655-1BCF-4F07-3100A56C4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C6337FF-DEB5-D1D6-F015-6727466AE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9832" y="1052736"/>
            <a:ext cx="3425129" cy="747761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>
              <a:spcBef>
                <a:spcPts val="71"/>
              </a:spcBef>
            </a:pPr>
            <a:r>
              <a:rPr lang="en-US" sz="2400" b="1" spc="-4" dirty="0" err="1"/>
              <a:t>Trame</a:t>
            </a:r>
            <a:r>
              <a:rPr lang="en-US" sz="2400" b="1" spc="-4" dirty="0"/>
              <a:t> Ethernet II</a:t>
            </a:r>
            <a:br>
              <a:rPr lang="en-US" sz="2400" dirty="0">
                <a:latin typeface="Arial"/>
                <a:cs typeface="Arial"/>
              </a:rPr>
            </a:br>
            <a:endParaRPr sz="2400" b="1" spc="-2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3F019-51CA-BE55-7E74-2D2FDA02A099}"/>
              </a:ext>
            </a:extLst>
          </p:cNvPr>
          <p:cNvSpPr txBox="1"/>
          <p:nvPr/>
        </p:nvSpPr>
        <p:spPr>
          <a:xfrm>
            <a:off x="467544" y="4651102"/>
            <a:ext cx="8352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Datagramme IP : (46 à 1500 octets)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Frame Check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Ensemble d’octets permettant de vérifier que la réception s’est effectuée sans erreur.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FCS : (4 octets)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Frame Check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Ensemble d’octets permettant de vérifier que la réception s’est effectuée sans erreur. C’est le résultat d'un calcul polynomial appelé CRC (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Cyclic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Redundancy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Code).</a:t>
            </a: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778D8A87-32A4-E154-0FF6-EC5C1B654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46653"/>
              </p:ext>
            </p:extLst>
          </p:nvPr>
        </p:nvGraphicFramePr>
        <p:xfrm>
          <a:off x="971600" y="2540679"/>
          <a:ext cx="7416824" cy="208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06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EtherType</a:t>
                      </a:r>
                      <a:endParaRPr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Protocole</a:t>
                      </a:r>
                      <a:endParaRPr sz="1400" b="1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0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0x0800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IPv4</a:t>
                      </a:r>
                      <a:endParaRPr sz="1400" b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6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0x0806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-14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ARP</a:t>
                      </a: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(Address</a:t>
                      </a: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Resolution</a:t>
                      </a: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Protocol)</a:t>
                      </a:r>
                      <a:endParaRPr sz="1400" b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0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0x8035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0" spc="-1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RARP</a:t>
                      </a:r>
                      <a:r>
                        <a:rPr sz="1400" b="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(Reverse</a:t>
                      </a:r>
                      <a:r>
                        <a:rPr sz="1400" b="0" spc="-3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ARP)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6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0x8100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-10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802.1Q</a:t>
                      </a:r>
                      <a:r>
                        <a:rPr sz="1400" b="0" spc="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(encapsulation</a:t>
                      </a:r>
                      <a:r>
                        <a:rPr sz="1400" b="0" spc="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2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vlan)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08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0x880B</a:t>
                      </a:r>
                      <a:endParaRPr sz="1400" b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0" spc="-12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PPP</a:t>
                      </a:r>
                      <a:r>
                        <a:rPr sz="14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9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(Point-</a:t>
                      </a:r>
                      <a:r>
                        <a:rPr sz="1400" b="0" spc="-8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to-</a:t>
                      </a:r>
                      <a:r>
                        <a:rPr sz="1400" b="0" spc="-9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Point</a:t>
                      </a:r>
                      <a:r>
                        <a:rPr sz="1400" b="0" spc="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Protocol)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0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0x8847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0" spc="-13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MPLS</a:t>
                      </a:r>
                      <a:r>
                        <a:rPr sz="1400" b="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8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(Multi-</a:t>
                      </a:r>
                      <a:r>
                        <a:rPr sz="1400" b="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Protocol</a:t>
                      </a: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9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sz="1400" b="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Switching)</a:t>
                      </a:r>
                      <a:endParaRPr sz="14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248B4C-563E-10D5-6233-E41CD076E8E0}"/>
              </a:ext>
            </a:extLst>
          </p:cNvPr>
          <p:cNvSpPr txBox="1"/>
          <p:nvPr/>
        </p:nvSpPr>
        <p:spPr>
          <a:xfrm>
            <a:off x="467544" y="2171347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Exemples de valeurs du champ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EtherType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84472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F1BC-6CCE-1E74-F7FE-3B960A8D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b="1" dirty="0"/>
              <a:t>Exemple d’application</a:t>
            </a:r>
            <a:br>
              <a:rPr lang="fr-FR" sz="2400" b="1" spc="-4" dirty="0"/>
            </a:br>
            <a:r>
              <a:rPr lang="fr-FR" sz="2400" b="1" spc="-4" dirty="0"/>
              <a:t>Décodage/Analyse d’une Trame</a:t>
            </a:r>
            <a:r>
              <a:rPr lang="fr-FR" sz="2400" b="1" spc="-57" dirty="0"/>
              <a:t> </a:t>
            </a:r>
            <a:r>
              <a:rPr lang="fr-FR" sz="2400" b="1" spc="-4" dirty="0"/>
              <a:t>Ethernet</a:t>
            </a:r>
            <a:r>
              <a:rPr lang="fr-FR" sz="2400" b="1" spc="-71" dirty="0"/>
              <a:t> II</a:t>
            </a:r>
            <a:endParaRPr lang="fr-FR" sz="2400" b="1" spc="-4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36ED-2DD7-20C3-AB31-6C0D11A6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568952" cy="4502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spc="-9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Exemple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400" spc="-9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Voici</a:t>
            </a:r>
            <a:r>
              <a:rPr lang="fr-FR" sz="1400" spc="-3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7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le</a:t>
            </a:r>
            <a:r>
              <a:rPr lang="fr-FR" sz="140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contenu</a:t>
            </a:r>
            <a:r>
              <a:rPr lang="fr-FR" sz="140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d’une</a:t>
            </a:r>
            <a:r>
              <a:rPr lang="fr-FR" sz="1400" spc="-2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trame</a:t>
            </a:r>
            <a:r>
              <a:rPr lang="fr-FR" sz="140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9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Ethernet</a:t>
            </a:r>
            <a:r>
              <a:rPr lang="fr-FR" sz="1400" spc="-4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II</a:t>
            </a:r>
            <a:r>
              <a:rPr lang="fr-FR" sz="1400" spc="-3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fr-FR" sz="1400" spc="-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:</a:t>
            </a:r>
          </a:p>
          <a:p>
            <a:pPr marL="0" indent="0">
              <a:buNone/>
            </a:pPr>
            <a:endParaRPr lang="fr-FR" sz="1400" spc="-5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0" indent="0">
              <a:buNone/>
            </a:pPr>
            <a:endParaRPr lang="fr-FR" sz="1400" spc="-5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0" indent="0">
              <a:buNone/>
            </a:pPr>
            <a:r>
              <a:rPr lang="fr-FR" sz="1400" spc="-4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Cette trame est présentée par groupes de 2 octets (avec 2 digits hexadécimaux par octet) séparés par des caractères espace ou des retours à la ligne (qui ne sont pas significatifs et servent juste à la lisibilité). Ni le préambule ni le FCS ne figurent dans cette capture :</a:t>
            </a:r>
          </a:p>
          <a:p>
            <a:pPr marL="0" indent="0">
              <a:buNone/>
            </a:pPr>
            <a:r>
              <a:rPr lang="fr-FR" sz="1400" b="1" spc="-4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Analyser cette trame pour extraire ses différents champs (Adresses, </a:t>
            </a:r>
            <a:r>
              <a:rPr lang="fr-FR" sz="1400" b="1" spc="-4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EtherType</a:t>
            </a:r>
            <a:r>
              <a:rPr lang="fr-FR" sz="1400" b="1" spc="-4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 Données)</a:t>
            </a:r>
          </a:p>
          <a:p>
            <a:pPr marL="0" indent="0">
              <a:buNone/>
            </a:pPr>
            <a:r>
              <a:rPr lang="fr-FR" sz="1400" b="1" spc="-9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Exemple 2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42E5F-2474-32D1-A2CC-5F40B25B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30" y="2586032"/>
            <a:ext cx="6045633" cy="842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7AB8-720B-BAA8-92F8-B87F754BF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0" y="5087931"/>
            <a:ext cx="5328592" cy="8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3997B-B80A-E381-38D3-BBE4EC39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E1C-960F-A77D-B7BB-5DE5390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b="1" dirty="0"/>
              <a:t>Exemple d’application</a:t>
            </a:r>
            <a:br>
              <a:rPr lang="fr-FR" sz="2400" b="1" spc="-4" dirty="0"/>
            </a:br>
            <a:r>
              <a:rPr lang="fr-FR" sz="2400" b="1" spc="-4" dirty="0"/>
              <a:t>Décodage/Analyse d’une Trame</a:t>
            </a:r>
            <a:r>
              <a:rPr lang="fr-FR" sz="2400" b="1" spc="-57" dirty="0"/>
              <a:t> </a:t>
            </a:r>
            <a:r>
              <a:rPr lang="fr-FR" sz="2400" b="1" spc="-4" dirty="0"/>
              <a:t>Ethernet</a:t>
            </a:r>
            <a:r>
              <a:rPr lang="fr-FR" sz="2400" b="1" spc="-71" dirty="0"/>
              <a:t> (Annexe)</a:t>
            </a:r>
            <a:endParaRPr lang="fr-FR" sz="2400" b="1" spc="-4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3D4A-02BF-243F-B735-E0320026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568952" cy="450234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000" b="1" spc="-90" dirty="0">
                <a:solidFill>
                  <a:schemeClr val="accent1"/>
                </a:solidFill>
                <a:latin typeface="+mj-lt"/>
                <a:cs typeface="Arial MT"/>
              </a:rPr>
              <a:t>Exemple 1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18E7B-0B57-D6A0-83BB-65774A11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452331"/>
            <a:ext cx="7344816" cy="4021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2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7307-D3B5-F955-96AB-8A41F91E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A8DE-4CF6-EDD0-AE9D-3709F041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b="1" dirty="0"/>
              <a:t>Exemple d’application</a:t>
            </a:r>
            <a:br>
              <a:rPr lang="fr-FR" sz="2400" b="1" spc="-4" dirty="0"/>
            </a:br>
            <a:r>
              <a:rPr lang="fr-FR" sz="2400" b="1" spc="-4" dirty="0"/>
              <a:t>Décodage/Analyse d’une Trame</a:t>
            </a:r>
            <a:r>
              <a:rPr lang="fr-FR" sz="2400" b="1" spc="-57" dirty="0"/>
              <a:t> </a:t>
            </a:r>
            <a:r>
              <a:rPr lang="fr-FR" sz="2400" b="1" spc="-4" dirty="0"/>
              <a:t>Ethernet</a:t>
            </a:r>
            <a:r>
              <a:rPr lang="fr-FR" sz="2400" b="1" spc="-71" dirty="0"/>
              <a:t> (Annexe)</a:t>
            </a:r>
            <a:endParaRPr lang="fr-FR" sz="2400" b="1" spc="-4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308159-61B9-1F06-4B9B-2461DF31A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41321"/>
              </p:ext>
            </p:extLst>
          </p:nvPr>
        </p:nvGraphicFramePr>
        <p:xfrm>
          <a:off x="611053" y="3002261"/>
          <a:ext cx="7416823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79">
                  <a:extLst>
                    <a:ext uri="{9D8B030D-6E8A-4147-A177-3AD203B41FA5}">
                      <a16:colId xmlns:a16="http://schemas.microsoft.com/office/drawing/2014/main" val="2513875871"/>
                    </a:ext>
                  </a:extLst>
                </a:gridCol>
                <a:gridCol w="1010569">
                  <a:extLst>
                    <a:ext uri="{9D8B030D-6E8A-4147-A177-3AD203B41FA5}">
                      <a16:colId xmlns:a16="http://schemas.microsoft.com/office/drawing/2014/main" val="3518122347"/>
                    </a:ext>
                  </a:extLst>
                </a:gridCol>
                <a:gridCol w="1257354">
                  <a:extLst>
                    <a:ext uri="{9D8B030D-6E8A-4147-A177-3AD203B41FA5}">
                      <a16:colId xmlns:a16="http://schemas.microsoft.com/office/drawing/2014/main" val="1056421024"/>
                    </a:ext>
                  </a:extLst>
                </a:gridCol>
                <a:gridCol w="942624">
                  <a:extLst>
                    <a:ext uri="{9D8B030D-6E8A-4147-A177-3AD203B41FA5}">
                      <a16:colId xmlns:a16="http://schemas.microsoft.com/office/drawing/2014/main" val="3651174215"/>
                    </a:ext>
                  </a:extLst>
                </a:gridCol>
                <a:gridCol w="857499">
                  <a:extLst>
                    <a:ext uri="{9D8B030D-6E8A-4147-A177-3AD203B41FA5}">
                      <a16:colId xmlns:a16="http://schemas.microsoft.com/office/drawing/2014/main" val="492110966"/>
                    </a:ext>
                  </a:extLst>
                </a:gridCol>
                <a:gridCol w="1488519">
                  <a:extLst>
                    <a:ext uri="{9D8B030D-6E8A-4147-A177-3AD203B41FA5}">
                      <a16:colId xmlns:a16="http://schemas.microsoft.com/office/drawing/2014/main" val="1857381457"/>
                    </a:ext>
                  </a:extLst>
                </a:gridCol>
                <a:gridCol w="776279">
                  <a:extLst>
                    <a:ext uri="{9D8B030D-6E8A-4147-A177-3AD203B41FA5}">
                      <a16:colId xmlns:a16="http://schemas.microsoft.com/office/drawing/2014/main" val="552423568"/>
                    </a:ext>
                  </a:extLst>
                </a:gridCol>
              </a:tblGrid>
              <a:tr h="614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Préambule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SFD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Adresse destination</a:t>
                      </a:r>
                      <a:endParaRPr lang="en-US" sz="11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Adresse Source</a:t>
                      </a:r>
                      <a:endParaRPr lang="en-US" sz="11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  <a:endParaRPr lang="en-US" sz="11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Informations (Données) </a:t>
                      </a:r>
                      <a:endParaRPr lang="en-US" sz="11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FCS</a:t>
                      </a:r>
                      <a:endParaRPr lang="en-US" sz="11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579022"/>
                  </a:ext>
                </a:extLst>
              </a:tr>
              <a:tr h="609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 Octets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1 Octet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 Octets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 Octets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 Octets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46 à 1500 Octets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 Octets</a:t>
                      </a:r>
                      <a:endParaRPr lang="en-US" sz="11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148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2FA252-7BD8-8A1D-A5F6-4F1C445AE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6485"/>
              </p:ext>
            </p:extLst>
          </p:nvPr>
        </p:nvGraphicFramePr>
        <p:xfrm>
          <a:off x="712424" y="5000756"/>
          <a:ext cx="7315451" cy="12241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30536">
                  <a:extLst>
                    <a:ext uri="{9D8B030D-6E8A-4147-A177-3AD203B41FA5}">
                      <a16:colId xmlns:a16="http://schemas.microsoft.com/office/drawing/2014/main" val="3695382616"/>
                    </a:ext>
                  </a:extLst>
                </a:gridCol>
                <a:gridCol w="3035861">
                  <a:extLst>
                    <a:ext uri="{9D8B030D-6E8A-4147-A177-3AD203B41FA5}">
                      <a16:colId xmlns:a16="http://schemas.microsoft.com/office/drawing/2014/main" val="1177742990"/>
                    </a:ext>
                  </a:extLst>
                </a:gridCol>
                <a:gridCol w="2549054">
                  <a:extLst>
                    <a:ext uri="{9D8B030D-6E8A-4147-A177-3AD203B41FA5}">
                      <a16:colId xmlns:a16="http://schemas.microsoft.com/office/drawing/2014/main" val="3877452829"/>
                    </a:ext>
                  </a:extLst>
                </a:gridCol>
              </a:tblGrid>
              <a:tr h="597046">
                <a:tc>
                  <a:txBody>
                    <a:bodyPr/>
                    <a:lstStyle/>
                    <a:p>
                      <a:pPr marL="0" marR="0" algn="l"/>
                      <a:r>
                        <a:rPr lang="fr-FR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</a:t>
                      </a:r>
                    </a:p>
                    <a:p>
                      <a:pPr marL="0" marR="0" algn="l"/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Champ </a:t>
                      </a:r>
                      <a:r>
                        <a:rPr lang="en-US" sz="1100" kern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Protocole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l"/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(</a:t>
                      </a:r>
                      <a:r>
                        <a:rPr lang="en-US" sz="1100" kern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Décimal</a:t>
                      </a:r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513080" algn="ctr"/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Champ </a:t>
                      </a:r>
                      <a:r>
                        <a:rPr lang="en-US" sz="1100" kern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Protocole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0160" marR="513080" algn="ctr"/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lang="en-US" sz="1100" kern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Hexadécimal</a:t>
                      </a:r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0" algn="ctr">
                        <a:spcBef>
                          <a:spcPts val="5"/>
                        </a:spcBef>
                      </a:pPr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0160" marR="747395" algn="ctr">
                        <a:spcBef>
                          <a:spcPts val="5"/>
                        </a:spcBef>
                      </a:pPr>
                      <a:r>
                        <a:rPr lang="en-US" sz="1100" kern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       </a:t>
                      </a:r>
                      <a:r>
                        <a:rPr lang="en-US" sz="1100" kern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Protocole</a:t>
                      </a:r>
                      <a:endParaRPr lang="en-US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34443552"/>
                  </a:ext>
                </a:extLst>
              </a:tr>
              <a:tr h="31354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2048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24510" marR="513080" algn="ctr">
                        <a:lnSpc>
                          <a:spcPct val="106000"/>
                        </a:lnSpc>
                        <a:spcBef>
                          <a:spcPts val="390"/>
                        </a:spcBef>
                        <a:spcAft>
                          <a:spcPts val="80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08 00 (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s’écrit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: 0x800)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55015" marR="747395" algn="ctr">
                        <a:lnSpc>
                          <a:spcPct val="106000"/>
                        </a:lnSpc>
                        <a:spcBef>
                          <a:spcPts val="390"/>
                        </a:spcBef>
                        <a:spcAft>
                          <a:spcPts val="800"/>
                        </a:spcAft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IPv4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59633"/>
                  </a:ext>
                </a:extLst>
              </a:tr>
              <a:tr h="31354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2054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08 06 (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s’écrit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: 0x806)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ARP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522024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16E42F3-ED02-823F-1497-6D9A9E42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40" y="4454477"/>
            <a:ext cx="4369216" cy="56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0363" algn="l"/>
              </a:tabLst>
            </a:pPr>
            <a:r>
              <a:rPr lang="fr-FR" altLang="en-US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Le champ ‘Type’ de la trame Ethernet II :</a:t>
            </a:r>
            <a:endParaRPr lang="en-US" altLang="en-US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363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9E032-5369-4307-76C4-4AC0A0FA6B4A}"/>
              </a:ext>
            </a:extLst>
          </p:cNvPr>
          <p:cNvSpPr txBox="1"/>
          <p:nvPr/>
        </p:nvSpPr>
        <p:spPr>
          <a:xfrm>
            <a:off x="393399" y="2214995"/>
            <a:ext cx="4996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363" algn="l"/>
              </a:tabLst>
            </a:pPr>
            <a:r>
              <a:rPr kumimoji="0" lang="fr-FR" altLang="en-US" sz="1400" b="1" i="0" u="sng" strike="noStrike" cap="none" normalizeH="0" baseline="0" dirty="0">
                <a:ln>
                  <a:noFill/>
                </a:ln>
                <a:solidFill>
                  <a:srgbClr val="221F1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Annexe : Structure de l'en-tête Ethernet II</a:t>
            </a:r>
            <a:endParaRPr kumimoji="0" lang="fr-FR" altLang="en-US" sz="14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0363" algn="l"/>
              </a:tabLst>
            </a:pPr>
            <a:endParaRPr kumimoji="0" lang="fr-FR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0363" algn="l"/>
              </a:tabLst>
            </a:pPr>
            <a:r>
              <a:rPr kumimoji="0" lang="fr-FR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La trame Ethernet II </a:t>
            </a:r>
            <a:r>
              <a:rPr kumimoji="0" lang="fr-FR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1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4164322-AF96-4FC6-8FB4-C7EE818023CB}"/>
              </a:ext>
            </a:extLst>
          </p:cNvPr>
          <p:cNvSpPr/>
          <p:nvPr/>
        </p:nvSpPr>
        <p:spPr>
          <a:xfrm>
            <a:off x="1115616" y="4077072"/>
            <a:ext cx="7021115" cy="86409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627330-8FD3-4944-8ABC-E83E9D6B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39" y="4339304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CF4CC1-1FAB-41C1-956A-84FEAFFA1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39" y="3696362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9F08D-E5D0-4653-B08A-5ADCB9A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28" y="3284984"/>
            <a:ext cx="6386532" cy="1584176"/>
          </a:xfrm>
          <a:prstGeom prst="rect">
            <a:avLst/>
          </a:prstGeom>
          <a:solidFill>
            <a:srgbClr val="33CCCC">
              <a:alpha val="7843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2.1  Trame Ethernet II</a:t>
            </a:r>
          </a:p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2.2  Datagramme IP </a:t>
            </a: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80000"/>
              </a:lnSpc>
            </a:pPr>
            <a:endParaRPr lang="fr-FR" sz="2000" b="1" dirty="0">
              <a:solidFill>
                <a:srgbClr val="0000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F3116-F162-4CE2-95A2-F7415CAF6541}"/>
              </a:ext>
            </a:extLst>
          </p:cNvPr>
          <p:cNvSpPr/>
          <p:nvPr/>
        </p:nvSpPr>
        <p:spPr>
          <a:xfrm>
            <a:off x="1691680" y="980728"/>
            <a:ext cx="56436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chemeClr val="bg1"/>
                </a:solidFill>
              </a:rPr>
              <a:t>Plan du Cours</a:t>
            </a:r>
            <a:endParaRPr lang="fr-F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11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D387-9637-19C4-11F8-889B386E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730E18-DD32-C5CD-0F0B-80E672DCB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536" y="745535"/>
            <a:ext cx="7189455" cy="924821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Emplacement de la couche Internet dans l'architecture TCP/IP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53B4C-85A7-9E9B-903F-72F8BE92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44" y="2484513"/>
            <a:ext cx="6324225" cy="4040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AD08DC-E212-4C24-7D4E-873EAAD05BEA}"/>
              </a:ext>
            </a:extLst>
          </p:cNvPr>
          <p:cNvSpPr txBox="1"/>
          <p:nvPr/>
        </p:nvSpPr>
        <p:spPr>
          <a:xfrm>
            <a:off x="539552" y="2797757"/>
            <a:ext cx="149139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71011-4CA6-37B5-32A2-0A7B554BAC1B}"/>
              </a:ext>
            </a:extLst>
          </p:cNvPr>
          <p:cNvSpPr txBox="1"/>
          <p:nvPr/>
        </p:nvSpPr>
        <p:spPr>
          <a:xfrm>
            <a:off x="625561" y="3690547"/>
            <a:ext cx="1243223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AD8C1-F578-1286-B092-FB37D90DB8BD}"/>
              </a:ext>
            </a:extLst>
          </p:cNvPr>
          <p:cNvSpPr txBox="1"/>
          <p:nvPr/>
        </p:nvSpPr>
        <p:spPr>
          <a:xfrm>
            <a:off x="740469" y="4728533"/>
            <a:ext cx="1072595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1CD4A-A48C-ECCF-246A-ADB7F6D3C97B}"/>
              </a:ext>
            </a:extLst>
          </p:cNvPr>
          <p:cNvSpPr txBox="1"/>
          <p:nvPr/>
        </p:nvSpPr>
        <p:spPr>
          <a:xfrm>
            <a:off x="539552" y="5621323"/>
            <a:ext cx="1585867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réseau</a:t>
            </a:r>
          </a:p>
        </p:txBody>
      </p:sp>
    </p:spTree>
    <p:extLst>
      <p:ext uri="{BB962C8B-B14F-4D97-AF65-F5344CB8AC3E}">
        <p14:creationId xmlns:p14="http://schemas.microsoft.com/office/powerpoint/2010/main" val="412484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3159-7E70-919B-887B-7B4360A2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5957F6-D577-1A45-2B70-DFC171FBC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3608" y="764704"/>
            <a:ext cx="6469375" cy="555489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Structure de datagramme IP</a:t>
            </a:r>
            <a:endParaRPr lang="fr-FR" sz="2400" b="1" spc="-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8BFA7-01E8-3ADD-2671-B1E63F385DEE}"/>
              </a:ext>
            </a:extLst>
          </p:cNvPr>
          <p:cNvSpPr txBox="1"/>
          <p:nvPr/>
        </p:nvSpPr>
        <p:spPr>
          <a:xfrm>
            <a:off x="571276" y="2307644"/>
            <a:ext cx="8001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Dans la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couche IP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(Internet Protocol) du modèle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, l’unité de transmission est appelée un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datagramme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. Ce dernier est de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longueur variable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et se compose de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deux parties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  <a:p>
            <a:endParaRPr lang="fr-F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L'en-tête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(de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20 à 60 octets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), contenant des informations essentielles pour le routage et la livraison.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Les données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(ou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charge utile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), correspondant aux informations transportées.</a:t>
            </a:r>
            <a:endParaRPr lang="fr-FR" sz="1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L'en-tête IP est constitué de plusieurs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champs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spécifiques :</a:t>
            </a:r>
          </a:p>
          <a:p>
            <a:pPr algn="just">
              <a:spcBef>
                <a:spcPts val="1200"/>
              </a:spcBef>
            </a:pPr>
            <a:r>
              <a:rPr lang="fr-FR" sz="15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-VER (Version):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Indique la version du protocole IP utilisée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4 pour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IPV4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ou 6 pour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IPV6</a:t>
            </a:r>
          </a:p>
          <a:p>
            <a:pPr algn="just">
              <a:spcBef>
                <a:spcPts val="1200"/>
              </a:spcBef>
            </a:pPr>
            <a:r>
              <a:rPr lang="fr-FR" sz="15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–HLEN (Header </a:t>
            </a:r>
            <a:r>
              <a:rPr lang="fr-FR" sz="15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Length</a:t>
            </a:r>
            <a:r>
              <a:rPr lang="fr-FR" sz="15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: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Spécifie la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longueur de l'en-tête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en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mots de 4 octets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Une valeur de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 indique un en-tête standard de </a:t>
            </a:r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20 octets,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Des options supplémentaires peuvent augmenter cette taille</a:t>
            </a:r>
            <a:endParaRPr lang="fr-FR" sz="1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0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B75A8-76BD-6020-5D87-079690704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6D631C-8884-13FD-6429-F3AAFDF615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945" y="921131"/>
            <a:ext cx="6469375" cy="555489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Structure de datagramme IP</a:t>
            </a:r>
            <a:endParaRPr lang="fr-FR" sz="2400" b="1" spc="-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B622B-ADBF-B502-3E32-B4E7DEFBE82B}"/>
              </a:ext>
            </a:extLst>
          </p:cNvPr>
          <p:cNvSpPr txBox="1"/>
          <p:nvPr/>
        </p:nvSpPr>
        <p:spPr>
          <a:xfrm>
            <a:off x="1175794" y="2600566"/>
            <a:ext cx="3546127" cy="6819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77" dirty="0"/>
          </a:p>
          <a:p>
            <a:pPr algn="ctr"/>
            <a:r>
              <a:rPr lang="fr-FR" sz="1277" dirty="0"/>
              <a:t>Entête du paquet</a:t>
            </a:r>
          </a:p>
          <a:p>
            <a:endParaRPr lang="fr-FR" sz="127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E4726-B08D-4F88-AD00-D3B36998FBCD}"/>
              </a:ext>
            </a:extLst>
          </p:cNvPr>
          <p:cNvSpPr txBox="1"/>
          <p:nvPr/>
        </p:nvSpPr>
        <p:spPr>
          <a:xfrm>
            <a:off x="4740269" y="2600566"/>
            <a:ext cx="3546127" cy="681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77" dirty="0"/>
          </a:p>
          <a:p>
            <a:pPr algn="ctr"/>
            <a:r>
              <a:rPr lang="fr-FR" sz="1277" dirty="0"/>
              <a:t>PDU  de la couche Transport</a:t>
            </a:r>
          </a:p>
          <a:p>
            <a:pPr algn="ctr"/>
            <a:endParaRPr lang="fr-FR" sz="1277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55818FF2-F6F8-A25F-43CA-63DBB120425D}"/>
              </a:ext>
            </a:extLst>
          </p:cNvPr>
          <p:cNvSpPr/>
          <p:nvPr/>
        </p:nvSpPr>
        <p:spPr>
          <a:xfrm>
            <a:off x="1184571" y="3286732"/>
            <a:ext cx="3564475" cy="1243224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7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7E1D34-06F8-BDD4-90DF-520DA081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95" y="4594199"/>
            <a:ext cx="3232525" cy="69963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4270B2-C5FC-F4A7-DDEB-E88A8F05A4E4}"/>
              </a:ext>
            </a:extLst>
          </p:cNvPr>
          <p:cNvCxnSpPr>
            <a:cxnSpLocks/>
          </p:cNvCxnSpPr>
          <p:nvPr/>
        </p:nvCxnSpPr>
        <p:spPr>
          <a:xfrm>
            <a:off x="1554166" y="5293838"/>
            <a:ext cx="621615" cy="400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924DC55-57A1-DBDD-8EBD-1B9A52688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61" y="5656343"/>
            <a:ext cx="4738907" cy="436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0E1E6-6114-9F72-416A-1D57BBDBB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7" y="5656806"/>
            <a:ext cx="3675618" cy="40091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C5369-96FE-925A-8819-424C2B19A714}"/>
              </a:ext>
            </a:extLst>
          </p:cNvPr>
          <p:cNvCxnSpPr>
            <a:cxnSpLocks/>
          </p:cNvCxnSpPr>
          <p:nvPr/>
        </p:nvCxnSpPr>
        <p:spPr>
          <a:xfrm>
            <a:off x="2438028" y="5293838"/>
            <a:ext cx="2035011" cy="36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02E44CB-0777-887D-9393-6B910102F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88" y="5166268"/>
            <a:ext cx="3721276" cy="44145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8F9A7E-9388-467E-40BC-13599BC0F01B}"/>
              </a:ext>
            </a:extLst>
          </p:cNvPr>
          <p:cNvCxnSpPr>
            <a:cxnSpLocks/>
          </p:cNvCxnSpPr>
          <p:nvPr/>
        </p:nvCxnSpPr>
        <p:spPr>
          <a:xfrm>
            <a:off x="3470877" y="5257801"/>
            <a:ext cx="1556312" cy="221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0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73CCE-A17B-AEBD-D0D8-08C6E992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388F29-293F-7834-1B0A-3936622BB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943" y="737793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(IP Version)</a:t>
            </a:r>
            <a:endParaRPr lang="fr-FR" sz="2400" b="1" i="1" spc="-7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232A6C2-ACD9-B25A-17FB-F37D4D29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2248171"/>
            <a:ext cx="3736860" cy="169201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5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 Version (4bits):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champ, codé sur </a:t>
            </a: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 bits</a:t>
            </a: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indique la </a:t>
            </a: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 du protocole IP</a:t>
            </a: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utilisée.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Objectif :</a:t>
            </a: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Assurer que l'</a:t>
            </a: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émetteur</a:t>
            </a: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 le </a:t>
            </a: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destinataire</a:t>
            </a: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utilisent la </a:t>
            </a: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même version</a:t>
            </a:r>
            <a:r>
              <a:rPr lang="fr-FR" sz="1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du protocole pour garantir l’interprétation correcte des </a:t>
            </a:r>
            <a:r>
              <a:rPr lang="fr-FR" sz="13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datagrammes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Valeurs</a:t>
            </a:r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possibles :</a:t>
            </a:r>
            <a:endParaRPr lang="fr-FR" sz="13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44FC47B-11BB-1A6B-B05E-EA7BAC3B3598}"/>
              </a:ext>
            </a:extLst>
          </p:cNvPr>
          <p:cNvSpPr txBox="1">
            <a:spLocks/>
          </p:cNvSpPr>
          <p:nvPr/>
        </p:nvSpPr>
        <p:spPr>
          <a:xfrm>
            <a:off x="547107" y="5113244"/>
            <a:ext cx="3592845" cy="199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0101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en décimale)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Internet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Stream Protocol (ST , ST-II).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0110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6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en décimale)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IPv6.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0111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en décimale)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TP/IX.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1000</a:t>
            </a:r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en décimale)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PIP.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1001</a:t>
            </a:r>
            <a:r>
              <a:rPr lang="fr-FR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en décimale)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TUBA.</a:t>
            </a:r>
          </a:p>
          <a:p>
            <a:pPr>
              <a:spcAft>
                <a:spcPts val="600"/>
              </a:spcAft>
            </a:pPr>
            <a:endParaRPr lang="fr-FR" sz="156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D8AAA-E326-75F5-580C-9AAB4EB66471}"/>
              </a:ext>
            </a:extLst>
          </p:cNvPr>
          <p:cNvSpPr txBox="1"/>
          <p:nvPr/>
        </p:nvSpPr>
        <p:spPr>
          <a:xfrm>
            <a:off x="523440" y="4653136"/>
            <a:ext cx="304900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0100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 décimale)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IPv4.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BF9300-21CD-D951-7AAD-489D5E34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66209"/>
            <a:ext cx="4918842" cy="34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2DE3EF-A708-410E-BBAA-DD00817DC34C}"/>
              </a:ext>
            </a:extLst>
          </p:cNvPr>
          <p:cNvSpPr/>
          <p:nvPr/>
        </p:nvSpPr>
        <p:spPr>
          <a:xfrm>
            <a:off x="1061442" y="3861048"/>
            <a:ext cx="7021115" cy="86409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8A699D-9B27-4E91-A0B3-C986BA81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12" y="4843909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627330-8FD3-4944-8ABC-E83E9D6B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12" y="4188825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CF4CC1-1FAB-41C1-956A-84FEAFFA1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12" y="3545883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9F08D-E5D0-4653-B08A-5ADCB9A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25" y="3140969"/>
            <a:ext cx="6386532" cy="2304256"/>
          </a:xfrm>
          <a:prstGeom prst="rect">
            <a:avLst/>
          </a:prstGeom>
          <a:solidFill>
            <a:srgbClr val="33CCCC">
              <a:alpha val="7843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Chapitre 1 :   </a:t>
            </a:r>
            <a:r>
              <a:rPr lang="en-US" b="1" dirty="0">
                <a:solidFill>
                  <a:srgbClr val="0000CC"/>
                </a:solidFill>
              </a:rPr>
              <a:t>Introduction( TCP/IP &amp; OSI…)</a:t>
            </a: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Chapitre 2 : </a:t>
            </a:r>
            <a:r>
              <a:rPr lang="fr-FR" dirty="0"/>
              <a:t>  </a:t>
            </a:r>
            <a:r>
              <a:rPr lang="fr-FR" b="1" dirty="0">
                <a:solidFill>
                  <a:srgbClr val="0000CC"/>
                </a:solidFill>
              </a:rPr>
              <a:t>Trame Ethernet II et Datagramme IP</a:t>
            </a:r>
          </a:p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Chapitre 3 :   La Fragmentation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CCBC5-756C-4DE9-9A22-25B2BA4CE8CA}"/>
              </a:ext>
            </a:extLst>
          </p:cNvPr>
          <p:cNvSpPr/>
          <p:nvPr/>
        </p:nvSpPr>
        <p:spPr>
          <a:xfrm>
            <a:off x="1750199" y="1006947"/>
            <a:ext cx="5643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Plan de la </a:t>
            </a:r>
            <a:r>
              <a:rPr lang="en-GB" sz="2400" b="1" dirty="0" err="1">
                <a:solidFill>
                  <a:schemeClr val="bg1"/>
                </a:solidFill>
              </a:rPr>
              <a:t>Partie</a:t>
            </a:r>
            <a:r>
              <a:rPr lang="en-GB" sz="2400" b="1" dirty="0">
                <a:solidFill>
                  <a:schemeClr val="bg1"/>
                </a:solidFill>
              </a:rPr>
              <a:t> 1: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673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8B260-0576-27C9-AD99-4B327670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277DC9-F5BB-A420-EFAD-B61AE89FD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3608" y="656439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(HLEN ou IHL)</a:t>
            </a:r>
            <a:endParaRPr lang="fr-FR" sz="2400" b="1" spc="-7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B76F262-9433-CE0B-3B3E-B93B75D0DD9E}"/>
              </a:ext>
            </a:extLst>
          </p:cNvPr>
          <p:cNvSpPr txBox="1">
            <a:spLocks/>
          </p:cNvSpPr>
          <p:nvPr/>
        </p:nvSpPr>
        <p:spPr>
          <a:xfrm>
            <a:off x="244741" y="2319827"/>
            <a:ext cx="3895211" cy="1985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fr-FR" sz="13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HLEN ou IHL (Internet Header </a:t>
            </a:r>
            <a:r>
              <a:rPr lang="fr-FR" sz="13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Length</a:t>
            </a:r>
            <a:r>
              <a:rPr lang="fr-FR" sz="13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)– Longueur de l'en-tête (4 bits)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Ce champ de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4 bits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indique la longueur de l'en-tête IP en mots de 4 octets (32 bits).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Valeur minimale : 5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(correspondant à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octets, taille standard sans options).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Valeur maximale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15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(correspondant à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60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octets – avec options).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2ABFAD-597F-B319-6F52-E6E66BD9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67" y="2420888"/>
            <a:ext cx="4642203" cy="3575765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94DF64C-827E-317D-29B7-7093C406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741" y="4340240"/>
            <a:ext cx="4161530" cy="2161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300" b="1" dirty="0">
                <a:latin typeface="Verdana" panose="020B0604030504040204" pitchFamily="34" charset="0"/>
                <a:ea typeface="Verdana" panose="020B0604030504040204" pitchFamily="34" charset="0"/>
              </a:rPr>
              <a:t>Calcul de la taille de l'en-tête IP à partir du HLEN (IHL)</a:t>
            </a:r>
          </a:p>
          <a:p>
            <a:pPr marL="0" indent="0">
              <a:buNone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HLEN = 5 (valeur minimale) </a:t>
            </a:r>
          </a:p>
          <a:p>
            <a:pPr marL="0" indent="0">
              <a:buNone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 5 x 4 octets = 20 octets =160 bits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HLEN = 15 (valeur maximale) </a:t>
            </a:r>
          </a:p>
          <a:p>
            <a:pPr marL="0" indent="0">
              <a:buNone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  15 x 4 = 60 octets (480 bits)</a:t>
            </a:r>
          </a:p>
          <a:p>
            <a:endParaRPr lang="fr-FR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F36EC-6B52-C884-E62A-B4D2D604E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12827"/>
            <a:ext cx="3473629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0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06C0B-8D7B-C2F2-B5F7-10B02E1E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046BA7-81B4-254F-CEB4-440AC449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565" y="731030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(HLEN)</a:t>
            </a:r>
            <a:endParaRPr lang="fr-FR" sz="2400" b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11450FA-4A93-720F-6D30-424F31F314DA}"/>
              </a:ext>
            </a:extLst>
          </p:cNvPr>
          <p:cNvSpPr/>
          <p:nvPr/>
        </p:nvSpPr>
        <p:spPr>
          <a:xfrm>
            <a:off x="2361620" y="2987922"/>
            <a:ext cx="270266" cy="432426"/>
          </a:xfrm>
          <a:prstGeom prst="leftBrace">
            <a:avLst>
              <a:gd name="adj1" fmla="val 45000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77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394B7-4C95-387E-AD7E-424DAB92C678}"/>
              </a:ext>
            </a:extLst>
          </p:cNvPr>
          <p:cNvSpPr txBox="1"/>
          <p:nvPr/>
        </p:nvSpPr>
        <p:spPr>
          <a:xfrm>
            <a:off x="2952760" y="2578127"/>
            <a:ext cx="918904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" dirty="0"/>
              <a:t>1 er Octet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6C883-E6B0-520F-D188-414A92AD4B14}"/>
              </a:ext>
            </a:extLst>
          </p:cNvPr>
          <p:cNvSpPr txBox="1"/>
          <p:nvPr/>
        </p:nvSpPr>
        <p:spPr>
          <a:xfrm>
            <a:off x="4264106" y="2552902"/>
            <a:ext cx="1189170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" dirty="0"/>
              <a:t> 2-ème Octet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1FDAD-A998-11F9-FE24-163C3300DACF}"/>
              </a:ext>
            </a:extLst>
          </p:cNvPr>
          <p:cNvSpPr txBox="1"/>
          <p:nvPr/>
        </p:nvSpPr>
        <p:spPr>
          <a:xfrm>
            <a:off x="5632453" y="2559287"/>
            <a:ext cx="1189170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" dirty="0"/>
              <a:t> 3-ème Octet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71BE4A-4E8F-CC80-A860-4608908641E7}"/>
              </a:ext>
            </a:extLst>
          </p:cNvPr>
          <p:cNvCxnSpPr>
            <a:cxnSpLocks/>
          </p:cNvCxnSpPr>
          <p:nvPr/>
        </p:nvCxnSpPr>
        <p:spPr>
          <a:xfrm>
            <a:off x="7159450" y="2848522"/>
            <a:ext cx="1254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96614F-3D18-8041-4988-5F276D6F9CEF}"/>
              </a:ext>
            </a:extLst>
          </p:cNvPr>
          <p:cNvSpPr txBox="1"/>
          <p:nvPr/>
        </p:nvSpPr>
        <p:spPr>
          <a:xfrm>
            <a:off x="6593541" y="2551213"/>
            <a:ext cx="2251632" cy="28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" dirty="0"/>
              <a:t>             4-ème Octet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BB06E8E-4309-1C24-1FCC-1FC851230AA3}"/>
              </a:ext>
            </a:extLst>
          </p:cNvPr>
          <p:cNvSpPr/>
          <p:nvPr/>
        </p:nvSpPr>
        <p:spPr>
          <a:xfrm>
            <a:off x="398400" y="3515271"/>
            <a:ext cx="2087257" cy="33750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2</a:t>
            </a:r>
            <a:r>
              <a:rPr lang="fr-FR" sz="1703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-ème  </a:t>
            </a:r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mot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AC892F3-DD96-BA7D-62FF-8CCAFAFB9638}"/>
              </a:ext>
            </a:extLst>
          </p:cNvPr>
          <p:cNvSpPr/>
          <p:nvPr/>
        </p:nvSpPr>
        <p:spPr>
          <a:xfrm>
            <a:off x="398401" y="2987922"/>
            <a:ext cx="1828690" cy="43110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1</a:t>
            </a:r>
            <a:r>
              <a:rPr lang="fr-FR" sz="1703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er</a:t>
            </a:r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mot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0B2807D-3DDD-0C52-D131-A541C052F756}"/>
              </a:ext>
            </a:extLst>
          </p:cNvPr>
          <p:cNvSpPr/>
          <p:nvPr/>
        </p:nvSpPr>
        <p:spPr>
          <a:xfrm>
            <a:off x="399214" y="4016911"/>
            <a:ext cx="2086443" cy="33750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3</a:t>
            </a:r>
            <a:r>
              <a:rPr lang="fr-FR" sz="1703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-ème  </a:t>
            </a:r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mot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7D58984-1856-E2DE-7101-7CF66CDBD557}"/>
              </a:ext>
            </a:extLst>
          </p:cNvPr>
          <p:cNvSpPr/>
          <p:nvPr/>
        </p:nvSpPr>
        <p:spPr>
          <a:xfrm>
            <a:off x="399214" y="4467793"/>
            <a:ext cx="2086443" cy="33750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4</a:t>
            </a:r>
            <a:r>
              <a:rPr lang="fr-FR" sz="1703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-ème  </a:t>
            </a:r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mot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FC79A11-9AB0-100E-38AA-5EB5E88E0042}"/>
              </a:ext>
            </a:extLst>
          </p:cNvPr>
          <p:cNvSpPr/>
          <p:nvPr/>
        </p:nvSpPr>
        <p:spPr>
          <a:xfrm>
            <a:off x="395699" y="4938781"/>
            <a:ext cx="2086443" cy="33750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5</a:t>
            </a:r>
            <a:r>
              <a:rPr lang="fr-FR" sz="1703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-ème  </a:t>
            </a:r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mot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19B6BB1-9C98-6654-8B5A-45B4CC1C68E4}"/>
              </a:ext>
            </a:extLst>
          </p:cNvPr>
          <p:cNvSpPr/>
          <p:nvPr/>
        </p:nvSpPr>
        <p:spPr>
          <a:xfrm>
            <a:off x="410311" y="5379118"/>
            <a:ext cx="2071831" cy="33750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703" baseline="30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</a:t>
            </a:r>
            <a:r>
              <a:rPr lang="fr-FR" sz="1703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mot optionnel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78FB41-502B-F54C-D8A5-C67F21320BA2}"/>
              </a:ext>
            </a:extLst>
          </p:cNvPr>
          <p:cNvCxnSpPr>
            <a:cxnSpLocks/>
          </p:cNvCxnSpPr>
          <p:nvPr/>
        </p:nvCxnSpPr>
        <p:spPr>
          <a:xfrm flipV="1">
            <a:off x="5631053" y="2840117"/>
            <a:ext cx="1383502" cy="84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24DE98-7BFF-9E50-1B9B-0C2AE4F4EA5E}"/>
              </a:ext>
            </a:extLst>
          </p:cNvPr>
          <p:cNvCxnSpPr>
            <a:cxnSpLocks/>
          </p:cNvCxnSpPr>
          <p:nvPr/>
        </p:nvCxnSpPr>
        <p:spPr>
          <a:xfrm>
            <a:off x="4209501" y="2848522"/>
            <a:ext cx="136920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AF0C4-97AC-726A-8C5D-5323D7B02A02}"/>
              </a:ext>
            </a:extLst>
          </p:cNvPr>
          <p:cNvCxnSpPr>
            <a:cxnSpLocks/>
          </p:cNvCxnSpPr>
          <p:nvPr/>
        </p:nvCxnSpPr>
        <p:spPr>
          <a:xfrm>
            <a:off x="2732742" y="2848522"/>
            <a:ext cx="137451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3B1FE48-2BC2-B20D-DE3E-A405FADF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94" y="2952386"/>
            <a:ext cx="5695390" cy="33081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ECCF9-8F0B-214C-D859-2F0D6EA05844}"/>
              </a:ext>
            </a:extLst>
          </p:cNvPr>
          <p:cNvCxnSpPr>
            <a:cxnSpLocks/>
          </p:cNvCxnSpPr>
          <p:nvPr/>
        </p:nvCxnSpPr>
        <p:spPr>
          <a:xfrm>
            <a:off x="8539615" y="2952386"/>
            <a:ext cx="0" cy="2251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C455F7-7F76-E339-13D7-C2976AA7BE21}"/>
              </a:ext>
            </a:extLst>
          </p:cNvPr>
          <p:cNvSpPr txBox="1"/>
          <p:nvPr/>
        </p:nvSpPr>
        <p:spPr>
          <a:xfrm>
            <a:off x="8501493" y="3684022"/>
            <a:ext cx="702691" cy="6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7" dirty="0"/>
              <a:t>                 20 Octet</a:t>
            </a:r>
          </a:p>
        </p:txBody>
      </p:sp>
    </p:spTree>
    <p:extLst>
      <p:ext uri="{BB962C8B-B14F-4D97-AF65-F5344CB8AC3E}">
        <p14:creationId xmlns:p14="http://schemas.microsoft.com/office/powerpoint/2010/main" val="43536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3798A-847F-BC83-743F-B5B89D199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BE88DC-D8D1-45CE-ABE9-873A61046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2924" y="700260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(DS ou Tos)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E09EC-34F1-412A-3C2A-58F687EA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224" y="2348880"/>
            <a:ext cx="3550490" cy="50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DS </a:t>
            </a: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fr-FR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Differentiated</a:t>
            </a: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Service </a:t>
            </a: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) ou </a:t>
            </a:r>
            <a:r>
              <a:rPr lang="fr-FR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ToS</a:t>
            </a: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(8 bits)</a:t>
            </a:r>
            <a:endParaRPr lang="fr-FR" sz="1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1BE35-AAA3-4835-CB29-C1D36462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69496"/>
            <a:ext cx="4738907" cy="31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BBB1A-AD67-8A98-27F4-FF0383BDA8A6}"/>
              </a:ext>
            </a:extLst>
          </p:cNvPr>
          <p:cNvSpPr txBox="1"/>
          <p:nvPr/>
        </p:nvSpPr>
        <p:spPr>
          <a:xfrm>
            <a:off x="476779" y="2976100"/>
            <a:ext cx="3435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Définit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l’importance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d’un paquet selon un compromis entre faible délai, haut débit et haute fiabilité.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1009C-1AE3-30BD-FBB8-876AC5767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4" y="3811128"/>
            <a:ext cx="3550490" cy="2459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7DCFF-1E73-2D4B-6D42-78C14AF642AC}"/>
              </a:ext>
            </a:extLst>
          </p:cNvPr>
          <p:cNvSpPr txBox="1"/>
          <p:nvPr/>
        </p:nvSpPr>
        <p:spPr>
          <a:xfrm>
            <a:off x="941355" y="6200530"/>
            <a:ext cx="2673940" cy="33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61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fr-FR" sz="15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156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service</a:t>
            </a:r>
          </a:p>
        </p:txBody>
      </p:sp>
    </p:spTree>
    <p:extLst>
      <p:ext uri="{BB962C8B-B14F-4D97-AF65-F5344CB8AC3E}">
        <p14:creationId xmlns:p14="http://schemas.microsoft.com/office/powerpoint/2010/main" val="126803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CC94-DBE0-9CD8-A79A-C3FB2481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51D90E-3B97-A422-1445-22A0504DE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256" y="692696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(Total </a:t>
            </a:r>
            <a:r>
              <a:rPr lang="fr-FR" sz="2400" b="1" i="1" spc="-7" dirty="0" err="1">
                <a:cs typeface="Times New Roman" panose="02020603050405020304" pitchFamily="18" charset="0"/>
              </a:rPr>
              <a:t>length</a:t>
            </a:r>
            <a:r>
              <a:rPr lang="fr-FR" sz="2400" b="1" i="1" spc="-7" dirty="0">
                <a:cs typeface="Times New Roman" panose="02020603050405020304" pitchFamily="18" charset="0"/>
              </a:rPr>
              <a:t>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43FC4-A3AB-8BB6-B4C3-B42AC588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271" y="2492896"/>
            <a:ext cx="3729672" cy="5040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Total </a:t>
            </a:r>
            <a:r>
              <a:rPr lang="fr-FR" sz="1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Length</a:t>
            </a: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(Longueur totale du paquet) - 16 bits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365841-CDF3-4B9E-A539-BB970464E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56180"/>
            <a:ext cx="4946836" cy="3753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7A547-CC4B-702C-C13B-6697E81C493A}"/>
              </a:ext>
            </a:extLst>
          </p:cNvPr>
          <p:cNvSpPr txBox="1"/>
          <p:nvPr/>
        </p:nvSpPr>
        <p:spPr>
          <a:xfrm>
            <a:off x="251520" y="3284984"/>
            <a:ext cx="360737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Exprimée en  </a:t>
            </a:r>
            <a:r>
              <a:rPr lang="fr-F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hexadécima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l, elle représente la taille totale du datagramme (</a:t>
            </a:r>
            <a:r>
              <a:rPr lang="fr-F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en-tête + données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 taille des données se calcule par :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= Total </a:t>
            </a:r>
            <a:r>
              <a:rPr lang="fr-FR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Length</a:t>
            </a:r>
            <a:r>
              <a:rPr lang="fr-F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- HLEN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(HLEN étant la longueur de l’en-tête).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 valeur des données (Data) est comprise entre </a:t>
            </a:r>
            <a:r>
              <a:rPr lang="fr-F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20 et 65 535 octets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237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E01A2-C269-CFE3-7CEA-E0DAE7397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7591BF-9260-701F-1958-6A3F3E85E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3608" y="688291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(Identification)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48EE3-2333-7A75-F10D-61D83C45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150" y="2452750"/>
            <a:ext cx="3454433" cy="972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Identification (16 bits 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Permet </a:t>
            </a:r>
            <a:r>
              <a:rPr lang="fr-FR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d'identifier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fragment par rapport au paquet IP d'origine.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Utilisé pour reconstituer les segments lors de la réception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1B097-900E-63EB-5D65-D7DEDA6F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4" y="4005064"/>
            <a:ext cx="4091271" cy="262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953C8D-CC1F-0E4C-15B9-09C95DF77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73233"/>
            <a:ext cx="4967922" cy="35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19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63F57-8C20-4BE7-B042-0CF78FC8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D10AE0-DEC8-DF26-E380-366D8B031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943" y="783318"/>
            <a:ext cx="6469375" cy="924821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(Flags)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45FEC-B51A-A975-7881-0DAA5FAB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38" y="2381626"/>
            <a:ext cx="2936406" cy="562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Drapeau (Flags) - 3 bits</a:t>
            </a:r>
            <a:endParaRPr lang="fr-FR" sz="1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B2634-8880-32CA-6683-DF7B6FC01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4" y="2588516"/>
            <a:ext cx="4643645" cy="972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59C0B-6A01-0E44-8675-D20A2516A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35997"/>
            <a:ext cx="4643645" cy="3645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7CF0F-CBD6-636A-E2FB-18FC82A3A3D4}"/>
              </a:ext>
            </a:extLst>
          </p:cNvPr>
          <p:cNvSpPr txBox="1"/>
          <p:nvPr/>
        </p:nvSpPr>
        <p:spPr>
          <a:xfrm>
            <a:off x="257288" y="3555213"/>
            <a:ext cx="41897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Premier bit :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Actuellement inutilisé.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DF (Don't Fragment - 2ᵉ bit) :</a:t>
            </a:r>
          </a:p>
          <a:p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→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Le paquet ne peut pas être fragmenté.</a:t>
            </a:r>
          </a:p>
          <a:p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→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Le paquet peut être fragmenté.</a:t>
            </a: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3.  MF (More Fragments - 3ᵉ bit) :</a:t>
            </a:r>
          </a:p>
          <a:p>
            <a:pPr>
              <a:spcAft>
                <a:spcPts val="600"/>
              </a:spcAft>
            </a:pP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→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Le paquet est un fragment, d'autres suivent.</a:t>
            </a:r>
          </a:p>
          <a:p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→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Dernier fragment ou paquet non fragmenté.</a:t>
            </a:r>
          </a:p>
        </p:txBody>
      </p:sp>
    </p:spTree>
    <p:extLst>
      <p:ext uri="{BB962C8B-B14F-4D97-AF65-F5344CB8AC3E}">
        <p14:creationId xmlns:p14="http://schemas.microsoft.com/office/powerpoint/2010/main" val="140635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DADBF-35D5-029C-5C87-D82606210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8D1F98-A0CF-32BB-9B1F-1DAE91D95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929" y="739352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(Flags, exemple)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BD360-A0C3-B776-57E1-6556B206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901" y="2492896"/>
            <a:ext cx="3268525" cy="35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Drapeau (Flags) - 3 bits</a:t>
            </a:r>
            <a:endParaRPr lang="fr-FR" sz="1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487CA-58D6-3E54-351C-F2CFCF60AEC5}"/>
              </a:ext>
            </a:extLst>
          </p:cNvPr>
          <p:cNvSpPr txBox="1"/>
          <p:nvPr/>
        </p:nvSpPr>
        <p:spPr>
          <a:xfrm>
            <a:off x="355900" y="2852721"/>
            <a:ext cx="326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87C14-0DC4-FD68-EF81-E8F12112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" y="3222303"/>
            <a:ext cx="4056987" cy="2995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869F0-24FC-0180-F255-F13E6B49F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81" y="2765237"/>
            <a:ext cx="4738907" cy="34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0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2FB4-C3CA-C3E6-6099-D350201C0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169D7C-F7B9-49F3-9AEF-20F51429B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943" y="783318"/>
            <a:ext cx="6469375" cy="924821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(Fragmentation Offset)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A7E12-24E9-EFA7-F2E6-081B4805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70" y="2728807"/>
            <a:ext cx="3513458" cy="444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Fragmentation Offset (13 bits)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96ED9-BB91-FEFB-41C9-587309CD83A0}"/>
              </a:ext>
            </a:extLst>
          </p:cNvPr>
          <p:cNvSpPr txBox="1"/>
          <p:nvPr/>
        </p:nvSpPr>
        <p:spPr>
          <a:xfrm>
            <a:off x="271514" y="3195570"/>
            <a:ext cx="36754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Indique la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position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du début d’un fragment dans le datagramme d'origine.</a:t>
            </a:r>
          </a:p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L’unité de mesure est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8 octets.</a:t>
            </a:r>
          </a:p>
          <a:p>
            <a:pPr marL="243253" indent="-243253" algn="just">
              <a:spcBef>
                <a:spcPts val="12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 premier fragment a une valeur de 0.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99F3B6-FC33-318E-5C02-2AE454F76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44712"/>
            <a:ext cx="5026948" cy="35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506D-8640-5955-9F94-6E69DFF34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97F170-7965-652F-948E-37923556B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0937" y="795143"/>
            <a:ext cx="6469375" cy="1294153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(Time to live)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endParaRPr lang="fr-FR" sz="2400" b="1" spc="-7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87D4ECD-6725-D11B-15C0-CC5D74E5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08" y="2455462"/>
            <a:ext cx="5205703" cy="3453997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B76C8A9-587C-51CB-68BA-5F844B079C48}"/>
              </a:ext>
            </a:extLst>
          </p:cNvPr>
          <p:cNvSpPr txBox="1">
            <a:spLocks/>
          </p:cNvSpPr>
          <p:nvPr/>
        </p:nvSpPr>
        <p:spPr>
          <a:xfrm>
            <a:off x="323528" y="2501555"/>
            <a:ext cx="3513458" cy="444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Durée de vie (TTL - Time To Live) (8 bits)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4754B-52D0-EDDD-7F76-3A5F6D18C113}"/>
              </a:ext>
            </a:extLst>
          </p:cNvPr>
          <p:cNvSpPr txBox="1"/>
          <p:nvPr/>
        </p:nvSpPr>
        <p:spPr>
          <a:xfrm>
            <a:off x="179689" y="3250425"/>
            <a:ext cx="351345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Exprimée en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hexadécimal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Initialisée par l’émetteur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elle est décrémentée à chaque passage par un routeur.</a:t>
            </a:r>
          </a:p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Lorsque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TTL = 0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le paquet est abandonné et un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message ICMP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 envoyé à l’émetteur.</a:t>
            </a:r>
          </a:p>
          <a:p>
            <a:pPr marL="243253" indent="-243253" algn="just">
              <a:spcBef>
                <a:spcPts val="12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0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F5FE-47F5-BE37-C02C-1C3FF01C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143D6E-3C33-3E44-0AED-5282A9082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600" y="717178"/>
            <a:ext cx="6469375" cy="1294153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(Time to live, exemple)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B4C96-38CF-2639-986B-E1CCE1F8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2276872"/>
            <a:ext cx="8405777" cy="48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Durée de vie 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ou</a:t>
            </a: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TTL (pour Time To Live) (8 bits), Exprimée en hexadécimal</a:t>
            </a:r>
          </a:p>
          <a:p>
            <a:pPr marL="0" indent="0" algn="just">
              <a:buNone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Message envoyé de l'ordinateur (E) vers le serveur 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E526EA-E8DF-5B86-A28B-49E02E50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09" y="3062238"/>
            <a:ext cx="6774183" cy="37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4164322-AF96-4FC6-8FB4-C7EE818023CB}"/>
              </a:ext>
            </a:extLst>
          </p:cNvPr>
          <p:cNvSpPr/>
          <p:nvPr/>
        </p:nvSpPr>
        <p:spPr>
          <a:xfrm>
            <a:off x="1115616" y="3332504"/>
            <a:ext cx="7021115" cy="86409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627330-8FD3-4944-8ABC-E83E9D6B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39" y="4339304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CF4CC1-1FAB-41C1-956A-84FEAFFA1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39" y="3696362"/>
            <a:ext cx="6670698" cy="369332"/>
          </a:xfrm>
          <a:prstGeom prst="rect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9F08D-E5D0-4653-B08A-5ADCB9A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28" y="3284984"/>
            <a:ext cx="6386532" cy="1584176"/>
          </a:xfrm>
          <a:prstGeom prst="rect">
            <a:avLst/>
          </a:prstGeom>
          <a:solidFill>
            <a:srgbClr val="33CCCC">
              <a:alpha val="7843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2.1  Trame Ethernet II</a:t>
            </a:r>
          </a:p>
          <a:p>
            <a:pPr marL="479425" indent="-479425">
              <a:lnSpc>
                <a:spcPct val="250000"/>
              </a:lnSpc>
            </a:pPr>
            <a:r>
              <a:rPr lang="fr-FR" b="1" dirty="0">
                <a:solidFill>
                  <a:srgbClr val="0000CC"/>
                </a:solidFill>
              </a:rPr>
              <a:t>2.2  Datagramme IP </a:t>
            </a: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250000"/>
              </a:lnSpc>
            </a:pPr>
            <a:endParaRPr lang="fr-FR" b="1" dirty="0">
              <a:solidFill>
                <a:srgbClr val="0000CC"/>
              </a:solidFill>
            </a:endParaRPr>
          </a:p>
          <a:p>
            <a:pPr marL="479425" indent="-479425">
              <a:lnSpc>
                <a:spcPct val="80000"/>
              </a:lnSpc>
            </a:pPr>
            <a:endParaRPr lang="fr-FR" sz="2000" b="1" dirty="0">
              <a:solidFill>
                <a:srgbClr val="0000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F3116-F162-4CE2-95A2-F7415CAF6541}"/>
              </a:ext>
            </a:extLst>
          </p:cNvPr>
          <p:cNvSpPr/>
          <p:nvPr/>
        </p:nvSpPr>
        <p:spPr>
          <a:xfrm>
            <a:off x="1691680" y="980728"/>
            <a:ext cx="56436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chemeClr val="bg1"/>
                </a:solidFill>
              </a:rPr>
              <a:t>Plan du Cours</a:t>
            </a:r>
            <a:endParaRPr lang="fr-F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73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ABF8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B3817-E01B-25B2-03A5-DE36F46D4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F200DB-F38C-7FDD-1EF9-8DC5C978A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600" y="741592"/>
            <a:ext cx="6469375" cy="924821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(Protocol)</a:t>
            </a:r>
            <a:endParaRPr lang="fr-FR" sz="2400" b="1" spc="-7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3B3E9E0-CD47-6268-A0D3-36E37826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14" y="2852936"/>
            <a:ext cx="4756682" cy="345399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2DE72D-D877-BB84-CDA9-9F8E6BB543E6}"/>
              </a:ext>
            </a:extLst>
          </p:cNvPr>
          <p:cNvSpPr txBox="1">
            <a:spLocks/>
          </p:cNvSpPr>
          <p:nvPr/>
        </p:nvSpPr>
        <p:spPr>
          <a:xfrm>
            <a:off x="467544" y="2626998"/>
            <a:ext cx="326852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(8bits)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16D8A-B922-CF0A-E573-2AA9DB9E6080}"/>
              </a:ext>
            </a:extLst>
          </p:cNvPr>
          <p:cNvSpPr txBox="1"/>
          <p:nvPr/>
        </p:nvSpPr>
        <p:spPr>
          <a:xfrm>
            <a:off x="360265" y="3099373"/>
            <a:ext cx="374441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Identifie le protocole utilisé par la couche supérieure.</a:t>
            </a:r>
          </a:p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Quelques valeurs courantes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ICMP → </a:t>
            </a: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00000001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(binaire) = </a:t>
            </a: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01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(hexadécimal).</a:t>
            </a:r>
          </a:p>
          <a:p>
            <a:pPr algn="just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TCP → </a:t>
            </a: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00000110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(binaire) = </a:t>
            </a: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06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(hexadécimal).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UDP → </a:t>
            </a: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00010001</a:t>
            </a:r>
            <a:r>
              <a:rPr lang="fr-FR" sz="1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(binaire) = </a:t>
            </a:r>
            <a:r>
              <a:rPr lang="fr-FR" sz="1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17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(hexadécimal).</a:t>
            </a:r>
          </a:p>
          <a:p>
            <a:pPr marL="243253" indent="-24325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43253" indent="-243253" algn="just">
              <a:spcBef>
                <a:spcPts val="12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fr-FR" sz="1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62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502A1-9F26-F5F0-7513-F274129B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161050-747A-11F5-DE0C-A7174B307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600" y="692696"/>
            <a:ext cx="6469375" cy="928540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(Header checksum 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20984-435D-64A6-3E2E-3451690A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2708920"/>
            <a:ext cx="3528392" cy="24015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Header Checksum (Somme de contrôle de l'en-tête) - 16 bits</a:t>
            </a:r>
            <a:endParaRPr lang="fr-FR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253" indent="-24325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Calculée comme le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complément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à un de la somme complémentée à un de tout l’en-tête.</a:t>
            </a:r>
          </a:p>
          <a:p>
            <a:pPr marL="243253" indent="-24325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Permet de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détecter les erreurs de transfert.</a:t>
            </a:r>
          </a:p>
          <a:p>
            <a:pPr marL="243253" indent="-243253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 la somme de contrôle est invalide,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 paquet est abandonné sans message d'erreur.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624FB-EEBE-E4EE-FA32-433ED66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73" y="2852936"/>
            <a:ext cx="4738907" cy="35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8526B-4CAC-E898-D6CA-A27080FE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A3B7C6-3E1D-6EA5-1DE0-D9B908DA0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893" y="788428"/>
            <a:ext cx="6469375" cy="924821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Datagramme IP</a:t>
            </a:r>
            <a:br>
              <a:rPr lang="fr-FR" sz="2400" b="1" spc="-7" dirty="0">
                <a:cs typeface="Times New Roman" panose="02020603050405020304" pitchFamily="18" charset="0"/>
              </a:rPr>
            </a:br>
            <a:r>
              <a:rPr lang="fr-FR" sz="2400" b="1" i="1" spc="-7" dirty="0">
                <a:cs typeface="Times New Roman" panose="02020603050405020304" pitchFamily="18" charset="0"/>
              </a:rPr>
              <a:t>(IP Source ,Destination ,Options )</a:t>
            </a: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682D8-99F1-C5F4-9396-77477C31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650" y="2420888"/>
            <a:ext cx="3888687" cy="2860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Adresse IP Source (32 bits), Destination (32 bits) et Options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Adresse IP source (32 bits) :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Identifie l’émetteur du paquet.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Adresse IP destination (32 bits) :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Identifie le récepteur.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Options (0 à 40 octets, par mots de 4 octets) :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Champ facultatif utilisé pour des fonctionnalités avancées.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: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Contient l'en-tête et les données de la couche supérieure.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CF8A5-0074-6DD3-4A88-A851E3CB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81" y="2805223"/>
            <a:ext cx="4738907" cy="35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8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CDEE-5844-2918-431F-A1B08AC2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B644C0-2279-F8C5-3E0D-6AD5A85CD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474" y="706235"/>
            <a:ext cx="6469375" cy="1714653"/>
          </a:xfrm>
          <a:prstGeom prst="rect">
            <a:avLst/>
          </a:prstGeom>
        </p:spPr>
        <p:txBody>
          <a:bodyPr vert="horz" wrap="square" lIns="0" tIns="184357" rIns="0" bIns="0" rtlCol="0" anchor="ctr">
            <a:spAutoFit/>
          </a:bodyPr>
          <a:lstStyle/>
          <a:p>
            <a:pPr marL="708137" algn="ctr">
              <a:spcBef>
                <a:spcPts val="71"/>
              </a:spcBef>
            </a:pPr>
            <a:r>
              <a:rPr lang="fr-FR" sz="2400" b="1" dirty="0"/>
              <a:t>Exemple d’application</a:t>
            </a:r>
            <a:br>
              <a:rPr lang="fr-FR" sz="2400" b="1" dirty="0"/>
            </a:br>
            <a:r>
              <a:rPr lang="fr-FR" sz="2400" b="1" i="1" spc="-7" dirty="0">
                <a:cs typeface="Times New Roman" panose="02020603050405020304" pitchFamily="18" charset="0"/>
              </a:rPr>
              <a:t>Analyse de paquet IP</a:t>
            </a:r>
            <a:b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2400" b="1" spc="-7" dirty="0">
                <a:cs typeface="Times New Roman" panose="02020603050405020304" pitchFamily="18" charset="0"/>
              </a:rPr>
            </a:br>
            <a:endParaRPr lang="fr-FR" sz="2400" b="1" spc="-7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BB722-A1F0-0360-E5AA-63AF21E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2378502"/>
            <a:ext cx="8025207" cy="52524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568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Exemple :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Décoder l’en-tête du paquet IPv4 suivant (en hexadécimal) et en extraire toutes les informations possibles</a:t>
            </a:r>
            <a:r>
              <a:rPr lang="fr-FR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EBE14-A1B3-2E20-8A10-16BA3CC2CC2B}"/>
              </a:ext>
            </a:extLst>
          </p:cNvPr>
          <p:cNvSpPr txBox="1"/>
          <p:nvPr/>
        </p:nvSpPr>
        <p:spPr>
          <a:xfrm>
            <a:off x="467544" y="4705746"/>
            <a:ext cx="3871615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fr-FR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Protocole IP version</a:t>
            </a:r>
            <a:endParaRPr lang="en-US" sz="1400" b="1" u="sng" dirty="0"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fr-FR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Longueur de l'en-tête du datagramme</a:t>
            </a: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fr-FR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Type of service (DS)</a:t>
            </a: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longueur total (Total Length ) et longueur de données </a:t>
            </a: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Identification du </a:t>
            </a:r>
            <a:r>
              <a:rPr lang="en-US" sz="1400" dirty="0" err="1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datagramme</a:t>
            </a:r>
            <a:endParaRPr lang="en-US" sz="1400" dirty="0"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AE266-FB23-F0C2-65AD-FD813520CAB6}"/>
              </a:ext>
            </a:extLst>
          </p:cNvPr>
          <p:cNvSpPr txBox="1"/>
          <p:nvPr/>
        </p:nvSpPr>
        <p:spPr>
          <a:xfrm>
            <a:off x="4143162" y="4802182"/>
            <a:ext cx="2810767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Flags</a:t>
            </a:r>
            <a:endParaRPr lang="fr-FR" sz="1400" dirty="0"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fr-FR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TTL</a:t>
            </a: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fr-FR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Protocole </a:t>
            </a: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fr-FR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Checksum </a:t>
            </a:r>
            <a:endParaRPr lang="en-US" sz="1400" b="1" u="sng" dirty="0"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3253" indent="-243253">
              <a:spcBef>
                <a:spcPts val="426"/>
              </a:spcBef>
              <a:buFont typeface="Wingdings" panose="05000000000000000000" pitchFamily="2" charset="2"/>
              <a:buChar char=""/>
            </a:pPr>
            <a:r>
              <a:rPr lang="en-US" sz="140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IP source et IP destination</a:t>
            </a:r>
            <a:endParaRPr lang="en-US" sz="1400" b="1" u="sng" dirty="0"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E75F17-E674-5699-CC7F-37AE75264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81644"/>
              </p:ext>
            </p:extLst>
          </p:nvPr>
        </p:nvGraphicFramePr>
        <p:xfrm>
          <a:off x="5791233" y="3284984"/>
          <a:ext cx="3101247" cy="14697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3749">
                  <a:extLst>
                    <a:ext uri="{9D8B030D-6E8A-4147-A177-3AD203B41FA5}">
                      <a16:colId xmlns:a16="http://schemas.microsoft.com/office/drawing/2014/main" val="3037832612"/>
                    </a:ext>
                  </a:extLst>
                </a:gridCol>
                <a:gridCol w="1033749">
                  <a:extLst>
                    <a:ext uri="{9D8B030D-6E8A-4147-A177-3AD203B41FA5}">
                      <a16:colId xmlns:a16="http://schemas.microsoft.com/office/drawing/2014/main" val="2383570696"/>
                    </a:ext>
                  </a:extLst>
                </a:gridCol>
                <a:gridCol w="1033749">
                  <a:extLst>
                    <a:ext uri="{9D8B030D-6E8A-4147-A177-3AD203B41FA5}">
                      <a16:colId xmlns:a16="http://schemas.microsoft.com/office/drawing/2014/main" val="4262994072"/>
                    </a:ext>
                  </a:extLst>
                </a:gridCol>
              </a:tblGrid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Champs en décimal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Champs en hexadécimal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Protocole</a:t>
                      </a:r>
                    </a:p>
                  </a:txBody>
                  <a:tcPr marL="64864" marR="64864" marT="32432" marB="32432"/>
                </a:tc>
                <a:extLst>
                  <a:ext uri="{0D108BD9-81ED-4DB2-BD59-A6C34878D82A}">
                    <a16:rowId xmlns:a16="http://schemas.microsoft.com/office/drawing/2014/main" val="3955953387"/>
                  </a:ext>
                </a:extLst>
              </a:tr>
              <a:tr h="30269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01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ICMP</a:t>
                      </a:r>
                    </a:p>
                  </a:txBody>
                  <a:tcPr marL="64864" marR="64864" marT="32432" marB="32432"/>
                </a:tc>
                <a:extLst>
                  <a:ext uri="{0D108BD9-81ED-4DB2-BD59-A6C34878D82A}">
                    <a16:rowId xmlns:a16="http://schemas.microsoft.com/office/drawing/2014/main" val="287866535"/>
                  </a:ext>
                </a:extLst>
              </a:tr>
              <a:tr h="30269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6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06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TCP</a:t>
                      </a:r>
                    </a:p>
                  </a:txBody>
                  <a:tcPr marL="64864" marR="64864" marT="32432" marB="32432"/>
                </a:tc>
                <a:extLst>
                  <a:ext uri="{0D108BD9-81ED-4DB2-BD59-A6C34878D82A}">
                    <a16:rowId xmlns:a16="http://schemas.microsoft.com/office/drawing/2014/main" val="4136173448"/>
                  </a:ext>
                </a:extLst>
              </a:tr>
              <a:tr h="30269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17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11</a:t>
                      </a:r>
                    </a:p>
                  </a:txBody>
                  <a:tcPr marL="64864" marR="64864" marT="32432" marB="32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UDP</a:t>
                      </a:r>
                    </a:p>
                  </a:txBody>
                  <a:tcPr marL="64864" marR="64864" marT="32432" marB="32432"/>
                </a:tc>
                <a:extLst>
                  <a:ext uri="{0D108BD9-81ED-4DB2-BD59-A6C34878D82A}">
                    <a16:rowId xmlns:a16="http://schemas.microsoft.com/office/drawing/2014/main" val="2026127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CD3BA6-70AC-90A2-A34A-66AAF7A6B692}"/>
              </a:ext>
            </a:extLst>
          </p:cNvPr>
          <p:cNvSpPr txBox="1"/>
          <p:nvPr/>
        </p:nvSpPr>
        <p:spPr>
          <a:xfrm>
            <a:off x="470500" y="3346231"/>
            <a:ext cx="4864788" cy="107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28" dirty="0"/>
              <a:t>45 00 00 44 39 AD 00 00 FF 11 90 BA C0 A8 20 89 08 08 08 08 56 27 28 2B  30 1F 46 3B A6 87 99 13 3F 4D</a:t>
            </a:r>
          </a:p>
        </p:txBody>
      </p:sp>
    </p:spTree>
    <p:extLst>
      <p:ext uri="{BB962C8B-B14F-4D97-AF65-F5344CB8AC3E}">
        <p14:creationId xmlns:p14="http://schemas.microsoft.com/office/powerpoint/2010/main" val="32732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64" y="764704"/>
            <a:ext cx="5760640" cy="747761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 algn="ctr">
              <a:spcBef>
                <a:spcPts val="71"/>
              </a:spcBef>
            </a:pPr>
            <a:r>
              <a:rPr lang="fr-FR" sz="2400" b="1" dirty="0"/>
              <a:t>Exemple d’application</a:t>
            </a:r>
            <a:br>
              <a:rPr lang="fr-FR" sz="2400" b="1" spc="-4" dirty="0"/>
            </a:br>
            <a:r>
              <a:rPr lang="fr-FR" sz="2400" b="1" spc="-4" dirty="0"/>
              <a:t>Décodage/Analyse d’une </a:t>
            </a:r>
            <a:r>
              <a:rPr sz="2400" b="1" spc="-4" dirty="0" err="1"/>
              <a:t>Trame</a:t>
            </a:r>
            <a:r>
              <a:rPr sz="2400" b="1" spc="-57" dirty="0"/>
              <a:t> </a:t>
            </a:r>
            <a:r>
              <a:rPr sz="2400" b="1" spc="-4" dirty="0"/>
              <a:t>Ethernet</a:t>
            </a:r>
            <a:r>
              <a:rPr sz="2400" b="1" spc="-71" dirty="0"/>
              <a:t> </a:t>
            </a:r>
            <a:endParaRPr sz="2400" b="1" spc="-2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8CCB591-ED7C-44E1-8A05-6D8264B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2132856"/>
            <a:ext cx="7363544" cy="50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2048" y="1196752"/>
            <a:ext cx="5979904" cy="378429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 algn="ctr">
              <a:spcBef>
                <a:spcPts val="71"/>
              </a:spcBef>
            </a:pPr>
            <a:r>
              <a:rPr lang="fr-FR" sz="2400" b="1" spc="-4" dirty="0"/>
              <a:t>Trame Ethernet</a:t>
            </a:r>
            <a:r>
              <a:rPr sz="2400" b="1" spc="-4" dirty="0"/>
              <a:t> </a:t>
            </a:r>
            <a:r>
              <a:rPr lang="en-US" sz="2400" b="1" spc="-4" dirty="0"/>
              <a:t>II</a:t>
            </a:r>
            <a:endParaRPr sz="2400" b="1" spc="-4" dirty="0"/>
          </a:p>
        </p:txBody>
      </p:sp>
      <p:sp>
        <p:nvSpPr>
          <p:cNvPr id="4" name="object 4"/>
          <p:cNvSpPr txBox="1"/>
          <p:nvPr/>
        </p:nvSpPr>
        <p:spPr>
          <a:xfrm>
            <a:off x="539552" y="3068960"/>
            <a:ext cx="3122023" cy="2102945"/>
          </a:xfrm>
          <a:prstGeom prst="rect">
            <a:avLst/>
          </a:prstGeom>
        </p:spPr>
        <p:txBody>
          <a:bodyPr vert="horz" wrap="square" lIns="0" tIns="9459" rIns="0" bIns="0" rtlCol="0">
            <a:spAutoFit/>
          </a:bodyPr>
          <a:lstStyle/>
          <a:p>
            <a:pPr marL="9009" marR="253614">
              <a:spcBef>
                <a:spcPts val="74"/>
              </a:spcBef>
            </a:pPr>
            <a:r>
              <a:rPr sz="1419" spc="-4" dirty="0">
                <a:latin typeface="Verdana"/>
                <a:cs typeface="Verdana"/>
              </a:rPr>
              <a:t>Il</a:t>
            </a:r>
            <a:r>
              <a:rPr sz="1419" spc="-50" dirty="0">
                <a:latin typeface="Verdana"/>
                <a:cs typeface="Verdana"/>
              </a:rPr>
              <a:t> </a:t>
            </a:r>
            <a:r>
              <a:rPr sz="1419" dirty="0">
                <a:latin typeface="Verdana"/>
                <a:cs typeface="Verdana"/>
              </a:rPr>
              <a:t>existe</a:t>
            </a:r>
            <a:r>
              <a:rPr sz="1419" spc="-53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plusieurs</a:t>
            </a:r>
            <a:r>
              <a:rPr sz="1419" spc="-64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protocoles</a:t>
            </a:r>
            <a:r>
              <a:rPr sz="1419" spc="-39" dirty="0">
                <a:latin typeface="Verdana"/>
                <a:cs typeface="Verdana"/>
              </a:rPr>
              <a:t> </a:t>
            </a:r>
            <a:r>
              <a:rPr sz="1419" spc="-18" dirty="0">
                <a:latin typeface="Verdana"/>
                <a:cs typeface="Verdana"/>
              </a:rPr>
              <a:t>de </a:t>
            </a:r>
            <a:r>
              <a:rPr sz="1419" spc="-489" dirty="0">
                <a:latin typeface="Verdana"/>
                <a:cs typeface="Verdana"/>
              </a:rPr>
              <a:t> </a:t>
            </a:r>
            <a:r>
              <a:rPr sz="1419" dirty="0">
                <a:latin typeface="Verdana"/>
                <a:cs typeface="Verdana"/>
              </a:rPr>
              <a:t>couche</a:t>
            </a:r>
            <a:r>
              <a:rPr sz="1419" spc="-71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liaison</a:t>
            </a:r>
            <a:r>
              <a:rPr sz="1419" spc="-14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de</a:t>
            </a:r>
            <a:r>
              <a:rPr sz="1419" spc="-18" dirty="0">
                <a:latin typeface="Verdana"/>
                <a:cs typeface="Verdana"/>
              </a:rPr>
              <a:t> </a:t>
            </a:r>
            <a:r>
              <a:rPr sz="1419" spc="-11" dirty="0">
                <a:latin typeface="Verdana"/>
                <a:cs typeface="Verdana"/>
              </a:rPr>
              <a:t>données:</a:t>
            </a:r>
            <a:endParaRPr sz="1419" dirty="0">
              <a:latin typeface="Verdana"/>
              <a:cs typeface="Verdana"/>
            </a:endParaRPr>
          </a:p>
          <a:p>
            <a:pPr marL="9009">
              <a:spcBef>
                <a:spcPts val="851"/>
              </a:spcBef>
            </a:pPr>
            <a:r>
              <a:rPr sz="1419" b="1" spc="-14" dirty="0">
                <a:solidFill>
                  <a:srgbClr val="006EC0"/>
                </a:solidFill>
                <a:latin typeface="Verdana"/>
                <a:cs typeface="Verdana"/>
              </a:rPr>
              <a:t>LAN:</a:t>
            </a:r>
            <a:endParaRPr sz="1419" dirty="0">
              <a:latin typeface="Verdana"/>
              <a:cs typeface="Verdana"/>
            </a:endParaRPr>
          </a:p>
          <a:p>
            <a:pPr marL="9009">
              <a:spcBef>
                <a:spcPts val="851"/>
              </a:spcBef>
            </a:pPr>
            <a:r>
              <a:rPr sz="1419" spc="-4" dirty="0">
                <a:latin typeface="Verdana"/>
                <a:cs typeface="Verdana"/>
              </a:rPr>
              <a:t>Liaison</a:t>
            </a:r>
            <a:r>
              <a:rPr sz="1419" spc="-32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filaire:</a:t>
            </a:r>
            <a:r>
              <a:rPr sz="1419" spc="-32" dirty="0">
                <a:latin typeface="Verdana"/>
                <a:cs typeface="Verdana"/>
              </a:rPr>
              <a:t> </a:t>
            </a:r>
            <a:r>
              <a:rPr sz="1419" b="1" spc="-11" dirty="0">
                <a:latin typeface="Verdana"/>
                <a:cs typeface="Verdana"/>
              </a:rPr>
              <a:t>Ethernet</a:t>
            </a:r>
            <a:endParaRPr sz="1419" dirty="0">
              <a:latin typeface="Verdana"/>
              <a:cs typeface="Verdana"/>
            </a:endParaRPr>
          </a:p>
          <a:p>
            <a:pPr marL="9009" marR="3604">
              <a:lnSpc>
                <a:spcPct val="150000"/>
              </a:lnSpc>
            </a:pPr>
            <a:r>
              <a:rPr sz="1419" spc="-4" dirty="0">
                <a:latin typeface="Verdana"/>
                <a:cs typeface="Verdana"/>
              </a:rPr>
              <a:t>Liaison</a:t>
            </a:r>
            <a:r>
              <a:rPr sz="1419" spc="-25" dirty="0">
                <a:latin typeface="Verdana"/>
                <a:cs typeface="Verdana"/>
              </a:rPr>
              <a:t> </a:t>
            </a:r>
            <a:r>
              <a:rPr sz="1419" dirty="0">
                <a:latin typeface="Verdana"/>
                <a:cs typeface="Verdana"/>
              </a:rPr>
              <a:t>sans</a:t>
            </a:r>
            <a:r>
              <a:rPr sz="1419" spc="-43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fil:</a:t>
            </a:r>
            <a:r>
              <a:rPr sz="1419" dirty="0">
                <a:latin typeface="Verdana"/>
                <a:cs typeface="Verdana"/>
              </a:rPr>
              <a:t> </a:t>
            </a:r>
            <a:r>
              <a:rPr sz="1419" b="1" spc="-7" dirty="0">
                <a:latin typeface="Verdana"/>
                <a:cs typeface="Verdana"/>
              </a:rPr>
              <a:t>Wi-Fi</a:t>
            </a:r>
            <a:r>
              <a:rPr sz="1419" b="1" spc="7" dirty="0">
                <a:latin typeface="Verdana"/>
                <a:cs typeface="Verdana"/>
              </a:rPr>
              <a:t> </a:t>
            </a:r>
            <a:r>
              <a:rPr sz="1419" dirty="0">
                <a:latin typeface="Verdana"/>
                <a:cs typeface="Verdana"/>
              </a:rPr>
              <a:t>ou</a:t>
            </a:r>
            <a:r>
              <a:rPr sz="1419" spc="-32" dirty="0">
                <a:latin typeface="Verdana"/>
                <a:cs typeface="Verdana"/>
              </a:rPr>
              <a:t> </a:t>
            </a:r>
            <a:r>
              <a:rPr sz="1419" b="1" spc="-7" dirty="0">
                <a:latin typeface="Verdana"/>
                <a:cs typeface="Verdana"/>
              </a:rPr>
              <a:t>802.11</a:t>
            </a:r>
            <a:r>
              <a:rPr sz="1419" spc="-7" dirty="0">
                <a:latin typeface="Verdana"/>
                <a:cs typeface="Verdana"/>
              </a:rPr>
              <a:t>. </a:t>
            </a:r>
            <a:r>
              <a:rPr sz="1419" spc="-489" dirty="0">
                <a:latin typeface="Verdana"/>
                <a:cs typeface="Verdana"/>
              </a:rPr>
              <a:t> </a:t>
            </a:r>
            <a:r>
              <a:rPr sz="1419" b="1" spc="-14" dirty="0">
                <a:solidFill>
                  <a:srgbClr val="006EC0"/>
                </a:solidFill>
                <a:latin typeface="Verdana"/>
                <a:cs typeface="Verdana"/>
              </a:rPr>
              <a:t>WAN:</a:t>
            </a:r>
            <a:endParaRPr sz="1419" dirty="0">
              <a:latin typeface="Verdana"/>
              <a:cs typeface="Verdana"/>
            </a:endParaRPr>
          </a:p>
          <a:p>
            <a:pPr marL="9009">
              <a:spcBef>
                <a:spcPts val="851"/>
              </a:spcBef>
            </a:pPr>
            <a:r>
              <a:rPr sz="1419" dirty="0">
                <a:latin typeface="Verdana"/>
                <a:cs typeface="Verdana"/>
              </a:rPr>
              <a:t>En</a:t>
            </a:r>
            <a:r>
              <a:rPr sz="1419" spc="-46" dirty="0">
                <a:latin typeface="Verdana"/>
                <a:cs typeface="Verdana"/>
              </a:rPr>
              <a:t> </a:t>
            </a:r>
            <a:r>
              <a:rPr sz="1419" spc="-4" dirty="0">
                <a:latin typeface="Verdana"/>
                <a:cs typeface="Verdana"/>
              </a:rPr>
              <a:t>mode</a:t>
            </a:r>
            <a:r>
              <a:rPr sz="1419" spc="-18" dirty="0">
                <a:latin typeface="Verdana"/>
                <a:cs typeface="Verdana"/>
              </a:rPr>
              <a:t> </a:t>
            </a:r>
            <a:r>
              <a:rPr sz="1419" spc="-7" dirty="0">
                <a:latin typeface="Verdana"/>
                <a:cs typeface="Verdana"/>
              </a:rPr>
              <a:t>point-à-point</a:t>
            </a:r>
            <a:r>
              <a:rPr sz="1419" spc="-4" dirty="0">
                <a:latin typeface="Verdana"/>
                <a:cs typeface="Verdana"/>
              </a:rPr>
              <a:t> </a:t>
            </a:r>
            <a:r>
              <a:rPr sz="1419" dirty="0">
                <a:latin typeface="Verdana"/>
                <a:cs typeface="Verdana"/>
              </a:rPr>
              <a:t>:</a:t>
            </a:r>
            <a:r>
              <a:rPr sz="1419" spc="-21" dirty="0">
                <a:latin typeface="Verdana"/>
                <a:cs typeface="Verdana"/>
              </a:rPr>
              <a:t> </a:t>
            </a:r>
            <a:r>
              <a:rPr sz="1419" b="1" spc="-7" dirty="0">
                <a:latin typeface="Verdana"/>
                <a:cs typeface="Verdana"/>
              </a:rPr>
              <a:t>HDLC</a:t>
            </a:r>
            <a:r>
              <a:rPr sz="1419" spc="-7" dirty="0">
                <a:latin typeface="Verdana"/>
                <a:cs typeface="Verdana"/>
              </a:rPr>
              <a:t>.</a:t>
            </a:r>
            <a:endParaRPr sz="1419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9669" y="2833653"/>
            <a:ext cx="5116676" cy="31156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18783-AA56-3211-402F-646CFEA4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1B49317-C7F2-ACF3-43CF-060E3319DF32}"/>
              </a:ext>
            </a:extLst>
          </p:cNvPr>
          <p:cNvSpPr txBox="1"/>
          <p:nvPr/>
        </p:nvSpPr>
        <p:spPr>
          <a:xfrm>
            <a:off x="899592" y="5076595"/>
            <a:ext cx="2496807" cy="626731"/>
          </a:xfrm>
          <a:prstGeom prst="rect">
            <a:avLst/>
          </a:prstGeom>
        </p:spPr>
        <p:txBody>
          <a:bodyPr vert="horz" wrap="square" lIns="0" tIns="117115" rIns="0" bIns="0" rtlCol="0">
            <a:spAutoFit/>
          </a:bodyPr>
          <a:lstStyle/>
          <a:p>
            <a:pPr marL="9009">
              <a:spcBef>
                <a:spcPts val="922"/>
              </a:spcBef>
            </a:pPr>
            <a:r>
              <a:rPr sz="1277" b="1" spc="-14" dirty="0">
                <a:latin typeface="Verdana"/>
                <a:cs typeface="Verdana"/>
              </a:rPr>
              <a:t>LAN</a:t>
            </a:r>
            <a:endParaRPr sz="1277" dirty="0">
              <a:latin typeface="Verdana"/>
              <a:cs typeface="Verdana"/>
            </a:endParaRPr>
          </a:p>
          <a:p>
            <a:pPr marL="9009">
              <a:spcBef>
                <a:spcPts val="851"/>
              </a:spcBef>
            </a:pPr>
            <a:r>
              <a:rPr sz="1277" dirty="0">
                <a:latin typeface="Verdana"/>
                <a:cs typeface="Verdana"/>
              </a:rPr>
              <a:t>En</a:t>
            </a:r>
            <a:r>
              <a:rPr sz="1277" spc="-43" dirty="0">
                <a:latin typeface="Verdana"/>
                <a:cs typeface="Verdana"/>
              </a:rPr>
              <a:t> </a:t>
            </a:r>
            <a:r>
              <a:rPr sz="1277" spc="-4" dirty="0">
                <a:latin typeface="Verdana"/>
                <a:cs typeface="Verdana"/>
              </a:rPr>
              <a:t>mode</a:t>
            </a:r>
            <a:r>
              <a:rPr sz="1277" spc="-21" dirty="0">
                <a:latin typeface="Verdana"/>
                <a:cs typeface="Verdana"/>
              </a:rPr>
              <a:t> </a:t>
            </a:r>
            <a:r>
              <a:rPr sz="1277" dirty="0">
                <a:latin typeface="Verdana"/>
                <a:cs typeface="Verdana"/>
              </a:rPr>
              <a:t>Multipoint:</a:t>
            </a:r>
            <a:r>
              <a:rPr sz="1277" spc="-39" dirty="0">
                <a:latin typeface="Verdana"/>
                <a:cs typeface="Verdana"/>
              </a:rPr>
              <a:t> </a:t>
            </a:r>
            <a:r>
              <a:rPr sz="1277" b="1" spc="-11" dirty="0">
                <a:latin typeface="Verdana"/>
                <a:cs typeface="Verdana"/>
              </a:rPr>
              <a:t>Ethernet</a:t>
            </a:r>
            <a:endParaRPr sz="1277" dirty="0">
              <a:latin typeface="Verdana"/>
              <a:cs typeface="Verdana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1A2B13BC-432D-3B84-287C-44DAE48F0F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441" y="2492896"/>
            <a:ext cx="7185833" cy="4011829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2C8112B8-665B-B4A2-4ADF-FEAFC79F351B}"/>
              </a:ext>
            </a:extLst>
          </p:cNvPr>
          <p:cNvSpPr txBox="1">
            <a:spLocks/>
          </p:cNvSpPr>
          <p:nvPr/>
        </p:nvSpPr>
        <p:spPr bwMode="gray">
          <a:xfrm>
            <a:off x="3588764" y="1268760"/>
            <a:ext cx="338518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fr-FR" sz="2400" b="1" spc="-4" dirty="0"/>
              <a:t>Trame Ethernet </a:t>
            </a:r>
            <a:endParaRPr lang="fr-FR" sz="2400" b="1" dirty="0">
              <a:latin typeface="+mn-l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371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DE4AA63-4B7A-46F2-A673-5CA8753BB91F}"/>
              </a:ext>
            </a:extLst>
          </p:cNvPr>
          <p:cNvSpPr txBox="1">
            <a:spLocks/>
          </p:cNvSpPr>
          <p:nvPr/>
        </p:nvSpPr>
        <p:spPr bwMode="gray">
          <a:xfrm>
            <a:off x="1763689" y="1052736"/>
            <a:ext cx="5472608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fr-FR" sz="2400" b="1" spc="-10" dirty="0">
                <a:latin typeface="+mn-lt"/>
              </a:rPr>
              <a:t>Évolution de la technologie Ethernet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83BD1F-E892-409B-AC9C-1ECE4786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373927"/>
            <a:ext cx="3203848" cy="20712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594035-8D8B-D106-4EE9-37FC5673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5EF4B0-608F-2B84-1436-430E4ECAF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454F3AC-5F5E-3197-2A20-5C53BB2D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43215FD-2320-306E-7749-725992A2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A71DCD-49CF-C6A2-8B1F-CB86E8D1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E1A1E37-89CE-B857-2557-C26CF68D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F6368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71B23-8B50-BA02-A850-98D7FFFFA80B}"/>
              </a:ext>
            </a:extLst>
          </p:cNvPr>
          <p:cNvSpPr txBox="1"/>
          <p:nvPr/>
        </p:nvSpPr>
        <p:spPr>
          <a:xfrm>
            <a:off x="360040" y="2636912"/>
            <a:ext cx="5364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1980 :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Naissance d'Ethernet I (DIX 1.0 - DEC, Intel, Xerox) avec un débit de 10 Mb/s.</a:t>
            </a:r>
          </a:p>
          <a:p>
            <a:endParaRPr lang="fr-F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1982 :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Amélioration du débit avec Ethernet II (DIX 2.0).</a:t>
            </a:r>
          </a:p>
          <a:p>
            <a:endParaRPr lang="fr-F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1983 :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L'IEEE publie la norme IEEE 802.3, permettant la normalisation du protocole sur tous les équipements réseau, indépendamment du fabricant.</a:t>
            </a:r>
          </a:p>
          <a:p>
            <a:endParaRPr lang="fr-FR" sz="1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500" b="1" dirty="0">
                <a:latin typeface="Verdana" panose="020B0604030504040204" pitchFamily="34" charset="0"/>
                <a:ea typeface="Verdana" panose="020B0604030504040204" pitchFamily="34" charset="0"/>
              </a:rPr>
              <a:t>Mises à jour : </a:t>
            </a:r>
            <a:r>
              <a:rPr lang="fr-FR" sz="1500" dirty="0">
                <a:latin typeface="Verdana" panose="020B0604030504040204" pitchFamily="34" charset="0"/>
                <a:ea typeface="Verdana" panose="020B0604030504040204" pitchFamily="34" charset="0"/>
              </a:rPr>
              <a:t>La norme a été régulièrement améliorée pour intégrer de nouvelles technologies.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3768" y="1124744"/>
            <a:ext cx="5438243" cy="378429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>
              <a:spcBef>
                <a:spcPts val="71"/>
              </a:spcBef>
            </a:pPr>
            <a:r>
              <a:rPr sz="2400" b="1" spc="-4" dirty="0">
                <a:latin typeface="+mn-lt"/>
              </a:rPr>
              <a:t>Adresse</a:t>
            </a:r>
            <a:r>
              <a:rPr sz="2400" b="1" spc="-67" dirty="0">
                <a:latin typeface="+mn-lt"/>
              </a:rPr>
              <a:t> </a:t>
            </a:r>
            <a:r>
              <a:rPr sz="2400" b="1" spc="-4" dirty="0">
                <a:latin typeface="+mn-lt"/>
              </a:rPr>
              <a:t>physique</a:t>
            </a:r>
            <a:r>
              <a:rPr sz="2400" b="1" spc="-35" dirty="0">
                <a:latin typeface="+mn-lt"/>
              </a:rPr>
              <a:t> </a:t>
            </a:r>
            <a:r>
              <a:rPr sz="2400" b="1" dirty="0">
                <a:latin typeface="+mn-lt"/>
              </a:rPr>
              <a:t>:</a:t>
            </a:r>
            <a:r>
              <a:rPr sz="2400" b="1" spc="-46" dirty="0">
                <a:latin typeface="+mn-lt"/>
              </a:rPr>
              <a:t> </a:t>
            </a:r>
            <a:r>
              <a:rPr sz="2400" b="1" dirty="0">
                <a:latin typeface="+mn-lt"/>
              </a:rPr>
              <a:t>adresse</a:t>
            </a:r>
            <a:r>
              <a:rPr sz="2400" b="1" spc="-57" dirty="0">
                <a:latin typeface="+mn-lt"/>
              </a:rPr>
              <a:t> </a:t>
            </a:r>
            <a:r>
              <a:rPr sz="2400" b="1" spc="-18" dirty="0">
                <a:latin typeface="+mn-lt"/>
              </a:rPr>
              <a:t>MAC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59209" y="7382348"/>
            <a:ext cx="550545" cy="31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b="0" i="0" kern="1200">
                <a:solidFill>
                  <a:srgbClr val="171B0D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spcBef>
                <a:spcPts val="110"/>
              </a:spcBef>
            </a:pPr>
            <a:fld id="{81D60167-4931-47E6-BA6A-407CBD079E47}" type="slidenum">
              <a:rPr lang="fr-FR" smtClean="0"/>
              <a:pPr marL="228600">
                <a:spcBef>
                  <a:spcPts val="110"/>
                </a:spcBef>
              </a:pPr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95536" y="2060848"/>
            <a:ext cx="8352928" cy="4872451"/>
          </a:xfrm>
          <a:prstGeom prst="rect">
            <a:avLst/>
          </a:prstGeom>
        </p:spPr>
        <p:txBody>
          <a:bodyPr vert="horz" wrap="square" lIns="0" tIns="117566" rIns="0" bIns="0" rtlCol="0">
            <a:spAutoFit/>
          </a:bodyPr>
          <a:lstStyle/>
          <a:p>
            <a:pPr marL="212171" indent="-203612">
              <a:spcBef>
                <a:spcPts val="926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Il s'agit d'un identifiant unique pour chaque interface réseau (adresse MAC)</a:t>
            </a:r>
            <a:endParaRPr sz="1400" b="1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12171" indent="-203612">
              <a:spcBef>
                <a:spcPts val="851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Stockée dans la carte réseau.</a:t>
            </a:r>
          </a:p>
          <a:p>
            <a:pPr marL="212171" indent="-203612">
              <a:spcBef>
                <a:spcPts val="851"/>
              </a:spcBef>
              <a:buFont typeface="Wingdings"/>
              <a:buChar char=""/>
              <a:tabLst>
                <a:tab pos="212171" algn="l"/>
                <a:tab pos="212621" algn="l"/>
              </a:tabLst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Le constructeur de la carte la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gravait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(ou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tatouait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) directement sur l'interface lors de la fabrication, un procédé appelé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"BIA" (</a:t>
            </a:r>
            <a:r>
              <a:rPr lang="fr-F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Burned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-In </a:t>
            </a:r>
            <a:r>
              <a:rPr lang="fr-F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Address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. Toutefois, certaines cartes modernes permettent de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modifier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cette adresse via des logiciels ou le BIOS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9009">
              <a:spcBef>
                <a:spcPts val="855"/>
              </a:spcBef>
            </a:pPr>
            <a:r>
              <a:rPr sz="1400" spc="-4" dirty="0">
                <a:latin typeface="Verdana"/>
                <a:cs typeface="Verdana"/>
              </a:rPr>
              <a:t>Codée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sur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48</a:t>
            </a:r>
            <a:r>
              <a:rPr sz="1400" b="1" spc="-18" dirty="0">
                <a:latin typeface="Verdana"/>
                <a:cs typeface="Verdana"/>
              </a:rPr>
              <a:t> </a:t>
            </a:r>
            <a:r>
              <a:rPr sz="1400" b="1" spc="-4" dirty="0">
                <a:latin typeface="Verdana"/>
                <a:cs typeface="Verdana"/>
              </a:rPr>
              <a:t>bits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découpables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en</a:t>
            </a:r>
            <a:r>
              <a:rPr sz="1400" spc="-39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6</a:t>
            </a:r>
            <a:r>
              <a:rPr sz="1400" b="1" spc="-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octets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en</a:t>
            </a:r>
            <a:r>
              <a:rPr sz="1400" spc="-39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format</a:t>
            </a:r>
            <a:r>
              <a:rPr sz="1400" spc="-32" dirty="0">
                <a:latin typeface="Verdana"/>
                <a:cs typeface="Verdana"/>
              </a:rPr>
              <a:t> </a:t>
            </a:r>
            <a:r>
              <a:rPr sz="1400" spc="-11" dirty="0">
                <a:latin typeface="Verdana"/>
                <a:cs typeface="Verdana"/>
              </a:rPr>
              <a:t>hexadécimal</a:t>
            </a:r>
            <a:endParaRPr sz="1400" dirty="0">
              <a:latin typeface="Verdana"/>
              <a:cs typeface="Verdana"/>
            </a:endParaRPr>
          </a:p>
          <a:p>
            <a:pPr marL="9009">
              <a:spcBef>
                <a:spcPts val="1277"/>
              </a:spcBef>
            </a:pPr>
            <a:r>
              <a:rPr sz="1419" b="1" spc="-14" dirty="0">
                <a:solidFill>
                  <a:srgbClr val="FF0000"/>
                </a:solidFill>
                <a:latin typeface="Verdana"/>
                <a:cs typeface="Verdana"/>
              </a:rPr>
              <a:t>00-1E-33-1D-6A-79</a:t>
            </a:r>
            <a:endParaRPr sz="1419" dirty="0">
              <a:latin typeface="Verdana"/>
              <a:cs typeface="Verdana"/>
            </a:endParaRPr>
          </a:p>
          <a:p>
            <a:pPr marL="9009">
              <a:spcBef>
                <a:spcPts val="1277"/>
              </a:spcBef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Formes possibles d'écriture d'une adresse MAC :</a:t>
            </a:r>
          </a:p>
          <a:p>
            <a:pPr marL="720903" lvl="1" indent="-285750">
              <a:spcBef>
                <a:spcPts val="1277"/>
              </a:spcBef>
              <a:buFont typeface="Wingdings" panose="05000000000000000000" pitchFamily="2" charset="2"/>
              <a:buChar char="Ø"/>
              <a:tabLst>
                <a:tab pos="677956" algn="l"/>
                <a:tab pos="678406" algn="l"/>
              </a:tabLs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Avec des tirets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fr-FR" sz="1400" b="1" spc="-14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00-1E-33-1D-6A-79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(format courant sous Windows).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720903" lvl="1" indent="-285750">
              <a:spcBef>
                <a:spcPts val="1277"/>
              </a:spcBef>
              <a:buFont typeface="Wingdings" panose="05000000000000000000" pitchFamily="2" charset="2"/>
              <a:buChar char="Ø"/>
              <a:tabLst>
                <a:tab pos="677956" algn="l"/>
                <a:tab pos="678406" algn="l"/>
              </a:tabLs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Avec des deux-points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fr-FR" sz="1400" b="1" spc="-7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00:1E:33:1D:6A:79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(utilisé sous Linux/Unix).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720903" lvl="1" indent="-285750">
              <a:spcBef>
                <a:spcPts val="1277"/>
              </a:spcBef>
              <a:buFont typeface="Wingdings" panose="05000000000000000000" pitchFamily="2" charset="2"/>
              <a:buChar char="Ø"/>
              <a:tabLst>
                <a:tab pos="677956" algn="l"/>
                <a:tab pos="678406" algn="l"/>
              </a:tabLst>
            </a:pP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En blocs de 4 hexadécimaux (Cisco) :</a:t>
            </a:r>
            <a:r>
              <a:rPr sz="1400" b="1" spc="-7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001E:331D:6A79</a:t>
            </a:r>
            <a:r>
              <a:rPr lang="en-US" sz="1400" b="1" spc="-7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(format sur certains équipements réseau).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720903" lvl="1" indent="-285750">
              <a:spcBef>
                <a:spcPts val="1277"/>
              </a:spcBef>
              <a:buFont typeface="Wingdings" panose="05000000000000000000" pitchFamily="2" charset="2"/>
              <a:buChar char="Ø"/>
              <a:tabLst>
                <a:tab pos="677956" algn="l"/>
                <a:tab pos="678406" algn="l"/>
              </a:tabLst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En notation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pointée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(Cisco)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sz="1400" b="1" spc="-7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001E.331D.6A79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(sur certains routeurs et commutateurs Cisco).</a:t>
            </a:r>
          </a:p>
          <a:p>
            <a:pPr marL="677956" lvl="1" indent="-242803">
              <a:spcBef>
                <a:spcPts val="1277"/>
              </a:spcBef>
              <a:buFont typeface="Wingdings"/>
              <a:buChar char=""/>
              <a:tabLst>
                <a:tab pos="677956" algn="l"/>
                <a:tab pos="678406" algn="l"/>
              </a:tabLst>
            </a:pPr>
            <a:endParaRPr sz="1419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2648" y="1052736"/>
            <a:ext cx="5582259" cy="378429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>
              <a:spcBef>
                <a:spcPts val="71"/>
              </a:spcBef>
            </a:pPr>
            <a:r>
              <a:rPr sz="2400" b="1" spc="-4" dirty="0"/>
              <a:t>Adresse</a:t>
            </a:r>
            <a:r>
              <a:rPr sz="2400" b="1" spc="-67" dirty="0"/>
              <a:t> </a:t>
            </a:r>
            <a:r>
              <a:rPr sz="2400" b="1" spc="-4" dirty="0"/>
              <a:t>physique</a:t>
            </a:r>
            <a:r>
              <a:rPr sz="2400" b="1" spc="-35" dirty="0"/>
              <a:t> </a:t>
            </a:r>
            <a:r>
              <a:rPr sz="2400" b="1" dirty="0"/>
              <a:t>:</a:t>
            </a:r>
            <a:r>
              <a:rPr sz="2400" b="1" spc="-46" dirty="0"/>
              <a:t> </a:t>
            </a:r>
            <a:r>
              <a:rPr sz="2400" b="1" dirty="0"/>
              <a:t>adresse</a:t>
            </a:r>
            <a:r>
              <a:rPr sz="2400" b="1" spc="-57" dirty="0"/>
              <a:t> </a:t>
            </a:r>
            <a:r>
              <a:rPr sz="2400" b="1" spc="-18" dirty="0"/>
              <a:t>MAC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914" y="2422312"/>
            <a:ext cx="7110158" cy="12972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459209" y="7382348"/>
            <a:ext cx="550545" cy="31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b="0" i="0" kern="1200">
                <a:solidFill>
                  <a:srgbClr val="171B0D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spcBef>
                <a:spcPts val="110"/>
              </a:spcBef>
            </a:pPr>
            <a:fld id="{81D60167-4931-47E6-BA6A-407CBD079E47}" type="slidenum">
              <a:rPr lang="fr-FR" smtClean="0"/>
              <a:pPr marL="228600">
                <a:spcBef>
                  <a:spcPts val="110"/>
                </a:spcBef>
              </a:pPr>
              <a:t>8</a:t>
            </a:fld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87F47FA-0C7F-4F37-942C-A065679E0CA0}"/>
              </a:ext>
            </a:extLst>
          </p:cNvPr>
          <p:cNvSpPr txBox="1"/>
          <p:nvPr/>
        </p:nvSpPr>
        <p:spPr>
          <a:xfrm>
            <a:off x="251520" y="4077072"/>
            <a:ext cx="8856984" cy="2687207"/>
          </a:xfrm>
          <a:prstGeom prst="rect">
            <a:avLst/>
          </a:prstGeom>
        </p:spPr>
        <p:txBody>
          <a:bodyPr vert="horz" wrap="square" lIns="0" tIns="9459" rIns="0" bIns="0" rtlCol="0">
            <a:spAutoFit/>
          </a:bodyPr>
          <a:lstStyle/>
          <a:p>
            <a:pPr marL="297815" marR="247650" indent="-28575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fr-FR" sz="1400" b="1" dirty="0">
                <a:solidFill>
                  <a:srgbClr val="FF0000"/>
                </a:solidFill>
                <a:latin typeface="Verdana"/>
                <a:cs typeface="Verdana"/>
              </a:rPr>
              <a:t>B1:</a:t>
            </a:r>
            <a:r>
              <a:rPr lang="fr-FR" sz="1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b="1" spc="-5" dirty="0">
                <a:solidFill>
                  <a:srgbClr val="FF0000"/>
                </a:solidFill>
                <a:latin typeface="Verdana"/>
                <a:cs typeface="Verdana"/>
              </a:rPr>
              <a:t>c'est</a:t>
            </a:r>
            <a:r>
              <a:rPr lang="fr-FR" sz="1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b="1" dirty="0">
                <a:solidFill>
                  <a:srgbClr val="FF0000"/>
                </a:solidFill>
                <a:latin typeface="Verdana"/>
                <a:cs typeface="Verdana"/>
              </a:rPr>
              <a:t>le </a:t>
            </a:r>
            <a:r>
              <a:rPr lang="fr-FR" sz="1400" b="1" spc="-5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r>
              <a:rPr lang="fr-FR" sz="1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b="1" spc="-5" dirty="0">
                <a:solidFill>
                  <a:srgbClr val="FF0000"/>
                </a:solidFill>
                <a:latin typeface="Verdana"/>
                <a:cs typeface="Verdana"/>
              </a:rPr>
              <a:t>d'individualité”.</a:t>
            </a:r>
            <a:r>
              <a:rPr lang="fr-FR" sz="1400" b="1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si</a:t>
            </a:r>
            <a:r>
              <a:rPr lang="fr-FR" sz="14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bit</a:t>
            </a:r>
            <a:r>
              <a:rPr lang="fr-FR" sz="1400" b="1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= 0</a:t>
            </a:r>
            <a:r>
              <a:rPr lang="fr-FR" sz="1400" b="1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alors</a:t>
            </a:r>
            <a:r>
              <a:rPr lang="fr-FR" sz="14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il </a:t>
            </a:r>
            <a:r>
              <a:rPr lang="fr-FR"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s'agit</a:t>
            </a:r>
            <a:r>
              <a:rPr lang="fr-FR" sz="1400" spc="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unic</a:t>
            </a:r>
            <a:r>
              <a:rPr lang="fr-FR"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ast,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sinon </a:t>
            </a:r>
            <a:r>
              <a:rPr lang="fr-FR" sz="1400" spc="-6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(bit=1)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il s'agit d'une adresse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multicast.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9085" marR="247650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fr-FR" sz="1400" b="1" dirty="0">
                <a:solidFill>
                  <a:srgbClr val="FF0000"/>
                </a:solidFill>
                <a:latin typeface="Verdana"/>
                <a:cs typeface="Verdana"/>
              </a:rPr>
              <a:t>B2:</a:t>
            </a:r>
            <a:r>
              <a:rPr lang="fr-FR" sz="1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b="1" spc="-5" dirty="0">
                <a:solidFill>
                  <a:srgbClr val="FF0000"/>
                </a:solidFill>
                <a:latin typeface="Verdana"/>
                <a:cs typeface="Verdana"/>
              </a:rPr>
              <a:t>bit</a:t>
            </a:r>
            <a:r>
              <a:rPr lang="fr-FR" sz="1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b="1" spc="-5" dirty="0">
                <a:solidFill>
                  <a:srgbClr val="FF0000"/>
                </a:solidFill>
                <a:latin typeface="Verdana"/>
                <a:cs typeface="Verdana"/>
              </a:rPr>
              <a:t>d'individualité”:</a:t>
            </a:r>
            <a:r>
              <a:rPr lang="fr-FR" sz="1400" b="1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si</a:t>
            </a:r>
            <a:r>
              <a:rPr lang="fr-FR" sz="14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le </a:t>
            </a:r>
            <a:r>
              <a:rPr lang="fr-FR" sz="14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bit=0,</a:t>
            </a:r>
            <a:r>
              <a:rPr lang="fr-FR" sz="14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l'adresse est définie par le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constructeur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(adresse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universelle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attribuée par l'IEEE, donc unique au monde),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sinon </a:t>
            </a:r>
            <a:r>
              <a:rPr lang="fr-FR" sz="1400" spc="-6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fr-FR" sz="14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(bit=1)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l'adresse est définie par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l'administrateur réseau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(adresse locale, cas plus rare).</a:t>
            </a:r>
            <a:endParaRPr lang="en-US" sz="1419" spc="-4" dirty="0">
              <a:latin typeface="Verdana"/>
              <a:cs typeface="Verdana"/>
            </a:endParaRPr>
          </a:p>
          <a:p>
            <a:pPr marL="251812" marR="291453" indent="-243253">
              <a:spcBef>
                <a:spcPts val="1200"/>
              </a:spcBef>
              <a:buFont typeface="Wingdings"/>
              <a:buChar char=""/>
              <a:tabLst>
                <a:tab pos="251812" algn="l"/>
                <a:tab pos="252263" algn="l"/>
              </a:tabLst>
            </a:pPr>
            <a:r>
              <a:rPr lang="fr-FR" sz="1400" b="1" spc="-28" dirty="0">
                <a:latin typeface="Verdana" panose="020B0604030504040204" pitchFamily="34" charset="0"/>
                <a:ea typeface="Verdana" panose="020B0604030504040204" pitchFamily="34" charset="0"/>
              </a:rPr>
              <a:t>Les 3 premiers octets (24 bits) </a:t>
            </a:r>
            <a:r>
              <a:rPr lang="en-US" sz="1400" b="1" spc="-18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: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Appelés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OUI (</a:t>
            </a:r>
            <a:r>
              <a:rPr lang="fr-F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Organizationally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 Unique Identifier)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, ils identifient le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constructeur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de l’interface réseau. Ces identifiants sont attribués de manière unique par l’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IEEE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>
              <a:spcBef>
                <a:spcPts val="21"/>
              </a:spcBef>
              <a:buFont typeface="Wingdings"/>
              <a:buChar char=""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52263" indent="-243253">
              <a:buFont typeface="Wingdings"/>
              <a:buChar char=""/>
              <a:tabLst>
                <a:tab pos="251812" algn="l"/>
                <a:tab pos="252263" algn="l"/>
              </a:tabLst>
            </a:pPr>
            <a:r>
              <a:rPr lang="fr-FR" sz="1400" b="1" spc="-28" dirty="0">
                <a:latin typeface="Verdana" panose="020B0604030504040204" pitchFamily="34" charset="0"/>
                <a:ea typeface="Verdana" panose="020B0604030504040204" pitchFamily="34" charset="0"/>
              </a:rPr>
              <a:t>Les 3 derniers octets (24 bits) 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Identifient de manière unique la 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carte réseau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fabriquée par ce constructeur.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980728"/>
            <a:ext cx="6284224" cy="747761"/>
          </a:xfrm>
          <a:prstGeom prst="rect">
            <a:avLst/>
          </a:prstGeom>
        </p:spPr>
        <p:txBody>
          <a:bodyPr vert="horz" wrap="square" lIns="0" tIns="9009" rIns="0" bIns="0" rtlCol="0" anchor="ctr">
            <a:spAutoFit/>
          </a:bodyPr>
          <a:lstStyle/>
          <a:p>
            <a:pPr marL="9009">
              <a:spcBef>
                <a:spcPts val="71"/>
              </a:spcBef>
            </a:pPr>
            <a:r>
              <a:rPr lang="fr-FR" sz="2400" b="1" spc="-4" dirty="0"/>
              <a:t>Structure générale d'une trame Ethernet II</a:t>
            </a:r>
            <a:br>
              <a:rPr lang="fr-FR" sz="2400" b="1" spc="-4" dirty="0"/>
            </a:br>
            <a:endParaRPr sz="2400" b="1" spc="-4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4CEC8-C95F-1846-6C92-E97E8843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7456107" cy="3810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DB5C1-BFB4-696E-5FFD-35C2B1B0265D}"/>
              </a:ext>
            </a:extLst>
          </p:cNvPr>
          <p:cNvSpPr txBox="1"/>
          <p:nvPr/>
        </p:nvSpPr>
        <p:spPr>
          <a:xfrm>
            <a:off x="179512" y="5661248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réseau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797C2-5FBD-5112-5EB0-D0FD02A49DFC}"/>
              </a:ext>
            </a:extLst>
          </p:cNvPr>
          <p:cNvSpPr txBox="1"/>
          <p:nvPr/>
        </p:nvSpPr>
        <p:spPr>
          <a:xfrm>
            <a:off x="323528" y="4509120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26F8-3344-A19C-606E-259133BF433C}"/>
              </a:ext>
            </a:extLst>
          </p:cNvPr>
          <p:cNvSpPr txBox="1"/>
          <p:nvPr/>
        </p:nvSpPr>
        <p:spPr>
          <a:xfrm>
            <a:off x="284245" y="3259723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11847-C1EC-995F-69EA-8A8C1B4C6F66}"/>
              </a:ext>
            </a:extLst>
          </p:cNvPr>
          <p:cNvCxnSpPr>
            <a:cxnSpLocks/>
          </p:cNvCxnSpPr>
          <p:nvPr/>
        </p:nvCxnSpPr>
        <p:spPr>
          <a:xfrm flipV="1">
            <a:off x="755576" y="4847674"/>
            <a:ext cx="0" cy="813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7DA9CB-8482-D674-BEC9-239590146A7E}"/>
              </a:ext>
            </a:extLst>
          </p:cNvPr>
          <p:cNvCxnSpPr>
            <a:cxnSpLocks/>
          </p:cNvCxnSpPr>
          <p:nvPr/>
        </p:nvCxnSpPr>
        <p:spPr>
          <a:xfrm flipV="1">
            <a:off x="755576" y="3598277"/>
            <a:ext cx="0" cy="910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1A0B1D-3BCE-01C9-C4FF-409FE75077E8}"/>
              </a:ext>
            </a:extLst>
          </p:cNvPr>
          <p:cNvCxnSpPr/>
          <p:nvPr/>
        </p:nvCxnSpPr>
        <p:spPr>
          <a:xfrm flipV="1">
            <a:off x="755576" y="2852936"/>
            <a:ext cx="0" cy="40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53596</TotalTime>
  <Words>2003</Words>
  <Application>Microsoft Office PowerPoint</Application>
  <PresentationFormat>Affichage à l'écran (4:3)</PresentationFormat>
  <Paragraphs>288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Arial</vt:lpstr>
      <vt:lpstr>Baskerville Old Face</vt:lpstr>
      <vt:lpstr>Calibri</vt:lpstr>
      <vt:lpstr>Century</vt:lpstr>
      <vt:lpstr>Roboto</vt:lpstr>
      <vt:lpstr>Times New Roman</vt:lpstr>
      <vt:lpstr>Verdana</vt:lpstr>
      <vt:lpstr>Wingdings</vt:lpstr>
      <vt:lpstr>Wingdings 3</vt:lpstr>
      <vt:lpstr>Salle d’ions</vt:lpstr>
      <vt:lpstr>Présentation PowerPoint</vt:lpstr>
      <vt:lpstr>Présentation PowerPoint</vt:lpstr>
      <vt:lpstr>Présentation PowerPoint</vt:lpstr>
      <vt:lpstr>Trame Ethernet II</vt:lpstr>
      <vt:lpstr>Présentation PowerPoint</vt:lpstr>
      <vt:lpstr>Présentation PowerPoint</vt:lpstr>
      <vt:lpstr>Adresse physique : adresse MAC</vt:lpstr>
      <vt:lpstr>Adresse physique : adresse MAC</vt:lpstr>
      <vt:lpstr>Structure générale d'une trame Ethernet II </vt:lpstr>
      <vt:lpstr>Trame Ethernet II </vt:lpstr>
      <vt:lpstr>Trame Ethernet II </vt:lpstr>
      <vt:lpstr>Exemple d’application Décodage/Analyse d’une Trame Ethernet II</vt:lpstr>
      <vt:lpstr>Exemple d’application Décodage/Analyse d’une Trame Ethernet (Annexe)</vt:lpstr>
      <vt:lpstr>Exemple d’application Décodage/Analyse d’une Trame Ethernet (Annexe)</vt:lpstr>
      <vt:lpstr>Présentation PowerPoint</vt:lpstr>
      <vt:lpstr>Emplacement de la couche Internet dans l'architecture TCP/IP </vt:lpstr>
      <vt:lpstr>Structure de datagramme IP</vt:lpstr>
      <vt:lpstr>Structure de datagramme IP</vt:lpstr>
      <vt:lpstr>Datagramme IP (IP Version)</vt:lpstr>
      <vt:lpstr>Datagramme IP (HLEN ou IHL)</vt:lpstr>
      <vt:lpstr>Datagramme IP (HLEN)</vt:lpstr>
      <vt:lpstr>Datagramme IP (DS ou Tos)</vt:lpstr>
      <vt:lpstr>Datagramme IP (Total length)</vt:lpstr>
      <vt:lpstr>Datagramme IP (Identification)</vt:lpstr>
      <vt:lpstr>Datagramme IP (Flags)</vt:lpstr>
      <vt:lpstr>Datagramme IP (Flags, exemple)</vt:lpstr>
      <vt:lpstr>Datagramme IP (Fragmentation Offset)</vt:lpstr>
      <vt:lpstr>Datagramme IP (Time to live) </vt:lpstr>
      <vt:lpstr>Datagramme IP (Time to live, exemple) </vt:lpstr>
      <vt:lpstr>Datagramme IP (Protocol)</vt:lpstr>
      <vt:lpstr>Datagramme IP (Header checksum )</vt:lpstr>
      <vt:lpstr>Datagramme IP (IP Source ,Destination ,Options )</vt:lpstr>
      <vt:lpstr>Exemple d’application Analyse de paquet IP  </vt:lpstr>
      <vt:lpstr>Exemple d’application Décodage/Analyse d’une Trame Ethernet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Marco</dc:creator>
  <cp:lastModifiedBy>pc</cp:lastModifiedBy>
  <cp:revision>970</cp:revision>
  <cp:lastPrinted>2023-10-29T15:19:35Z</cp:lastPrinted>
  <dcterms:created xsi:type="dcterms:W3CDTF">2012-02-09T17:40:14Z</dcterms:created>
  <dcterms:modified xsi:type="dcterms:W3CDTF">2025-03-04T14:53:12Z</dcterms:modified>
</cp:coreProperties>
</file>