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0"/>
  </p:notesMasterIdLst>
  <p:sldIdLst>
    <p:sldId id="256" r:id="rId2"/>
    <p:sldId id="257" r:id="rId3"/>
    <p:sldId id="312" r:id="rId4"/>
    <p:sldId id="313" r:id="rId5"/>
    <p:sldId id="314" r:id="rId6"/>
    <p:sldId id="315" r:id="rId7"/>
    <p:sldId id="316" r:id="rId8"/>
    <p:sldId id="317" r:id="rId9"/>
    <p:sldId id="318" r:id="rId10"/>
    <p:sldId id="319" r:id="rId11"/>
    <p:sldId id="320" r:id="rId12"/>
    <p:sldId id="321" r:id="rId13"/>
    <p:sldId id="322" r:id="rId14"/>
    <p:sldId id="323" r:id="rId15"/>
    <p:sldId id="324" r:id="rId16"/>
    <p:sldId id="325" r:id="rId17"/>
    <p:sldId id="326" r:id="rId18"/>
    <p:sldId id="327" r:id="rId19"/>
  </p:sldIdLst>
  <p:sldSz cx="9144000" cy="5143500" type="screen16x9"/>
  <p:notesSz cx="6858000" cy="9144000"/>
  <p:embeddedFontLst>
    <p:embeddedFont>
      <p:font typeface="Kulim Park" panose="020B0604020202020204" charset="0"/>
      <p:regular r:id="rId21"/>
      <p:bold r:id="rId22"/>
      <p:italic r:id="rId23"/>
      <p:boldItalic r:id="rId24"/>
    </p:embeddedFont>
    <p:embeddedFont>
      <p:font typeface="Kulim Park SemiBold" panose="020B0604020202020204" charset="0"/>
      <p:regular r:id="rId25"/>
      <p:bold r:id="rId26"/>
      <p:italic r:id="rId27"/>
      <p:boldItalic r:id="rId28"/>
    </p:embeddedFont>
    <p:embeddedFont>
      <p:font typeface="Manrope" panose="020B060402020202020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5ECD02-04C3-4F0D-B1AF-63528E1DDB4D}">
  <a:tblStyle styleId="{555ECD02-04C3-4F0D-B1AF-63528E1DDB4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5E7C9CF-FDD6-4DD8-B6FB-090ED0516E3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813319">
            <a:off x="-1616877" y="-342427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649785" flipH="1">
            <a:off x="6475477" y="-7384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125387" y="2238100"/>
            <a:ext cx="7471673" cy="477180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8823147">
            <a:off x="-2265377" y="2808773"/>
            <a:ext cx="5990392" cy="5613180"/>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536238" y="-142500"/>
            <a:ext cx="4935815" cy="3769836"/>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649785">
            <a:off x="716152" y="44011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244193">
            <a:off x="4086917" y="-777268"/>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9555807">
            <a:off x="-6119383" y="2297294"/>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723150" y="1494200"/>
            <a:ext cx="7697700" cy="15981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5200"/>
              <a:buNone/>
              <a:defRPr sz="6600">
                <a:latin typeface="Kulim Park SemiBold"/>
                <a:ea typeface="Kulim Park SemiBold"/>
                <a:cs typeface="Kulim Park SemiBold"/>
                <a:sym typeface="Kulim Park SemiBold"/>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8" name="Google Shape;18;p2"/>
          <p:cNvSpPr txBox="1">
            <a:spLocks noGrp="1"/>
          </p:cNvSpPr>
          <p:nvPr>
            <p:ph type="subTitle" idx="1"/>
          </p:nvPr>
        </p:nvSpPr>
        <p:spPr>
          <a:xfrm>
            <a:off x="1962550" y="3100575"/>
            <a:ext cx="5218500" cy="54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atin typeface="Manrope"/>
                <a:ea typeface="Manrope"/>
                <a:cs typeface="Manrope"/>
                <a:sym typeface="Manrop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4"/>
          <p:cNvSpPr/>
          <p:nvPr/>
        </p:nvSpPr>
        <p:spPr>
          <a:xfrm rot="813319">
            <a:off x="-704002" y="2342077"/>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rot="-5553048">
            <a:off x="-3421688" y="1600648"/>
            <a:ext cx="5990367" cy="5613156"/>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AC9078">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rot="-1460553" flipH="1">
            <a:off x="6702382" y="-661835"/>
            <a:ext cx="7471555" cy="4771732"/>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3657786">
            <a:off x="7243056" y="893138"/>
            <a:ext cx="4558957" cy="1365879"/>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E6B8AF">
              <a:alpha val="33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rot="3624623">
            <a:off x="5761668" y="608449"/>
            <a:ext cx="7826028" cy="2877832"/>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txBox="1">
            <a:spLocks noGrp="1"/>
          </p:cNvSpPr>
          <p:nvPr>
            <p:ph type="title"/>
          </p:nvPr>
        </p:nvSpPr>
        <p:spPr>
          <a:xfrm>
            <a:off x="720000" y="437700"/>
            <a:ext cx="77028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6" name="Google Shape;36;p4"/>
          <p:cNvSpPr txBox="1">
            <a:spLocks noGrp="1"/>
          </p:cNvSpPr>
          <p:nvPr>
            <p:ph type="body" idx="1"/>
          </p:nvPr>
        </p:nvSpPr>
        <p:spPr>
          <a:xfrm>
            <a:off x="720000" y="1095450"/>
            <a:ext cx="7702800" cy="3610800"/>
          </a:xfrm>
          <a:prstGeom prst="rect">
            <a:avLst/>
          </a:prstGeom>
          <a:noFill/>
          <a:ln>
            <a:noFill/>
          </a:ln>
        </p:spPr>
        <p:txBody>
          <a:bodyPr spcFirstLastPara="1" wrap="square" lIns="91425" tIns="91425" rIns="91425" bIns="91425" anchor="b" anchorCtr="0">
            <a:noAutofit/>
          </a:bodyPr>
          <a:lstStyle>
            <a:lvl1pPr marL="457200" lvl="0" indent="-330200" rtl="0">
              <a:lnSpc>
                <a:spcPct val="100000"/>
              </a:lnSpc>
              <a:spcBef>
                <a:spcPts val="0"/>
              </a:spcBef>
              <a:spcAft>
                <a:spcPts val="0"/>
              </a:spcAft>
              <a:buSzPts val="1600"/>
              <a:buChar char="●"/>
              <a:defRPr sz="1250">
                <a:latin typeface="Manrope"/>
                <a:ea typeface="Manrope"/>
                <a:cs typeface="Manrope"/>
                <a:sym typeface="Manrope"/>
              </a:defRPr>
            </a:lvl1pPr>
            <a:lvl2pPr marL="914400" lvl="1" indent="-330200" rtl="0">
              <a:lnSpc>
                <a:spcPct val="100000"/>
              </a:lnSpc>
              <a:spcBef>
                <a:spcPts val="0"/>
              </a:spcBef>
              <a:spcAft>
                <a:spcPts val="0"/>
              </a:spcAft>
              <a:buSzPts val="1600"/>
              <a:buChar char="○"/>
              <a:defRPr/>
            </a:lvl2pPr>
            <a:lvl3pPr marL="1371600" lvl="2" indent="-330200" rtl="0">
              <a:lnSpc>
                <a:spcPct val="100000"/>
              </a:lnSpc>
              <a:spcBef>
                <a:spcPts val="0"/>
              </a:spcBef>
              <a:spcAft>
                <a:spcPts val="0"/>
              </a:spcAft>
              <a:buSzPts val="1600"/>
              <a:buChar char="■"/>
              <a:defRPr/>
            </a:lvl3pPr>
            <a:lvl4pPr marL="1828800" lvl="3" indent="-330200" rtl="0">
              <a:lnSpc>
                <a:spcPct val="100000"/>
              </a:lnSpc>
              <a:spcBef>
                <a:spcPts val="0"/>
              </a:spcBef>
              <a:spcAft>
                <a:spcPts val="0"/>
              </a:spcAft>
              <a:buSzPts val="1600"/>
              <a:buChar char="●"/>
              <a:defRPr/>
            </a:lvl4pPr>
            <a:lvl5pPr marL="2286000" lvl="4" indent="-330200" rtl="0">
              <a:lnSpc>
                <a:spcPct val="100000"/>
              </a:lnSpc>
              <a:spcBef>
                <a:spcPts val="0"/>
              </a:spcBef>
              <a:spcAft>
                <a:spcPts val="0"/>
              </a:spcAft>
              <a:buSzPts val="1600"/>
              <a:buChar char="○"/>
              <a:defRPr/>
            </a:lvl5pPr>
            <a:lvl6pPr marL="2743200" lvl="5" indent="-330200" rtl="0">
              <a:lnSpc>
                <a:spcPct val="100000"/>
              </a:lnSpc>
              <a:spcBef>
                <a:spcPts val="0"/>
              </a:spcBef>
              <a:spcAft>
                <a:spcPts val="0"/>
              </a:spcAft>
              <a:buSzPts val="1600"/>
              <a:buChar char="■"/>
              <a:defRPr/>
            </a:lvl6pPr>
            <a:lvl7pPr marL="3200400" lvl="6" indent="-330200" rtl="0">
              <a:lnSpc>
                <a:spcPct val="100000"/>
              </a:lnSpc>
              <a:spcBef>
                <a:spcPts val="0"/>
              </a:spcBef>
              <a:spcAft>
                <a:spcPts val="0"/>
              </a:spcAft>
              <a:buSzPts val="1600"/>
              <a:buChar char="●"/>
              <a:defRPr/>
            </a:lvl7pPr>
            <a:lvl8pPr marL="3657600" lvl="7" indent="-330200" rtl="0">
              <a:lnSpc>
                <a:spcPct val="100000"/>
              </a:lnSpc>
              <a:spcBef>
                <a:spcPts val="0"/>
              </a:spcBef>
              <a:spcAft>
                <a:spcPts val="0"/>
              </a:spcAft>
              <a:buSzPts val="1600"/>
              <a:buChar char="○"/>
              <a:defRPr/>
            </a:lvl8pPr>
            <a:lvl9pPr marL="4114800" lvl="8" indent="-330200" rtl="0">
              <a:lnSpc>
                <a:spcPct val="100000"/>
              </a:lnSpc>
              <a:spcBef>
                <a:spcPts val="0"/>
              </a:spcBef>
              <a:spcAft>
                <a:spcPts val="0"/>
              </a:spcAft>
              <a:buSzPts val="16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10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99"/>
        <p:cNvGrpSpPr/>
        <p:nvPr/>
      </p:nvGrpSpPr>
      <p:grpSpPr>
        <a:xfrm>
          <a:off x="0" y="0"/>
          <a:ext cx="0" cy="0"/>
          <a:chOff x="0" y="0"/>
          <a:chExt cx="0" cy="0"/>
        </a:xfrm>
      </p:grpSpPr>
      <p:sp>
        <p:nvSpPr>
          <p:cNvPr id="300" name="Google Shape;300;p29"/>
          <p:cNvSpPr/>
          <p:nvPr/>
        </p:nvSpPr>
        <p:spPr>
          <a:xfrm rot="-10285629">
            <a:off x="4140874" y="-201512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9"/>
          <p:cNvSpPr/>
          <p:nvPr/>
        </p:nvSpPr>
        <p:spPr>
          <a:xfrm flipH="1">
            <a:off x="6818628" y="2586663"/>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887C62">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9"/>
          <p:cNvSpPr/>
          <p:nvPr/>
        </p:nvSpPr>
        <p:spPr>
          <a:xfrm rot="9748587" flipH="1">
            <a:off x="5601527" y="2021265"/>
            <a:ext cx="8200944" cy="301569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9"/>
          <p:cNvSpPr/>
          <p:nvPr/>
        </p:nvSpPr>
        <p:spPr>
          <a:xfrm rot="4102346" flipH="1">
            <a:off x="-2270967" y="3805847"/>
            <a:ext cx="9416338" cy="601377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p:nvPr/>
        </p:nvSpPr>
        <p:spPr>
          <a:xfrm rot="813319">
            <a:off x="-3580677" y="-14257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7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9"/>
          <p:cNvSpPr/>
          <p:nvPr/>
        </p:nvSpPr>
        <p:spPr>
          <a:xfrm>
            <a:off x="3065327" y="-42009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06"/>
        <p:cNvGrpSpPr/>
        <p:nvPr/>
      </p:nvGrpSpPr>
      <p:grpSpPr>
        <a:xfrm>
          <a:off x="0" y="0"/>
          <a:ext cx="0" cy="0"/>
          <a:chOff x="0" y="0"/>
          <a:chExt cx="0" cy="0"/>
        </a:xfrm>
      </p:grpSpPr>
      <p:sp>
        <p:nvSpPr>
          <p:cNvPr id="307" name="Google Shape;307;p30"/>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7C62">
              <a:alpha val="66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rot="3394465" flipH="1">
            <a:off x="5593334" y="21714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7E2D6">
              <a:alpha val="4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rot="-10285603">
            <a:off x="6336471" y="-29172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rgbClr val="E6B8AF">
              <a:alpha val="254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rot="-2238616">
            <a:off x="-4635728" y="470344"/>
            <a:ext cx="7826078" cy="2877850"/>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1075" y="438900"/>
            <a:ext cx="76986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Kulim Park"/>
              <a:buNone/>
              <a:defRPr sz="2800">
                <a:solidFill>
                  <a:schemeClr val="dk1"/>
                </a:solidFill>
                <a:latin typeface="Kulim Park"/>
                <a:ea typeface="Kulim Park"/>
                <a:cs typeface="Kulim Park"/>
                <a:sym typeface="Kulim Park"/>
              </a:defRPr>
            </a:lvl1pPr>
            <a:lvl2pPr lvl="1"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2pPr>
            <a:lvl3pPr lvl="2"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3pPr>
            <a:lvl4pPr lvl="3"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4pPr>
            <a:lvl5pPr lvl="4"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5pPr>
            <a:lvl6pPr lvl="5"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6pPr>
            <a:lvl7pPr lvl="6"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7pPr>
            <a:lvl8pPr lvl="7"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8pPr>
            <a:lvl9pPr lvl="8"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9pPr>
          </a:lstStyle>
          <a:p>
            <a:endParaRPr/>
          </a:p>
        </p:txBody>
      </p:sp>
      <p:sp>
        <p:nvSpPr>
          <p:cNvPr id="7" name="Google Shape;7;p1"/>
          <p:cNvSpPr txBox="1">
            <a:spLocks noGrp="1"/>
          </p:cNvSpPr>
          <p:nvPr>
            <p:ph type="body" idx="1"/>
          </p:nvPr>
        </p:nvSpPr>
        <p:spPr>
          <a:xfrm>
            <a:off x="721075" y="1351868"/>
            <a:ext cx="7701900" cy="32475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1pPr>
            <a:lvl2pPr marL="914400" lvl="1"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2pPr>
            <a:lvl3pPr marL="1371600" lvl="2"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3pPr>
            <a:lvl4pPr marL="1828800" lvl="3"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4pPr>
            <a:lvl5pPr marL="2286000" lvl="4"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5pPr>
            <a:lvl6pPr marL="2743200" lvl="5"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6pPr>
            <a:lvl7pPr marL="3200400" lvl="6"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7pPr>
            <a:lvl8pPr marL="3657600" lvl="7"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8pPr>
            <a:lvl9pPr marL="4114800" lvl="8"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75" r:id="rId4"/>
    <p:sldLayoutId id="2147483676"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4"/>
          <p:cNvSpPr txBox="1">
            <a:spLocks noGrp="1"/>
          </p:cNvSpPr>
          <p:nvPr>
            <p:ph type="ctrTitle"/>
          </p:nvPr>
        </p:nvSpPr>
        <p:spPr>
          <a:xfrm>
            <a:off x="723150" y="1494200"/>
            <a:ext cx="7697700" cy="159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400" dirty="0">
                <a:solidFill>
                  <a:schemeClr val="dk2"/>
                </a:solidFill>
                <a:latin typeface="Kulim Park"/>
                <a:ea typeface="Kulim Park"/>
                <a:cs typeface="Kulim Park"/>
                <a:sym typeface="Kulim Park"/>
              </a:rPr>
              <a:t>Ksheera AUV</a:t>
            </a:r>
            <a:endParaRPr sz="5400" dirty="0">
              <a:solidFill>
                <a:schemeClr val="dk2"/>
              </a:solidFill>
              <a:latin typeface="Kulim Park"/>
              <a:ea typeface="Kulim Park"/>
              <a:cs typeface="Kulim Park"/>
              <a:sym typeface="Kulim Park"/>
            </a:endParaRPr>
          </a:p>
        </p:txBody>
      </p:sp>
      <p:sp>
        <p:nvSpPr>
          <p:cNvPr id="323" name="Google Shape;323;p34"/>
          <p:cNvSpPr txBox="1">
            <a:spLocks noGrp="1"/>
          </p:cNvSpPr>
          <p:nvPr>
            <p:ph type="subTitle" idx="1"/>
          </p:nvPr>
        </p:nvSpPr>
        <p:spPr>
          <a:xfrm>
            <a:off x="1962550" y="3100575"/>
            <a:ext cx="52185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Multi-Purpose Autonomous underwater surveillance Vehicle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C3B57-2DD9-41BD-AFFF-63DA72CEEE17}"/>
              </a:ext>
            </a:extLst>
          </p:cNvPr>
          <p:cNvSpPr>
            <a:spLocks noGrp="1"/>
          </p:cNvSpPr>
          <p:nvPr>
            <p:ph type="title"/>
          </p:nvPr>
        </p:nvSpPr>
        <p:spPr/>
        <p:txBody>
          <a:bodyPr/>
          <a:lstStyle/>
          <a:p>
            <a:r>
              <a:rPr lang="en-US" dirty="0"/>
              <a:t>The trajectory</a:t>
            </a:r>
          </a:p>
        </p:txBody>
      </p:sp>
      <p:sp>
        <p:nvSpPr>
          <p:cNvPr id="3" name="Text Placeholder 2">
            <a:extLst>
              <a:ext uri="{FF2B5EF4-FFF2-40B4-BE49-F238E27FC236}">
                <a16:creationId xmlns:a16="http://schemas.microsoft.com/office/drawing/2014/main" id="{C40D5E7A-1AD7-4E78-93E6-93B9E9AD6231}"/>
              </a:ext>
            </a:extLst>
          </p:cNvPr>
          <p:cNvSpPr>
            <a:spLocks noGrp="1"/>
          </p:cNvSpPr>
          <p:nvPr>
            <p:ph type="body" idx="1"/>
          </p:nvPr>
        </p:nvSpPr>
        <p:spPr/>
        <p:txBody>
          <a:bodyPr/>
          <a:lstStyle/>
          <a:p>
            <a:r>
              <a:rPr lang="en-US" sz="2000" dirty="0"/>
              <a:t>The trajectory is chosen to have either a rectangular path or a circular path. The robot starts from a point where a predefined location is sent to the robot, and it starts moving from that point completing a full rectangle or a circular path and collecting the data at the same time at different intervals of the time under the water. Once the trajectory is completed the bot automatically floats over the surface and comes back to the starting location. A control algorithm will be developed to provide the required turns at different points to cover the entire area.</a:t>
            </a:r>
          </a:p>
        </p:txBody>
      </p:sp>
    </p:spTree>
    <p:extLst>
      <p:ext uri="{BB962C8B-B14F-4D97-AF65-F5344CB8AC3E}">
        <p14:creationId xmlns:p14="http://schemas.microsoft.com/office/powerpoint/2010/main" val="900316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1EB0-1DC1-4E5A-85C1-699B60311B28}"/>
              </a:ext>
            </a:extLst>
          </p:cNvPr>
          <p:cNvSpPr>
            <a:spLocks noGrp="1"/>
          </p:cNvSpPr>
          <p:nvPr>
            <p:ph type="title"/>
          </p:nvPr>
        </p:nvSpPr>
        <p:spPr/>
        <p:txBody>
          <a:bodyPr/>
          <a:lstStyle/>
          <a:p>
            <a:r>
              <a:rPr lang="en-US" dirty="0"/>
              <a:t>The sensors</a:t>
            </a:r>
          </a:p>
        </p:txBody>
      </p:sp>
      <p:sp>
        <p:nvSpPr>
          <p:cNvPr id="3" name="Text Placeholder 2">
            <a:extLst>
              <a:ext uri="{FF2B5EF4-FFF2-40B4-BE49-F238E27FC236}">
                <a16:creationId xmlns:a16="http://schemas.microsoft.com/office/drawing/2014/main" id="{B50F92EA-9BD4-4899-81E5-76EEDBC2AECE}"/>
              </a:ext>
            </a:extLst>
          </p:cNvPr>
          <p:cNvSpPr>
            <a:spLocks noGrp="1"/>
          </p:cNvSpPr>
          <p:nvPr>
            <p:ph type="body" idx="1"/>
          </p:nvPr>
        </p:nvSpPr>
        <p:spPr/>
        <p:txBody>
          <a:bodyPr/>
          <a:lstStyle/>
          <a:p>
            <a:pPr marL="0" marR="0">
              <a:spcBef>
                <a:spcPts val="0"/>
              </a:spcBef>
              <a:spcAft>
                <a:spcPts val="800"/>
              </a:spcAft>
            </a:pPr>
            <a:r>
              <a:rPr lang="en-IN" sz="2000" dirty="0">
                <a:solidFill>
                  <a:srgbClr val="000000"/>
                </a:solidFill>
                <a:effectLst/>
                <a:latin typeface="Times New Roman" panose="02020603050405020304" pitchFamily="18" charset="0"/>
                <a:ea typeface="Times New Roman" panose="02020603050405020304" pitchFamily="18" charset="0"/>
              </a:rPr>
              <a:t>Two types are sensors are used.</a:t>
            </a:r>
            <a:endParaRPr lang="en-US" sz="20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mj-lt"/>
              <a:buAutoNum type="alphaLcPeriod"/>
            </a:pPr>
            <a:r>
              <a:rPr lang="en-IN" sz="2000" dirty="0">
                <a:solidFill>
                  <a:srgbClr val="000000"/>
                </a:solidFill>
                <a:effectLst/>
                <a:latin typeface="Times New Roman" panose="02020603050405020304" pitchFamily="18" charset="0"/>
                <a:ea typeface="Times New Roman" panose="02020603050405020304" pitchFamily="18" charset="0"/>
              </a:rPr>
              <a:t>Control sensors</a:t>
            </a:r>
            <a:endParaRPr lang="en-US" sz="20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mj-lt"/>
              <a:buAutoNum type="alphaLcPeriod"/>
            </a:pPr>
            <a:r>
              <a:rPr lang="en-IN" sz="2000" dirty="0">
                <a:solidFill>
                  <a:srgbClr val="000000"/>
                </a:solidFill>
                <a:effectLst/>
                <a:latin typeface="Times New Roman" panose="02020603050405020304" pitchFamily="18" charset="0"/>
                <a:ea typeface="Times New Roman" panose="02020603050405020304" pitchFamily="18" charset="0"/>
              </a:rPr>
              <a:t>Measurement sensors for water quality check</a:t>
            </a:r>
            <a:endParaRPr lang="en-US" sz="2000" dirty="0">
              <a:effectLst/>
              <a:latin typeface="Times New Roman" panose="02020603050405020304" pitchFamily="18" charset="0"/>
              <a:ea typeface="Times New Roman" panose="02020603050405020304" pitchFamily="18" charset="0"/>
            </a:endParaRPr>
          </a:p>
          <a:p>
            <a:pPr marL="238125" marR="0">
              <a:spcBef>
                <a:spcPts val="0"/>
              </a:spcBef>
              <a:spcAft>
                <a:spcPts val="0"/>
              </a:spcAft>
            </a:pPr>
            <a:r>
              <a:rPr lang="en-IN" sz="2000" dirty="0">
                <a:solidFill>
                  <a:srgbClr val="000000"/>
                </a:solidFill>
                <a:effectLst/>
                <a:latin typeface="Times New Roman" panose="02020603050405020304" pitchFamily="18" charset="0"/>
                <a:ea typeface="Times New Roman" panose="02020603050405020304" pitchFamily="18" charset="0"/>
              </a:rPr>
              <a:t>Control sensors are Gyroscope and accelerometers give rate and position parameters for maintaining the trajectory and vehicle stability. The position data is also updated by GPS. </a:t>
            </a:r>
            <a:endParaRPr lang="en-US" sz="2000" dirty="0">
              <a:effectLst/>
              <a:latin typeface="Times New Roman" panose="02020603050405020304" pitchFamily="18" charset="0"/>
              <a:ea typeface="Times New Roman" panose="02020603050405020304" pitchFamily="18" charset="0"/>
            </a:endParaRPr>
          </a:p>
          <a:p>
            <a:pPr marL="238125" marR="0">
              <a:spcBef>
                <a:spcPts val="0"/>
              </a:spcBef>
              <a:spcAft>
                <a:spcPts val="800"/>
              </a:spcAft>
            </a:pPr>
            <a:r>
              <a:rPr lang="en-IN" sz="2000" dirty="0">
                <a:solidFill>
                  <a:srgbClr val="000000"/>
                </a:solidFill>
                <a:effectLst/>
                <a:latin typeface="Times New Roman" panose="02020603050405020304" pitchFamily="18" charset="0"/>
                <a:ea typeface="Times New Roman" panose="02020603050405020304" pitchFamily="18" charset="0"/>
              </a:rPr>
              <a:t>Measurement sensors  are used for dissolved oxygen levels, salinity level,  pH levels ,ammonia content, temperature of the water and  pressure at the point.</a:t>
            </a:r>
            <a:endParaRPr lang="en-US" sz="2000" dirty="0">
              <a:effectLst/>
              <a:latin typeface="Times New Roman" panose="02020603050405020304" pitchFamily="18" charset="0"/>
              <a:ea typeface="Times New Roman" panose="02020603050405020304" pitchFamily="18" charset="0"/>
            </a:endParaRPr>
          </a:p>
          <a:p>
            <a:endParaRPr lang="en-US" sz="1400" dirty="0"/>
          </a:p>
        </p:txBody>
      </p:sp>
    </p:spTree>
    <p:extLst>
      <p:ext uri="{BB962C8B-B14F-4D97-AF65-F5344CB8AC3E}">
        <p14:creationId xmlns:p14="http://schemas.microsoft.com/office/powerpoint/2010/main" val="4198402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DBC5C-3DCF-4D0C-AA04-0F86B4274600}"/>
              </a:ext>
            </a:extLst>
          </p:cNvPr>
          <p:cNvSpPr>
            <a:spLocks noGrp="1"/>
          </p:cNvSpPr>
          <p:nvPr>
            <p:ph type="title"/>
          </p:nvPr>
        </p:nvSpPr>
        <p:spPr/>
        <p:txBody>
          <a:bodyPr/>
          <a:lstStyle/>
          <a:p>
            <a:r>
              <a:rPr lang="en-US" dirty="0"/>
              <a:t>The Computation element</a:t>
            </a:r>
          </a:p>
        </p:txBody>
      </p:sp>
      <p:sp>
        <p:nvSpPr>
          <p:cNvPr id="3" name="Text Placeholder 2">
            <a:extLst>
              <a:ext uri="{FF2B5EF4-FFF2-40B4-BE49-F238E27FC236}">
                <a16:creationId xmlns:a16="http://schemas.microsoft.com/office/drawing/2014/main" id="{648D14F9-AD0B-4AF9-89FD-0B4739FC05EF}"/>
              </a:ext>
            </a:extLst>
          </p:cNvPr>
          <p:cNvSpPr>
            <a:spLocks noGrp="1"/>
          </p:cNvSpPr>
          <p:nvPr>
            <p:ph type="body" idx="1"/>
          </p:nvPr>
        </p:nvSpPr>
        <p:spPr/>
        <p:txBody>
          <a:bodyPr/>
          <a:lstStyle/>
          <a:p>
            <a:r>
              <a:rPr lang="en-US" sz="1200" dirty="0"/>
              <a:t>A RASPBERRY- pi3 controller is used as processing hardware. All sensors and actuation devices are interfaced with this controller. It has also been provided to log data. The software will be developed in python /C language. The software has the following modules.</a:t>
            </a:r>
          </a:p>
          <a:p>
            <a:r>
              <a:rPr lang="en-US" sz="1200" dirty="0"/>
              <a:t>a.	Water pump controller to collect water to sink the vessel. </a:t>
            </a:r>
          </a:p>
          <a:p>
            <a:r>
              <a:rPr lang="en-US" sz="1200" dirty="0"/>
              <a:t>b.	Stepper motor to expand the bot to move up.</a:t>
            </a:r>
          </a:p>
          <a:p>
            <a:r>
              <a:rPr lang="en-US" sz="1200" dirty="0"/>
              <a:t>c.	Control algorithm to maintain the trajectory of the vessel at the pre-calculated spot.</a:t>
            </a:r>
          </a:p>
          <a:p>
            <a:r>
              <a:rPr lang="en-US" sz="1200" dirty="0"/>
              <a:t>d.	Actuation of propelling motors to provide thrust in forwarding direction.</a:t>
            </a:r>
          </a:p>
          <a:p>
            <a:r>
              <a:rPr lang="en-US" sz="1200" dirty="0"/>
              <a:t>e.	Operation of a small pump to collect water samples. </a:t>
            </a:r>
          </a:p>
          <a:p>
            <a:r>
              <a:rPr lang="en-US" sz="1200" dirty="0"/>
              <a:t>f.	Initialize all measurement sensors. Collect data from sensors and process them.</a:t>
            </a:r>
          </a:p>
          <a:p>
            <a:r>
              <a:rPr lang="en-US" sz="1200" dirty="0"/>
              <a:t>g.	Store data in a zip drive. Such that it can be recovered easily at the shore. </a:t>
            </a:r>
          </a:p>
          <a:p>
            <a:r>
              <a:rPr lang="en-US" sz="1200" dirty="0"/>
              <a:t>h.	Open solenoid valve of required chamber of sample collection to store samples to be collected at shore for detailed investigation. </a:t>
            </a:r>
          </a:p>
          <a:p>
            <a:r>
              <a:rPr lang="en-US" sz="1200" dirty="0" err="1"/>
              <a:t>i</a:t>
            </a:r>
            <a:r>
              <a:rPr lang="en-US" sz="1200" dirty="0"/>
              <a:t>.	Collect data from GPS as marking point. </a:t>
            </a:r>
          </a:p>
          <a:p>
            <a:r>
              <a:rPr lang="en-US" sz="1200" dirty="0"/>
              <a:t>j.	Transmit data through the </a:t>
            </a:r>
            <a:r>
              <a:rPr lang="en-US" sz="1200" dirty="0" err="1"/>
              <a:t>LoRA</a:t>
            </a:r>
            <a:r>
              <a:rPr lang="en-US" sz="1200" dirty="0"/>
              <a:t> modules. </a:t>
            </a:r>
          </a:p>
          <a:p>
            <a:r>
              <a:rPr lang="en-US" sz="1200" dirty="0"/>
              <a:t>k.	Transfer all data through communication link at shore.\</a:t>
            </a:r>
          </a:p>
          <a:p>
            <a:endParaRPr lang="en-US" sz="1200" dirty="0"/>
          </a:p>
        </p:txBody>
      </p:sp>
    </p:spTree>
    <p:extLst>
      <p:ext uri="{BB962C8B-B14F-4D97-AF65-F5344CB8AC3E}">
        <p14:creationId xmlns:p14="http://schemas.microsoft.com/office/powerpoint/2010/main" val="4012449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35C8-DE7F-4EBA-94DA-555B2C3C9D64}"/>
              </a:ext>
            </a:extLst>
          </p:cNvPr>
          <p:cNvSpPr>
            <a:spLocks noGrp="1"/>
          </p:cNvSpPr>
          <p:nvPr>
            <p:ph type="title"/>
          </p:nvPr>
        </p:nvSpPr>
        <p:spPr/>
        <p:txBody>
          <a:bodyPr/>
          <a:lstStyle/>
          <a:p>
            <a:r>
              <a:rPr lang="en-US" dirty="0"/>
              <a:t>GPS and Communication module </a:t>
            </a:r>
          </a:p>
        </p:txBody>
      </p:sp>
      <p:sp>
        <p:nvSpPr>
          <p:cNvPr id="3" name="Text Placeholder 2">
            <a:extLst>
              <a:ext uri="{FF2B5EF4-FFF2-40B4-BE49-F238E27FC236}">
                <a16:creationId xmlns:a16="http://schemas.microsoft.com/office/drawing/2014/main" id="{23DF9BB4-FC4B-4703-BD44-51642FB28FFF}"/>
              </a:ext>
            </a:extLst>
          </p:cNvPr>
          <p:cNvSpPr>
            <a:spLocks noGrp="1"/>
          </p:cNvSpPr>
          <p:nvPr>
            <p:ph type="body" idx="1"/>
          </p:nvPr>
        </p:nvSpPr>
        <p:spPr>
          <a:xfrm>
            <a:off x="523517" y="317076"/>
            <a:ext cx="7702800" cy="3610800"/>
          </a:xfrm>
        </p:spPr>
        <p:txBody>
          <a:bodyPr/>
          <a:lstStyle/>
          <a:p>
            <a:r>
              <a:rPr lang="en-IN" sz="2400" dirty="0">
                <a:solidFill>
                  <a:srgbClr val="000000"/>
                </a:solidFill>
                <a:effectLst/>
                <a:latin typeface="Times New Roman" panose="02020603050405020304" pitchFamily="18" charset="0"/>
                <a:ea typeface="Times New Roman" panose="02020603050405020304" pitchFamily="18" charset="0"/>
              </a:rPr>
              <a:t>GPS and communication antenna is placed on top of the bot. A Patch antenna for GPS and a whip antenna for </a:t>
            </a:r>
            <a:r>
              <a:rPr lang="en-IN" sz="2400" dirty="0" err="1">
                <a:solidFill>
                  <a:srgbClr val="000000"/>
                </a:solidFill>
                <a:effectLst/>
                <a:latin typeface="Times New Roman" panose="02020603050405020304" pitchFamily="18" charset="0"/>
                <a:ea typeface="Times New Roman" panose="02020603050405020304" pitchFamily="18" charset="0"/>
              </a:rPr>
              <a:t>LoRA</a:t>
            </a:r>
            <a:r>
              <a:rPr lang="en-IN" sz="2400" dirty="0">
                <a:solidFill>
                  <a:srgbClr val="000000"/>
                </a:solidFill>
                <a:effectLst/>
                <a:latin typeface="Times New Roman" panose="02020603050405020304" pitchFamily="18" charset="0"/>
                <a:ea typeface="Times New Roman" panose="02020603050405020304" pitchFamily="18" charset="0"/>
              </a:rPr>
              <a:t> communication is planned. The Lora module is connected to RPi through SPI link. </a:t>
            </a:r>
            <a:endParaRPr lang="en-US" sz="2400" dirty="0">
              <a:effectLst/>
              <a:latin typeface="Times New Roman" panose="02020603050405020304" pitchFamily="18" charset="0"/>
              <a:ea typeface="Times New Roman" panose="02020603050405020304" pitchFamily="18" charset="0"/>
            </a:endParaRPr>
          </a:p>
          <a:p>
            <a:endParaRPr lang="en-US" sz="1600" dirty="0"/>
          </a:p>
        </p:txBody>
      </p:sp>
    </p:spTree>
    <p:extLst>
      <p:ext uri="{BB962C8B-B14F-4D97-AF65-F5344CB8AC3E}">
        <p14:creationId xmlns:p14="http://schemas.microsoft.com/office/powerpoint/2010/main" val="3512936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F5777-2F1B-4771-B79B-C3490CF84091}"/>
              </a:ext>
            </a:extLst>
          </p:cNvPr>
          <p:cNvSpPr>
            <a:spLocks noGrp="1"/>
          </p:cNvSpPr>
          <p:nvPr>
            <p:ph type="title"/>
          </p:nvPr>
        </p:nvSpPr>
        <p:spPr/>
        <p:txBody>
          <a:bodyPr/>
          <a:lstStyle/>
          <a:p>
            <a:r>
              <a:rPr lang="en-US" dirty="0"/>
              <a:t>Application</a:t>
            </a:r>
          </a:p>
        </p:txBody>
      </p:sp>
      <p:sp>
        <p:nvSpPr>
          <p:cNvPr id="3" name="Text Placeholder 2">
            <a:extLst>
              <a:ext uri="{FF2B5EF4-FFF2-40B4-BE49-F238E27FC236}">
                <a16:creationId xmlns:a16="http://schemas.microsoft.com/office/drawing/2014/main" id="{7F3A27AE-AF15-4ECC-A9E5-D0D081A8478A}"/>
              </a:ext>
            </a:extLst>
          </p:cNvPr>
          <p:cNvSpPr>
            <a:spLocks noGrp="1"/>
          </p:cNvSpPr>
          <p:nvPr>
            <p:ph type="body" idx="1"/>
          </p:nvPr>
        </p:nvSpPr>
        <p:spPr/>
        <p:txBody>
          <a:bodyPr/>
          <a:lstStyle/>
          <a:p>
            <a:pPr marL="342900" marR="0" lvl="0" indent="-342900" fontAlgn="base">
              <a:spcBef>
                <a:spcPts val="0"/>
              </a:spcBef>
              <a:spcAft>
                <a:spcPts val="0"/>
              </a:spcAft>
              <a:tabLst>
                <a:tab pos="457200" algn="l"/>
              </a:tabLst>
            </a:pPr>
            <a:r>
              <a:rPr lang="en-IN" sz="2000" dirty="0">
                <a:solidFill>
                  <a:srgbClr val="000000"/>
                </a:solidFill>
                <a:effectLst/>
                <a:latin typeface="Times New Roman" panose="02020603050405020304" pitchFamily="18" charset="0"/>
                <a:ea typeface="Times New Roman" panose="02020603050405020304" pitchFamily="18" charset="0"/>
              </a:rPr>
              <a:t>There are numerous applications for this task. They are given below.</a:t>
            </a:r>
            <a:endParaRPr lang="en-US" sz="20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mj-lt"/>
              <a:buAutoNum type="alphaLcPeriod"/>
            </a:pPr>
            <a:r>
              <a:rPr lang="en-IN" sz="2000" dirty="0">
                <a:solidFill>
                  <a:srgbClr val="000000"/>
                </a:solidFill>
                <a:effectLst/>
                <a:latin typeface="Times New Roman" panose="02020603050405020304" pitchFamily="18" charset="0"/>
                <a:ea typeface="Times New Roman" panose="02020603050405020304" pitchFamily="18" charset="0"/>
              </a:rPr>
              <a:t>Survey of water bed from river, lakes or pond for the primary investigation of water quality. This may be suitable for the clean Ganga project. </a:t>
            </a:r>
            <a:endParaRPr lang="en-US" sz="20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mj-lt"/>
              <a:buAutoNum type="alphaLcPeriod"/>
            </a:pPr>
            <a:r>
              <a:rPr lang="en-IN" sz="2000" dirty="0">
                <a:solidFill>
                  <a:srgbClr val="000000"/>
                </a:solidFill>
                <a:effectLst/>
                <a:latin typeface="Times New Roman" panose="02020603050405020304" pitchFamily="18" charset="0"/>
                <a:ea typeface="Times New Roman" panose="02020603050405020304" pitchFamily="18" charset="0"/>
              </a:rPr>
              <a:t>Survey of water to alert danger situation for fishes.</a:t>
            </a:r>
            <a:endParaRPr lang="en-US" sz="20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mj-lt"/>
              <a:buAutoNum type="alphaLcPeriod"/>
            </a:pPr>
            <a:r>
              <a:rPr lang="en-IN" sz="2000" dirty="0">
                <a:solidFill>
                  <a:srgbClr val="000000"/>
                </a:solidFill>
                <a:effectLst/>
                <a:latin typeface="Times New Roman" panose="02020603050405020304" pitchFamily="18" charset="0"/>
                <a:ea typeface="Times New Roman" panose="02020603050405020304" pitchFamily="18" charset="0"/>
              </a:rPr>
              <a:t>  Survey of Sea and Ocean to reach benefit to the fisherman to locate a correct fishing spot</a:t>
            </a:r>
            <a:endParaRPr lang="en-US" sz="2000" dirty="0">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mj-lt"/>
              <a:buAutoNum type="alphaLcPeriod"/>
            </a:pPr>
            <a:r>
              <a:rPr lang="en-IN" sz="2000" dirty="0">
                <a:solidFill>
                  <a:srgbClr val="000000"/>
                </a:solidFill>
                <a:effectLst/>
                <a:latin typeface="Times New Roman" panose="02020603050405020304" pitchFamily="18" charset="0"/>
                <a:ea typeface="Times New Roman" panose="02020603050405020304" pitchFamily="18" charset="0"/>
              </a:rPr>
              <a:t>Finding and rescue tasks underwater during disasters such as floods and Tsunamis.</a:t>
            </a:r>
            <a:endParaRPr lang="en-US" sz="2000" dirty="0">
              <a:effectLst/>
              <a:latin typeface="Times New Roman" panose="02020603050405020304" pitchFamily="18" charset="0"/>
              <a:ea typeface="Times New Roman" panose="02020603050405020304" pitchFamily="18" charset="0"/>
            </a:endParaRPr>
          </a:p>
          <a:p>
            <a:endParaRPr lang="en-US" sz="1400" dirty="0"/>
          </a:p>
        </p:txBody>
      </p:sp>
    </p:spTree>
    <p:extLst>
      <p:ext uri="{BB962C8B-B14F-4D97-AF65-F5344CB8AC3E}">
        <p14:creationId xmlns:p14="http://schemas.microsoft.com/office/powerpoint/2010/main" val="2857959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8B49A-14AF-4266-8648-65ED0EC2AC2D}"/>
              </a:ext>
            </a:extLst>
          </p:cNvPr>
          <p:cNvSpPr>
            <a:spLocks noGrp="1"/>
          </p:cNvSpPr>
          <p:nvPr>
            <p:ph type="title"/>
          </p:nvPr>
        </p:nvSpPr>
        <p:spPr/>
        <p:txBody>
          <a:bodyPr/>
          <a:lstStyle/>
          <a:p>
            <a:r>
              <a:rPr lang="en-US" dirty="0"/>
              <a:t>Further work</a:t>
            </a:r>
          </a:p>
        </p:txBody>
      </p:sp>
      <p:sp>
        <p:nvSpPr>
          <p:cNvPr id="3" name="Text Placeholder 2">
            <a:extLst>
              <a:ext uri="{FF2B5EF4-FFF2-40B4-BE49-F238E27FC236}">
                <a16:creationId xmlns:a16="http://schemas.microsoft.com/office/drawing/2014/main" id="{5E9E8910-EBD6-45B0-BC90-ADB0D335FE34}"/>
              </a:ext>
            </a:extLst>
          </p:cNvPr>
          <p:cNvSpPr>
            <a:spLocks noGrp="1"/>
          </p:cNvSpPr>
          <p:nvPr>
            <p:ph type="body" idx="1"/>
          </p:nvPr>
        </p:nvSpPr>
        <p:spPr/>
        <p:txBody>
          <a:bodyPr/>
          <a:lstStyle/>
          <a:p>
            <a:pPr marL="0" marR="0">
              <a:lnSpc>
                <a:spcPct val="150000"/>
              </a:lnSpc>
              <a:spcBef>
                <a:spcPts val="0"/>
              </a:spcBef>
              <a:spcAft>
                <a:spcPts val="0"/>
              </a:spcAft>
            </a:pPr>
            <a:r>
              <a:rPr lang="en-IN" sz="1800" kern="0" dirty="0">
                <a:solidFill>
                  <a:srgbClr val="000000"/>
                </a:solidFill>
                <a:effectLst/>
                <a:latin typeface="Times New Roman" panose="02020603050405020304" pitchFamily="18" charset="0"/>
                <a:ea typeface="Times New Roman" panose="02020603050405020304" pitchFamily="18" charset="0"/>
              </a:rPr>
              <a:t>The idea is formulated by a group of students which are further discussed and deliberated by the concerned faculties. The work will find a boost in case of acceptance of the internal project. The task is unique and will open up many directions in the future. There are many DST, AICTE, UGC sponsored projects related to water management. Since the topic is new in concept, there can be the generation of papers and patents.</a:t>
            </a:r>
            <a:endParaRPr lang="en-US" sz="1800" kern="1400" dirty="0">
              <a:effectLst/>
              <a:latin typeface="Arial" panose="020B0604020202020204" pitchFamily="34" charset="0"/>
              <a:ea typeface="Batang" panose="02030600000101010101" pitchFamily="18" charset="-127"/>
            </a:endParaRPr>
          </a:p>
          <a:p>
            <a:pPr marL="0" marR="0">
              <a:lnSpc>
                <a:spcPct val="150000"/>
              </a:lnSpc>
              <a:spcBef>
                <a:spcPts val="0"/>
              </a:spcBef>
              <a:spcAft>
                <a:spcPts val="0"/>
              </a:spcAft>
            </a:pPr>
            <a:endParaRPr lang="en-US" sz="1800" kern="1400" dirty="0">
              <a:effectLst/>
              <a:latin typeface="Arial" panose="020B0604020202020204" pitchFamily="34" charset="0"/>
              <a:ea typeface="Batang" panose="02030600000101010101" pitchFamily="18" charset="-127"/>
            </a:endParaRPr>
          </a:p>
        </p:txBody>
      </p:sp>
    </p:spTree>
    <p:extLst>
      <p:ext uri="{BB962C8B-B14F-4D97-AF65-F5344CB8AC3E}">
        <p14:creationId xmlns:p14="http://schemas.microsoft.com/office/powerpoint/2010/main" val="4047185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D1757-EB5F-4666-B348-FC16EF07AB85}"/>
              </a:ext>
            </a:extLst>
          </p:cNvPr>
          <p:cNvSpPr>
            <a:spLocks noGrp="1"/>
          </p:cNvSpPr>
          <p:nvPr>
            <p:ph type="title"/>
          </p:nvPr>
        </p:nvSpPr>
        <p:spPr/>
        <p:txBody>
          <a:bodyPr/>
          <a:lstStyle/>
          <a:p>
            <a:r>
              <a:rPr lang="en-US" dirty="0"/>
              <a:t> Quick process of what is done</a:t>
            </a:r>
          </a:p>
        </p:txBody>
      </p:sp>
      <p:sp>
        <p:nvSpPr>
          <p:cNvPr id="3" name="Text Placeholder 2">
            <a:extLst>
              <a:ext uri="{FF2B5EF4-FFF2-40B4-BE49-F238E27FC236}">
                <a16:creationId xmlns:a16="http://schemas.microsoft.com/office/drawing/2014/main" id="{8A047FDE-DEE9-4837-98DA-DEEAED5CF926}"/>
              </a:ext>
            </a:extLst>
          </p:cNvPr>
          <p:cNvSpPr>
            <a:spLocks noGrp="1"/>
          </p:cNvSpPr>
          <p:nvPr>
            <p:ph type="body" idx="1"/>
          </p:nvPr>
        </p:nvSpPr>
        <p:spPr/>
        <p:txBody>
          <a:bodyPr/>
          <a:lstStyle/>
          <a:p>
            <a:r>
              <a:rPr lang="en-IN" sz="1800" dirty="0">
                <a:solidFill>
                  <a:srgbClr val="000000"/>
                </a:solidFill>
                <a:effectLst/>
                <a:latin typeface="Arial" panose="020B0604020202020204" pitchFamily="34" charset="0"/>
                <a:ea typeface="Times New Roman" panose="02020603050405020304" pitchFamily="18" charset="0"/>
              </a:rPr>
              <a:t>The robot dives into the water taking in various readings such as dissolved oxygen, pH, and barometric pressure. It processes that information and gives a probability of where the maximum number of fish could be found. So initially we choose a starting and that’s all you need to do. The rest is handled by the vehicle. It dives 5 meters into the water body and travels in straight lines to form a rectangle. It stops at, every corner of the rectangle to collect water samples and pictures of the area </a:t>
            </a:r>
            <a:r>
              <a:rPr lang="en-IN" sz="1800" dirty="0" err="1">
                <a:solidFill>
                  <a:srgbClr val="000000"/>
                </a:solidFill>
                <a:effectLst/>
                <a:latin typeface="Arial" panose="020B0604020202020204" pitchFamily="34" charset="0"/>
                <a:ea typeface="Times New Roman" panose="02020603050405020304" pitchFamily="18" charset="0"/>
              </a:rPr>
              <a:t>andanalyse</a:t>
            </a:r>
            <a:r>
              <a:rPr lang="en-IN" sz="1800" dirty="0">
                <a:solidFill>
                  <a:srgbClr val="000000"/>
                </a:solidFill>
                <a:effectLst/>
                <a:latin typeface="Arial" panose="020B0604020202020204" pitchFamily="34" charset="0"/>
                <a:ea typeface="Times New Roman" panose="02020603050405020304" pitchFamily="18" charset="0"/>
              </a:rPr>
              <a:t> values. Once it collects the sample it turns and moves towards the next vertex. It does this ‘N’ times, thereby completing a rectangle. It analyses the values to form a probability distribution which it displays to the user understandably. This helps the authorities Know the location of people or things that are trapped underwater and they are identified and rescued.</a:t>
            </a:r>
            <a:endParaRPr lang="en-US" dirty="0"/>
          </a:p>
        </p:txBody>
      </p:sp>
    </p:spTree>
    <p:extLst>
      <p:ext uri="{BB962C8B-B14F-4D97-AF65-F5344CB8AC3E}">
        <p14:creationId xmlns:p14="http://schemas.microsoft.com/office/powerpoint/2010/main" val="3403783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2D824-DFE9-4E2C-8FD0-44340CDA11E2}"/>
              </a:ext>
            </a:extLst>
          </p:cNvPr>
          <p:cNvSpPr>
            <a:spLocks noGrp="1"/>
          </p:cNvSpPr>
          <p:nvPr>
            <p:ph type="title"/>
          </p:nvPr>
        </p:nvSpPr>
        <p:spPr/>
        <p:txBody>
          <a:bodyPr/>
          <a:lstStyle/>
          <a:p>
            <a:r>
              <a:rPr lang="en-US" dirty="0"/>
              <a:t>Abstract</a:t>
            </a:r>
          </a:p>
        </p:txBody>
      </p:sp>
      <p:sp>
        <p:nvSpPr>
          <p:cNvPr id="3" name="Text Placeholder 2">
            <a:extLst>
              <a:ext uri="{FF2B5EF4-FFF2-40B4-BE49-F238E27FC236}">
                <a16:creationId xmlns:a16="http://schemas.microsoft.com/office/drawing/2014/main" id="{7585AD2D-5579-4056-AEBC-D4965AF28107}"/>
              </a:ext>
            </a:extLst>
          </p:cNvPr>
          <p:cNvSpPr>
            <a:spLocks noGrp="1"/>
          </p:cNvSpPr>
          <p:nvPr>
            <p:ph type="body" idx="1"/>
          </p:nvPr>
        </p:nvSpPr>
        <p:spPr>
          <a:xfrm>
            <a:off x="0" y="642347"/>
            <a:ext cx="9144000" cy="4390631"/>
          </a:xfrm>
        </p:spPr>
        <p:txBody>
          <a:bodyPr/>
          <a:lstStyle/>
          <a:p>
            <a:r>
              <a:rPr lang="en-US" sz="1000" b="1" dirty="0"/>
              <a:t>Theme</a:t>
            </a:r>
            <a:r>
              <a:rPr lang="en-US" sz="1000" dirty="0"/>
              <a:t>:</a:t>
            </a:r>
          </a:p>
          <a:p>
            <a:r>
              <a:rPr lang="en-US" sz="1000" dirty="0"/>
              <a:t>Industry</a:t>
            </a:r>
          </a:p>
          <a:p>
            <a:endParaRPr lang="en-US" sz="1000" dirty="0"/>
          </a:p>
          <a:p>
            <a:r>
              <a:rPr lang="en-US" sz="1000" b="1" dirty="0"/>
              <a:t>Title of the project:</a:t>
            </a:r>
          </a:p>
          <a:p>
            <a:r>
              <a:rPr lang="en-US" sz="1000" b="1" dirty="0"/>
              <a:t>Ksheera</a:t>
            </a:r>
          </a:p>
          <a:p>
            <a:endParaRPr lang="en-US" sz="1000" dirty="0"/>
          </a:p>
          <a:p>
            <a:r>
              <a:rPr lang="en-US" sz="1000" b="1" dirty="0"/>
              <a:t>The Problem:</a:t>
            </a:r>
          </a:p>
          <a:p>
            <a:endParaRPr lang="en-US" sz="1000" dirty="0"/>
          </a:p>
          <a:p>
            <a:r>
              <a:rPr lang="en-US" sz="1000" dirty="0"/>
              <a:t>The problem statement we have selected is that people who are in the fishing industry or who go fishing find it difficult in knowing the exact location or approximate site of the best fishing (high quantity and quality fish(swordfish, tuna fish, etc.)) so that the time of being at the fishing location could be used more effectively and productively.</a:t>
            </a:r>
          </a:p>
          <a:p>
            <a:endParaRPr lang="en-US" sz="1000" dirty="0"/>
          </a:p>
          <a:p>
            <a:r>
              <a:rPr lang="en-US" sz="1000" b="1" dirty="0"/>
              <a:t>The team’s approach to solving the problem:</a:t>
            </a:r>
          </a:p>
          <a:p>
            <a:r>
              <a:rPr lang="en-US" sz="1000" dirty="0"/>
              <a:t>1. Our idea is to build a network of robots that moves inside the sea or ocean wherever the fishing is done in a specified area with the basic knowledge and get the data (microplastic concentration, pH, temperature, dissolved oxygen, etc.) of conditions of the ocean or sea, analyses the data and compares with the data which favors the fish and suggests the best area of fishing.</a:t>
            </a:r>
          </a:p>
          <a:p>
            <a:r>
              <a:rPr lang="en-US" sz="1000" dirty="0"/>
              <a:t>2. The design is chosen to be streamlined, as it makes the Robot move efficiently inside the water body.</a:t>
            </a:r>
          </a:p>
          <a:p>
            <a:r>
              <a:rPr lang="en-US" sz="1000" dirty="0"/>
              <a:t>The bot is equipped with four thrusters two present on the sides for the movement of the bot to move on the x and y-axis and for the movement on .</a:t>
            </a:r>
          </a:p>
          <a:p>
            <a:r>
              <a:rPr lang="en-US" sz="1000" dirty="0"/>
              <a:t>the z-axis the bot uses the concept of neutral buoyancy to move wherein</a:t>
            </a:r>
          </a:p>
          <a:p>
            <a:r>
              <a:rPr lang="en-US" sz="1000" dirty="0"/>
              <a:t>There are two chambers present within the robot. The two chambers are equipped with 2 pumps which take water for the moment of the bot in the negative Z-direction and attain neutral buoyancy with the amount of water taken in, making the density of the robot equal to the water and remaining stable at that position at a depth of 5 meters, for the movement in the positive Z direction, the bot expel out the water which was taken in earlier making the bot lighter than the water to move towards the surface of the water.</a:t>
            </a:r>
          </a:p>
          <a:p>
            <a:r>
              <a:rPr lang="en-US" sz="1000" dirty="0"/>
              <a:t>There are 2 more thrusters present on the bot which take in information from the Gyroscope and accelerometer for maintaining the trajectory of the robot and attenuating the disturbances caused in the water body, thus making the robot complete the trajectory without changing the initial and final mapped points.</a:t>
            </a:r>
          </a:p>
          <a:p>
            <a:endParaRPr lang="en-US" sz="1000" dirty="0"/>
          </a:p>
        </p:txBody>
      </p:sp>
    </p:spTree>
    <p:extLst>
      <p:ext uri="{BB962C8B-B14F-4D97-AF65-F5344CB8AC3E}">
        <p14:creationId xmlns:p14="http://schemas.microsoft.com/office/powerpoint/2010/main" val="4293529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9A344-1EBA-427A-A6C8-7E3A9AEDE921}"/>
              </a:ext>
            </a:extLst>
          </p:cNvPr>
          <p:cNvSpPr>
            <a:spLocks noGrp="1"/>
          </p:cNvSpPr>
          <p:nvPr>
            <p:ph type="title"/>
          </p:nvPr>
        </p:nvSpPr>
        <p:spPr>
          <a:xfrm>
            <a:off x="720600" y="1938883"/>
            <a:ext cx="7702800" cy="657900"/>
          </a:xfrm>
        </p:spPr>
        <p:txBody>
          <a:bodyPr/>
          <a:lstStyle/>
          <a:p>
            <a:r>
              <a:rPr lang="en-US" dirty="0"/>
              <a:t>Thank You For Your Consideration</a:t>
            </a:r>
          </a:p>
        </p:txBody>
      </p:sp>
    </p:spTree>
    <p:extLst>
      <p:ext uri="{BB962C8B-B14F-4D97-AF65-F5344CB8AC3E}">
        <p14:creationId xmlns:p14="http://schemas.microsoft.com/office/powerpoint/2010/main" val="1210578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5"/>
          <p:cNvSpPr txBox="1">
            <a:spLocks noGrp="1"/>
          </p:cNvSpPr>
          <p:nvPr>
            <p:ph type="title"/>
          </p:nvPr>
        </p:nvSpPr>
        <p:spPr>
          <a:xfrm>
            <a:off x="720000" y="437700"/>
            <a:ext cx="77028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 Background of the Invention:</a:t>
            </a:r>
          </a:p>
        </p:txBody>
      </p:sp>
      <p:sp>
        <p:nvSpPr>
          <p:cNvPr id="329" name="Google Shape;329;p35"/>
          <p:cNvSpPr txBox="1">
            <a:spLocks noGrp="1"/>
          </p:cNvSpPr>
          <p:nvPr>
            <p:ph type="body" idx="1"/>
          </p:nvPr>
        </p:nvSpPr>
        <p:spPr>
          <a:xfrm>
            <a:off x="-75570" y="876615"/>
            <a:ext cx="9144000" cy="4345409"/>
          </a:xfrm>
          <a:prstGeom prst="rect">
            <a:avLst/>
          </a:prstGeom>
        </p:spPr>
        <p:txBody>
          <a:bodyPr spcFirstLastPara="1" wrap="square" lIns="91425" tIns="91425" rIns="91425" bIns="91425" anchor="b" anchorCtr="0">
            <a:noAutofit/>
          </a:bodyPr>
          <a:lstStyle/>
          <a:p>
            <a:pPr marL="457200" marR="0">
              <a:lnSpc>
                <a:spcPct val="150000"/>
              </a:lnSpc>
              <a:spcBef>
                <a:spcPts val="0"/>
              </a:spcBef>
              <a:spcAft>
                <a:spcPts val="0"/>
              </a:spcAft>
            </a:pPr>
            <a:r>
              <a:rPr lang="en-US" sz="1600" kern="1400" dirty="0">
                <a:effectLst/>
                <a:latin typeface="Arial" panose="020B0604020202020204" pitchFamily="34" charset="0"/>
                <a:ea typeface="Batang" panose="02030600000101010101" pitchFamily="18" charset="-127"/>
              </a:rPr>
              <a:t>Underwater Terrain is very hard to reach and very expensive to do research and</a:t>
            </a:r>
          </a:p>
          <a:p>
            <a:pPr marL="457200" marR="0">
              <a:lnSpc>
                <a:spcPct val="150000"/>
              </a:lnSpc>
              <a:spcBef>
                <a:spcPts val="0"/>
              </a:spcBef>
              <a:spcAft>
                <a:spcPts val="0"/>
              </a:spcAft>
            </a:pPr>
            <a:r>
              <a:rPr lang="en-US" sz="1600" kern="1400" dirty="0">
                <a:effectLst/>
                <a:latin typeface="Arial" panose="020B0604020202020204" pitchFamily="34" charset="0"/>
                <a:ea typeface="Batang" panose="02030600000101010101" pitchFamily="18" charset="-127"/>
              </a:rPr>
              <a:t>organize search operations.</a:t>
            </a:r>
          </a:p>
          <a:p>
            <a:pPr marL="457200" marR="0">
              <a:lnSpc>
                <a:spcPct val="150000"/>
              </a:lnSpc>
              <a:spcBef>
                <a:spcPts val="0"/>
              </a:spcBef>
              <a:spcAft>
                <a:spcPts val="0"/>
              </a:spcAft>
            </a:pPr>
            <a:r>
              <a:rPr lang="en-US" sz="1600" kern="1400" dirty="0">
                <a:effectLst/>
                <a:latin typeface="Arial" panose="020B0604020202020204" pitchFamily="34" charset="0"/>
                <a:ea typeface="Batang" panose="02030600000101010101" pitchFamily="18" charset="-127"/>
              </a:rPr>
              <a:t>Many avenues of underwater marine life and oceanographic developments are not</a:t>
            </a:r>
          </a:p>
          <a:p>
            <a:pPr marL="457200" marR="0">
              <a:lnSpc>
                <a:spcPct val="150000"/>
              </a:lnSpc>
              <a:spcBef>
                <a:spcPts val="0"/>
              </a:spcBef>
              <a:spcAft>
                <a:spcPts val="0"/>
              </a:spcAft>
            </a:pPr>
            <a:r>
              <a:rPr lang="en-US" sz="1600" kern="1400" dirty="0">
                <a:effectLst/>
                <a:latin typeface="Arial" panose="020B0604020202020204" pitchFamily="34" charset="0"/>
                <a:ea typeface="Batang" panose="02030600000101010101" pitchFamily="18" charset="-127"/>
              </a:rPr>
              <a:t>observed as widely as they are supposed to be. AUVs are used to detect life and do</a:t>
            </a:r>
          </a:p>
          <a:p>
            <a:pPr marL="457200" marR="0">
              <a:lnSpc>
                <a:spcPct val="150000"/>
              </a:lnSpc>
              <a:spcBef>
                <a:spcPts val="0"/>
              </a:spcBef>
              <a:spcAft>
                <a:spcPts val="0"/>
              </a:spcAft>
            </a:pPr>
            <a:r>
              <a:rPr lang="en-US" sz="1600" kern="1400" dirty="0">
                <a:effectLst/>
                <a:latin typeface="Arial" panose="020B0604020202020204" pitchFamily="34" charset="0"/>
                <a:ea typeface="Batang" panose="02030600000101010101" pitchFamily="18" charset="-127"/>
              </a:rPr>
              <a:t>search operations very quickly and efficiently which would save a lot of lives and</a:t>
            </a:r>
          </a:p>
          <a:p>
            <a:pPr marL="457200" marR="0">
              <a:lnSpc>
                <a:spcPct val="150000"/>
              </a:lnSpc>
              <a:spcBef>
                <a:spcPts val="0"/>
              </a:spcBef>
              <a:spcAft>
                <a:spcPts val="0"/>
              </a:spcAft>
            </a:pPr>
            <a:r>
              <a:rPr lang="en-US" sz="1600" kern="1400" dirty="0" err="1">
                <a:effectLst/>
                <a:latin typeface="Arial" panose="020B0604020202020204" pitchFamily="34" charset="0"/>
                <a:ea typeface="Batang" panose="02030600000101010101" pitchFamily="18" charset="-127"/>
              </a:rPr>
              <a:t>time.The</a:t>
            </a:r>
            <a:r>
              <a:rPr lang="en-US" sz="1600" kern="1400" dirty="0">
                <a:effectLst/>
                <a:latin typeface="Arial" panose="020B0604020202020204" pitchFamily="34" charset="0"/>
                <a:ea typeface="Batang" panose="02030600000101010101" pitchFamily="18" charset="-127"/>
              </a:rPr>
              <a:t> problem statement we have selected is that people who are in the fishing</a:t>
            </a:r>
          </a:p>
          <a:p>
            <a:pPr marL="457200" marR="0">
              <a:lnSpc>
                <a:spcPct val="150000"/>
              </a:lnSpc>
              <a:spcBef>
                <a:spcPts val="0"/>
              </a:spcBef>
              <a:spcAft>
                <a:spcPts val="0"/>
              </a:spcAft>
            </a:pPr>
            <a:r>
              <a:rPr lang="en-US" sz="1600" kern="1400" dirty="0">
                <a:effectLst/>
                <a:latin typeface="Arial" panose="020B0604020202020204" pitchFamily="34" charset="0"/>
                <a:ea typeface="Batang" panose="02030600000101010101" pitchFamily="18" charset="-127"/>
              </a:rPr>
              <a:t>industry or who go fishing find it difficult in knowing the exact location or</a:t>
            </a:r>
          </a:p>
          <a:p>
            <a:pPr marL="457200" marR="0">
              <a:lnSpc>
                <a:spcPct val="150000"/>
              </a:lnSpc>
              <a:spcBef>
                <a:spcPts val="0"/>
              </a:spcBef>
              <a:spcAft>
                <a:spcPts val="0"/>
              </a:spcAft>
            </a:pPr>
            <a:r>
              <a:rPr lang="en-US" sz="1600" kern="1400" dirty="0">
                <a:effectLst/>
                <a:latin typeface="Arial" panose="020B0604020202020204" pitchFamily="34" charset="0"/>
                <a:ea typeface="Batang" panose="02030600000101010101" pitchFamily="18" charset="-127"/>
              </a:rPr>
              <a:t>approximate site of the best fishing (high quantity and quality fish(swordfish,</a:t>
            </a:r>
          </a:p>
          <a:p>
            <a:pPr marL="457200" marR="0">
              <a:lnSpc>
                <a:spcPct val="150000"/>
              </a:lnSpc>
              <a:spcBef>
                <a:spcPts val="0"/>
              </a:spcBef>
              <a:spcAft>
                <a:spcPts val="0"/>
              </a:spcAft>
            </a:pPr>
            <a:r>
              <a:rPr lang="en-US" sz="1600" kern="1400" dirty="0">
                <a:effectLst/>
                <a:latin typeface="Arial" panose="020B0604020202020204" pitchFamily="34" charset="0"/>
                <a:ea typeface="Batang" panose="02030600000101010101" pitchFamily="18" charset="-127"/>
              </a:rPr>
              <a:t>tuna fish, etc.)) so that the time of being at the fishing location could be used</a:t>
            </a:r>
          </a:p>
          <a:p>
            <a:pPr marL="457200" marR="0">
              <a:lnSpc>
                <a:spcPct val="150000"/>
              </a:lnSpc>
              <a:spcBef>
                <a:spcPts val="0"/>
              </a:spcBef>
              <a:spcAft>
                <a:spcPts val="1000"/>
              </a:spcAft>
            </a:pPr>
            <a:r>
              <a:rPr lang="en-US" sz="1600" kern="1400" dirty="0">
                <a:effectLst/>
                <a:latin typeface="Arial" panose="020B0604020202020204" pitchFamily="34" charset="0"/>
                <a:ea typeface="Batang" panose="02030600000101010101" pitchFamily="18" charset="-127"/>
              </a:rPr>
              <a:t>more effectively and productively.</a:t>
            </a:r>
          </a:p>
          <a:p>
            <a:pPr marL="0" lvl="0" indent="0" algn="l" rtl="0">
              <a:spcBef>
                <a:spcPts val="0"/>
              </a:spcBef>
              <a:spcAft>
                <a:spcPts val="0"/>
              </a:spcAft>
              <a:buNone/>
            </a:pPr>
            <a:endParaRPr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4687A-B47F-4CAA-AD56-28235C700A00}"/>
              </a:ext>
            </a:extLst>
          </p:cNvPr>
          <p:cNvSpPr>
            <a:spLocks noGrp="1"/>
          </p:cNvSpPr>
          <p:nvPr>
            <p:ph type="title"/>
          </p:nvPr>
        </p:nvSpPr>
        <p:spPr/>
        <p:txBody>
          <a:bodyPr/>
          <a:lstStyle/>
          <a:p>
            <a:r>
              <a:rPr lang="en-US" dirty="0"/>
              <a:t>Detailed Description of the Invention:</a:t>
            </a:r>
          </a:p>
        </p:txBody>
      </p:sp>
      <p:sp>
        <p:nvSpPr>
          <p:cNvPr id="3" name="Text Placeholder 2">
            <a:extLst>
              <a:ext uri="{FF2B5EF4-FFF2-40B4-BE49-F238E27FC236}">
                <a16:creationId xmlns:a16="http://schemas.microsoft.com/office/drawing/2014/main" id="{72BD5A83-7E78-403F-85D7-180BF2D662FE}"/>
              </a:ext>
            </a:extLst>
          </p:cNvPr>
          <p:cNvSpPr>
            <a:spLocks noGrp="1"/>
          </p:cNvSpPr>
          <p:nvPr>
            <p:ph type="body" idx="1"/>
          </p:nvPr>
        </p:nvSpPr>
        <p:spPr>
          <a:xfrm>
            <a:off x="523517" y="2180562"/>
            <a:ext cx="7702800" cy="1434058"/>
          </a:xfrm>
        </p:spPr>
        <p:txBody>
          <a:bodyPr/>
          <a:lstStyle/>
          <a:p>
            <a:r>
              <a:rPr lang="en-US" sz="1800" dirty="0"/>
              <a:t>When in threatening fearful conditions, the puffer fish (at normal conditions, a small lean fish) expands like into a bigger volume, eventually rises to the surface. The puffer fish expands and contracts its body for rising and sinking (but that’s not the main use of that mechanism, the fish uses it to protect itself)But this rising and sinking mechanism can be applied to the KSHEERA (submarine).</a:t>
            </a:r>
          </a:p>
        </p:txBody>
      </p:sp>
    </p:spTree>
    <p:extLst>
      <p:ext uri="{BB962C8B-B14F-4D97-AF65-F5344CB8AC3E}">
        <p14:creationId xmlns:p14="http://schemas.microsoft.com/office/powerpoint/2010/main" val="3628511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660A1-2C95-4AD6-8903-F919653CB36E}"/>
              </a:ext>
            </a:extLst>
          </p:cNvPr>
          <p:cNvSpPr>
            <a:spLocks noGrp="1"/>
          </p:cNvSpPr>
          <p:nvPr>
            <p:ph type="title"/>
          </p:nvPr>
        </p:nvSpPr>
        <p:spPr/>
        <p:txBody>
          <a:bodyPr/>
          <a:lstStyle/>
          <a:p>
            <a:r>
              <a:rPr lang="en-US" dirty="0"/>
              <a:t>WORKING MECHANISM:</a:t>
            </a:r>
          </a:p>
        </p:txBody>
      </p:sp>
      <p:sp>
        <p:nvSpPr>
          <p:cNvPr id="3" name="Text Placeholder 2">
            <a:extLst>
              <a:ext uri="{FF2B5EF4-FFF2-40B4-BE49-F238E27FC236}">
                <a16:creationId xmlns:a16="http://schemas.microsoft.com/office/drawing/2014/main" id="{304E97D7-950E-4EB5-9835-C37B091151F7}"/>
              </a:ext>
            </a:extLst>
          </p:cNvPr>
          <p:cNvSpPr>
            <a:spLocks noGrp="1"/>
          </p:cNvSpPr>
          <p:nvPr>
            <p:ph type="body" idx="1"/>
          </p:nvPr>
        </p:nvSpPr>
        <p:spPr/>
        <p:txBody>
          <a:bodyPr/>
          <a:lstStyle/>
          <a:p>
            <a:r>
              <a:rPr lang="en-US" sz="2000" dirty="0"/>
              <a:t>Before directly entering into the mechanism, we need to know about an important term, BUOYANCY. Buoyancy is force applied by the fluid onto the surface of the body whether the is submerged.</a:t>
            </a:r>
          </a:p>
          <a:p>
            <a:r>
              <a:rPr lang="en-US" sz="2000" dirty="0"/>
              <a:t>FB   = (density) x (volume of fluid displaced) x (acceleration due to gravity)  </a:t>
            </a:r>
          </a:p>
          <a:p>
            <a:r>
              <a:rPr lang="en-US" sz="2000" dirty="0"/>
              <a:t>The general submarines use ballast tanks to increase or to decrease its weight, eventually sinking and rising can be achieved.</a:t>
            </a:r>
          </a:p>
          <a:p>
            <a:endParaRPr lang="en-US" sz="2000" dirty="0"/>
          </a:p>
        </p:txBody>
      </p:sp>
    </p:spTree>
    <p:extLst>
      <p:ext uri="{BB962C8B-B14F-4D97-AF65-F5344CB8AC3E}">
        <p14:creationId xmlns:p14="http://schemas.microsoft.com/office/powerpoint/2010/main" val="1916148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1F54B-D9BB-4E3C-9062-93C446939095}"/>
              </a:ext>
            </a:extLst>
          </p:cNvPr>
          <p:cNvSpPr>
            <a:spLocks noGrp="1"/>
          </p:cNvSpPr>
          <p:nvPr>
            <p:ph type="title"/>
          </p:nvPr>
        </p:nvSpPr>
        <p:spPr>
          <a:xfrm>
            <a:off x="720000" y="128469"/>
            <a:ext cx="7702800" cy="967131"/>
          </a:xfrm>
        </p:spPr>
        <p:txBody>
          <a:bodyPr/>
          <a:lstStyle/>
          <a:p>
            <a:r>
              <a:rPr lang="en-US" dirty="0"/>
              <a:t>A CAD model of the system is shown in Fig. 1</a:t>
            </a:r>
          </a:p>
        </p:txBody>
      </p:sp>
      <p:pic>
        <p:nvPicPr>
          <p:cNvPr id="4" name="Picture 3">
            <a:extLst>
              <a:ext uri="{FF2B5EF4-FFF2-40B4-BE49-F238E27FC236}">
                <a16:creationId xmlns:a16="http://schemas.microsoft.com/office/drawing/2014/main" id="{F53EDB3E-4A2D-4C71-A139-362653A89A3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3717" y="1443392"/>
            <a:ext cx="5569517" cy="2708983"/>
          </a:xfrm>
          <a:prstGeom prst="rect">
            <a:avLst/>
          </a:prstGeom>
          <a:noFill/>
          <a:ln>
            <a:noFill/>
          </a:ln>
        </p:spPr>
      </p:pic>
    </p:spTree>
    <p:extLst>
      <p:ext uri="{BB962C8B-B14F-4D97-AF65-F5344CB8AC3E}">
        <p14:creationId xmlns:p14="http://schemas.microsoft.com/office/powerpoint/2010/main" val="1327714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59D9E-F7C7-4F53-87B6-9C01641AD1D4}"/>
              </a:ext>
            </a:extLst>
          </p:cNvPr>
          <p:cNvSpPr>
            <a:spLocks noGrp="1"/>
          </p:cNvSpPr>
          <p:nvPr>
            <p:ph type="title"/>
          </p:nvPr>
        </p:nvSpPr>
        <p:spPr/>
        <p:txBody>
          <a:bodyPr/>
          <a:lstStyle/>
          <a:p>
            <a:r>
              <a:rPr lang="en-US" dirty="0"/>
              <a:t>CONTROL OF THE MECHANISM:</a:t>
            </a:r>
          </a:p>
        </p:txBody>
      </p:sp>
      <p:sp>
        <p:nvSpPr>
          <p:cNvPr id="3" name="Text Placeholder 2">
            <a:extLst>
              <a:ext uri="{FF2B5EF4-FFF2-40B4-BE49-F238E27FC236}">
                <a16:creationId xmlns:a16="http://schemas.microsoft.com/office/drawing/2014/main" id="{94C1F21B-1A16-4AF5-9C36-07FF7C86AE65}"/>
              </a:ext>
            </a:extLst>
          </p:cNvPr>
          <p:cNvSpPr>
            <a:spLocks noGrp="1"/>
          </p:cNvSpPr>
          <p:nvPr>
            <p:ph type="body" idx="1"/>
          </p:nvPr>
        </p:nvSpPr>
        <p:spPr/>
        <p:txBody>
          <a:bodyPr/>
          <a:lstStyle/>
          <a:p>
            <a:r>
              <a:rPr lang="en-US" sz="2000" dirty="0"/>
              <a:t>The submarine contains a fixed cylinder shell which has two stepper motors attached at both the ends and the motors rotate a square threaded shaft. There are two movable shells which moves over the fixed cylinder. these movable shells contain a lead screw in the center through which the threaded shaft </a:t>
            </a:r>
            <a:r>
              <a:rPr lang="en-US" sz="2000" dirty="0" err="1"/>
              <a:t>rotates.So</a:t>
            </a:r>
            <a:r>
              <a:rPr lang="en-US" sz="2000" dirty="0"/>
              <a:t> when the threaded shaft rotates, due to the lead screws the two shells starts moving in either directions in the longitudinal axis. This keeps the center of mass unchanged and can change the volume of fluid displaced by the submarine.</a:t>
            </a:r>
          </a:p>
        </p:txBody>
      </p:sp>
    </p:spTree>
    <p:extLst>
      <p:ext uri="{BB962C8B-B14F-4D97-AF65-F5344CB8AC3E}">
        <p14:creationId xmlns:p14="http://schemas.microsoft.com/office/powerpoint/2010/main" val="2421732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E2554-CFCB-4F88-B1E8-7DB3A0EFFE67}"/>
              </a:ext>
            </a:extLst>
          </p:cNvPr>
          <p:cNvSpPr>
            <a:spLocks noGrp="1"/>
          </p:cNvSpPr>
          <p:nvPr>
            <p:ph type="title"/>
          </p:nvPr>
        </p:nvSpPr>
        <p:spPr/>
        <p:txBody>
          <a:bodyPr/>
          <a:lstStyle/>
          <a:p>
            <a:r>
              <a:rPr lang="en-US" dirty="0"/>
              <a:t>Collection of data:</a:t>
            </a:r>
          </a:p>
        </p:txBody>
      </p:sp>
      <p:sp>
        <p:nvSpPr>
          <p:cNvPr id="3" name="Text Placeholder 2">
            <a:extLst>
              <a:ext uri="{FF2B5EF4-FFF2-40B4-BE49-F238E27FC236}">
                <a16:creationId xmlns:a16="http://schemas.microsoft.com/office/drawing/2014/main" id="{3D59C15B-F5E2-42CD-8E85-34213FD5F233}"/>
              </a:ext>
            </a:extLst>
          </p:cNvPr>
          <p:cNvSpPr>
            <a:spLocks noGrp="1"/>
          </p:cNvSpPr>
          <p:nvPr>
            <p:ph type="body" idx="1"/>
          </p:nvPr>
        </p:nvSpPr>
        <p:spPr/>
        <p:txBody>
          <a:bodyPr/>
          <a:lstStyle/>
          <a:p>
            <a:pPr marL="0" marR="0">
              <a:spcBef>
                <a:spcPts val="0"/>
              </a:spcBef>
              <a:spcAft>
                <a:spcPts val="800"/>
              </a:spcAft>
            </a:pPr>
            <a:r>
              <a:rPr lang="en-IN" sz="1800" dirty="0">
                <a:solidFill>
                  <a:srgbClr val="000000"/>
                </a:solidFill>
                <a:effectLst/>
                <a:latin typeface="Arial" panose="020B0604020202020204" pitchFamily="34" charset="0"/>
                <a:ea typeface="Times New Roman" panose="02020603050405020304" pitchFamily="18" charset="0"/>
              </a:rPr>
              <a:t>Collection of data shall take place while the bot is present inside the water body where neutral buoyancy has been achieved the robot then covers the entire trajectory inside the water body itself taking the samples at different locations or different time intervals as assigned earlier. The chamber is shown in fig2. </a:t>
            </a:r>
            <a:endParaRPr lang="en-US" sz="1800" dirty="0">
              <a:effectLst/>
              <a:latin typeface="Times New Roman" panose="02020603050405020304" pitchFamily="18" charset="0"/>
              <a:ea typeface="Times New Roman" panose="02020603050405020304" pitchFamily="18" charset="0"/>
            </a:endParaRPr>
          </a:p>
          <a:p>
            <a:r>
              <a:rPr lang="en-US" sz="1800" kern="1400" dirty="0">
                <a:solidFill>
                  <a:srgbClr val="000000"/>
                </a:solidFill>
                <a:effectLst/>
                <a:latin typeface="Arial" panose="020B0604020202020204" pitchFamily="34" charset="0"/>
                <a:ea typeface="Batang" panose="02030600000101010101" pitchFamily="18" charset="-127"/>
              </a:rPr>
              <a:t>It has multiple compartments. One is the large compartment where water at the given point is sucked in. Sensors are also placed in this compartment to check the water quality. It is proposed to check six parameters which include dissolved oxygen, ammonia content, salinity value, pH of the water, the pressure at that point, the temperature of the water at that point of time. The sensor data is </a:t>
            </a:r>
            <a:r>
              <a:rPr lang="en-US" sz="1800" kern="1400" dirty="0" err="1">
                <a:solidFill>
                  <a:srgbClr val="000000"/>
                </a:solidFill>
                <a:effectLst/>
                <a:latin typeface="Arial" panose="020B0604020202020204" pitchFamily="34" charset="0"/>
                <a:ea typeface="Batang" panose="02030600000101010101" pitchFamily="18" charset="-127"/>
              </a:rPr>
              <a:t>analysed</a:t>
            </a:r>
            <a:r>
              <a:rPr lang="en-US" sz="1800" kern="1400" dirty="0">
                <a:solidFill>
                  <a:srgbClr val="000000"/>
                </a:solidFill>
                <a:effectLst/>
                <a:latin typeface="Arial" panose="020B0604020202020204" pitchFamily="34" charset="0"/>
                <a:ea typeface="Batang" panose="02030600000101010101" pitchFamily="18" charset="-127"/>
              </a:rPr>
              <a:t> and logged in memory. </a:t>
            </a:r>
            <a:endParaRPr lang="en-US" dirty="0"/>
          </a:p>
        </p:txBody>
      </p:sp>
    </p:spTree>
    <p:extLst>
      <p:ext uri="{BB962C8B-B14F-4D97-AF65-F5344CB8AC3E}">
        <p14:creationId xmlns:p14="http://schemas.microsoft.com/office/powerpoint/2010/main" val="411276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078B2-A688-4779-A2B5-6955F9F53531}"/>
              </a:ext>
            </a:extLst>
          </p:cNvPr>
          <p:cNvSpPr>
            <a:spLocks noGrp="1"/>
          </p:cNvSpPr>
          <p:nvPr>
            <p:ph type="title"/>
          </p:nvPr>
        </p:nvSpPr>
        <p:spPr/>
        <p:txBody>
          <a:bodyPr/>
          <a:lstStyle/>
          <a:p>
            <a:r>
              <a:rPr lang="en-US" dirty="0"/>
              <a:t>Fig 2: Data storage chambers</a:t>
            </a:r>
          </a:p>
        </p:txBody>
      </p:sp>
      <p:sp>
        <p:nvSpPr>
          <p:cNvPr id="3" name="Text Placeholder 2">
            <a:extLst>
              <a:ext uri="{FF2B5EF4-FFF2-40B4-BE49-F238E27FC236}">
                <a16:creationId xmlns:a16="http://schemas.microsoft.com/office/drawing/2014/main" id="{3EBE9F19-9155-4B60-873A-8A9805FE1C32}"/>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E11E90D9-C27D-4253-BBF2-B69EE8E1786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6154" y="1504251"/>
            <a:ext cx="5759045" cy="2543799"/>
          </a:xfrm>
          <a:prstGeom prst="rect">
            <a:avLst/>
          </a:prstGeom>
          <a:noFill/>
          <a:ln>
            <a:noFill/>
          </a:ln>
        </p:spPr>
      </p:pic>
    </p:spTree>
    <p:extLst>
      <p:ext uri="{BB962C8B-B14F-4D97-AF65-F5344CB8AC3E}">
        <p14:creationId xmlns:p14="http://schemas.microsoft.com/office/powerpoint/2010/main" val="1087325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EA398-F71D-45BC-B35F-6D0F9B32884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698F872-05C3-46EE-97E2-EBDD5A8544E2}"/>
              </a:ext>
            </a:extLst>
          </p:cNvPr>
          <p:cNvSpPr>
            <a:spLocks noGrp="1"/>
          </p:cNvSpPr>
          <p:nvPr>
            <p:ph type="body" idx="1"/>
          </p:nvPr>
        </p:nvSpPr>
        <p:spPr/>
        <p:txBody>
          <a:bodyPr/>
          <a:lstStyle/>
          <a:p>
            <a:r>
              <a:rPr lang="en-US" sz="1800" dirty="0"/>
              <a:t>The big chamber is connected to multiple smaller chambers below it where the portion of samples is stored as per location geometry. Once the measurement is over, a small solenoid valve is opened to pass water to the bottom chamber. Further, this valve is closed and the remaining water is drained out. It does a similar action in each point and every point water samples, as well as corresponding data, are stored at their respective places. </a:t>
            </a:r>
          </a:p>
          <a:p>
            <a:r>
              <a:rPr lang="en-US" sz="1800" dirty="0"/>
              <a:t>The bot comes up and transfers this data through the </a:t>
            </a:r>
            <a:r>
              <a:rPr lang="en-US" sz="1800" dirty="0" err="1"/>
              <a:t>LoRA</a:t>
            </a:r>
            <a:r>
              <a:rPr lang="en-US" sz="1800" dirty="0"/>
              <a:t> communication link to the post. It marks the data with GPS. The Sensor data and collected samples are collected at the shore after the completion of the journey of the bot.</a:t>
            </a:r>
          </a:p>
          <a:p>
            <a:endParaRPr lang="en-US" sz="1800" dirty="0"/>
          </a:p>
        </p:txBody>
      </p:sp>
    </p:spTree>
    <p:extLst>
      <p:ext uri="{BB962C8B-B14F-4D97-AF65-F5344CB8AC3E}">
        <p14:creationId xmlns:p14="http://schemas.microsoft.com/office/powerpoint/2010/main" val="3246780374"/>
      </p:ext>
    </p:extLst>
  </p:cSld>
  <p:clrMapOvr>
    <a:masterClrMapping/>
  </p:clrMapOvr>
</p:sld>
</file>

<file path=ppt/theme/theme1.xml><?xml version="1.0" encoding="utf-8"?>
<a:theme xmlns:a="http://schemas.openxmlformats.org/drawingml/2006/main" name="Minimalist Korean Aesthetic Pitch Deck by Slidesgo">
  <a:themeElements>
    <a:clrScheme name="Simple Light">
      <a:dk1>
        <a:srgbClr val="1E1E1E"/>
      </a:dk1>
      <a:lt1>
        <a:srgbClr val="664B34"/>
      </a:lt1>
      <a:dk2>
        <a:srgbClr val="887C62"/>
      </a:dk2>
      <a:lt2>
        <a:srgbClr val="D4CBBB"/>
      </a:lt2>
      <a:accent1>
        <a:srgbClr val="E7E2D6"/>
      </a:accent1>
      <a:accent2>
        <a:srgbClr val="F3F3F3"/>
      </a:accent2>
      <a:accent3>
        <a:srgbClr val="E2B0A6"/>
      </a:accent3>
      <a:accent4>
        <a:srgbClr val="FFFFFF"/>
      </a:accent4>
      <a:accent5>
        <a:srgbClr val="FFFFFF"/>
      </a:accent5>
      <a:accent6>
        <a:srgbClr val="FFFFFF"/>
      </a:accent6>
      <a:hlink>
        <a:srgbClr val="1E1E1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1862</Words>
  <Application>Microsoft Office PowerPoint</Application>
  <PresentationFormat>On-screen Show (16:9)</PresentationFormat>
  <Paragraphs>80</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Times New Roman</vt:lpstr>
      <vt:lpstr>Arial</vt:lpstr>
      <vt:lpstr>Kulim Park</vt:lpstr>
      <vt:lpstr>Manrope</vt:lpstr>
      <vt:lpstr>Kulim Park SemiBold</vt:lpstr>
      <vt:lpstr>Minimalist Korean Aesthetic Pitch Deck by Slidesgo</vt:lpstr>
      <vt:lpstr>Ksheera AUV</vt:lpstr>
      <vt:lpstr> Background of the Invention:</vt:lpstr>
      <vt:lpstr>Detailed Description of the Invention:</vt:lpstr>
      <vt:lpstr>WORKING MECHANISM:</vt:lpstr>
      <vt:lpstr>A CAD model of the system is shown in Fig. 1</vt:lpstr>
      <vt:lpstr>CONTROL OF THE MECHANISM:</vt:lpstr>
      <vt:lpstr>Collection of data:</vt:lpstr>
      <vt:lpstr>Fig 2: Data storage chambers</vt:lpstr>
      <vt:lpstr>PowerPoint Presentation</vt:lpstr>
      <vt:lpstr>The trajectory</vt:lpstr>
      <vt:lpstr>The sensors</vt:lpstr>
      <vt:lpstr>The Computation element</vt:lpstr>
      <vt:lpstr>GPS and Communication module </vt:lpstr>
      <vt:lpstr>Application</vt:lpstr>
      <vt:lpstr>Further work</vt:lpstr>
      <vt:lpstr> Quick process of what is done</vt:lpstr>
      <vt:lpstr>Abstract</vt:lpstr>
      <vt:lpstr>Thank You For Your Consideration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Ksheera AUV</dc:title>
  <dc:creator>Bhuvan Pratap Agarwal</dc:creator>
  <cp:lastModifiedBy>Bhuvan Pratap Agarwal</cp:lastModifiedBy>
  <cp:revision>1</cp:revision>
  <dcterms:modified xsi:type="dcterms:W3CDTF">2022-04-29T04:39:48Z</dcterms:modified>
</cp:coreProperties>
</file>