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1" r:id="rId5"/>
    <p:sldId id="264" r:id="rId6"/>
    <p:sldId id="262" r:id="rId7"/>
    <p:sldId id="263" r:id="rId8"/>
    <p:sldId id="265" r:id="rId9"/>
    <p:sldId id="266" r:id="rId10"/>
    <p:sldId id="258" r:id="rId11"/>
    <p:sldId id="26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833"/>
  </p:normalViewPr>
  <p:slideViewPr>
    <p:cSldViewPr snapToGrid="0" snapToObjects="1">
      <p:cViewPr varScale="1">
        <p:scale>
          <a:sx n="114" d="100"/>
          <a:sy n="114" d="100"/>
        </p:scale>
        <p:origin x="43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ru-RU"/>
              <a:t>Образец заголовка</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12/12/2020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dirty="0"/>
              <a:pPr/>
              <a:t>12/12/2020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ru-RU"/>
              <a:t>Образец заголовка</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12/12/2020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ru-RU"/>
              <a:t>Образец заголовка</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12/12/2020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ru-RU"/>
              <a:t>Образец заголовка</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12/12/2020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ru-RU"/>
              <a:t>Образец заголовка</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ru-RU"/>
              <a:t>Образец текста</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12/12/2020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ru-RU"/>
              <a:t>Образец заголовка</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ru-RU"/>
              <a:t>Образец текста</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12/12/2020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ru-RU"/>
              <a:t>Образец заголовка</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nchor="ct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ru-RU"/>
              <a:t>Образец заголовка</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12/12/2020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12/12/2020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ru-RU"/>
              <a:t>Образец заголовка</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dirty="0"/>
              <a:pPr/>
              <a:t>12/12/2020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ru-RU"/>
              <a:t>Образец заголовка</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dirty="0"/>
              <a:pPr/>
              <a:t>12/12/2020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12/12/2020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jpeg"/></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datasnaek/ches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hyperlink" Target="https://lichess.org/Pl7THFmZ#1" TargetMode="External"/><Relationship Id="rId2" Type="http://schemas.openxmlformats.org/officeDocument/2006/relationships/hyperlink" Target="https://lichess.org/MVxE7oz4" TargetMode="Externa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hyperlink" Target="https://lichess.org/B1NDIRMH" TargetMode="External"/><Relationship Id="rId4" Type="http://schemas.openxmlformats.org/officeDocument/2006/relationships/hyperlink" Target="https://lichess.org/P0FNoKsw"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9397A6C-F03E-BD43-B35B-70FD20087AE7}"/>
              </a:ext>
            </a:extLst>
          </p:cNvPr>
          <p:cNvSpPr>
            <a:spLocks noGrp="1"/>
          </p:cNvSpPr>
          <p:nvPr>
            <p:ph type="ctrTitle"/>
          </p:nvPr>
        </p:nvSpPr>
        <p:spPr>
          <a:xfrm>
            <a:off x="4188902" y="1452538"/>
            <a:ext cx="7197726" cy="2421464"/>
          </a:xfrm>
        </p:spPr>
        <p:txBody>
          <a:bodyPr/>
          <a:lstStyle/>
          <a:p>
            <a:r>
              <a:rPr lang="en-US" dirty="0"/>
              <a:t>Chess game outcome prediction</a:t>
            </a:r>
            <a:r>
              <a:rPr lang="ru-KZ" dirty="0"/>
              <a:t> </a:t>
            </a:r>
          </a:p>
        </p:txBody>
      </p:sp>
      <p:sp>
        <p:nvSpPr>
          <p:cNvPr id="3" name="Подзаголовок 2">
            <a:extLst>
              <a:ext uri="{FF2B5EF4-FFF2-40B4-BE49-F238E27FC236}">
                <a16:creationId xmlns:a16="http://schemas.microsoft.com/office/drawing/2014/main" id="{F9F5C4EE-1275-C84E-B613-EC5EE8BA0C57}"/>
              </a:ext>
            </a:extLst>
          </p:cNvPr>
          <p:cNvSpPr>
            <a:spLocks noGrp="1"/>
          </p:cNvSpPr>
          <p:nvPr>
            <p:ph type="subTitle" idx="1"/>
          </p:nvPr>
        </p:nvSpPr>
        <p:spPr>
          <a:xfrm>
            <a:off x="4348643" y="4957894"/>
            <a:ext cx="7616825" cy="1294700"/>
          </a:xfrm>
        </p:spPr>
        <p:txBody>
          <a:bodyPr>
            <a:noAutofit/>
          </a:bodyPr>
          <a:lstStyle/>
          <a:p>
            <a:pPr algn="l">
              <a:spcBef>
                <a:spcPct val="20000"/>
              </a:spcBef>
              <a:spcAft>
                <a:spcPts val="600"/>
              </a:spcAft>
              <a:buClr>
                <a:schemeClr val="accent1"/>
              </a:buClr>
            </a:pPr>
            <a:r>
              <a:rPr lang="en-US" sz="2400" b="1" dirty="0">
                <a:latin typeface="+mj-lt"/>
              </a:rPr>
              <a:t>Prepared by:</a:t>
            </a:r>
          </a:p>
          <a:p>
            <a:pPr algn="l">
              <a:spcBef>
                <a:spcPct val="20000"/>
              </a:spcBef>
              <a:spcAft>
                <a:spcPts val="600"/>
              </a:spcAft>
              <a:buClr>
                <a:schemeClr val="accent1"/>
              </a:buClr>
              <a:buFont typeface="Wingdings 2" charset="2"/>
              <a:buChar char=""/>
            </a:pPr>
            <a:r>
              <a:rPr lang="en-US" sz="2400" b="1" dirty="0" err="1">
                <a:latin typeface="+mj-lt"/>
              </a:rPr>
              <a:t>Aidar</a:t>
            </a:r>
            <a:r>
              <a:rPr lang="en-US" sz="2400" b="1" dirty="0">
                <a:latin typeface="+mj-lt"/>
              </a:rPr>
              <a:t> </a:t>
            </a:r>
            <a:r>
              <a:rPr lang="en-US" sz="2400" b="1" dirty="0" err="1">
                <a:latin typeface="+mj-lt"/>
              </a:rPr>
              <a:t>Zhumekenov</a:t>
            </a:r>
            <a:endParaRPr lang="en-US" sz="2400" b="1" dirty="0">
              <a:latin typeface="+mj-lt"/>
            </a:endParaRPr>
          </a:p>
          <a:p>
            <a:pPr algn="l">
              <a:spcBef>
                <a:spcPct val="20000"/>
              </a:spcBef>
              <a:spcAft>
                <a:spcPts val="600"/>
              </a:spcAft>
              <a:buClr>
                <a:schemeClr val="accent1"/>
              </a:buClr>
              <a:buFont typeface="Wingdings 2" charset="2"/>
              <a:buChar char=""/>
            </a:pPr>
            <a:r>
              <a:rPr lang="en-US" sz="2400" b="1" dirty="0" err="1"/>
              <a:t>Yelaman</a:t>
            </a:r>
            <a:r>
              <a:rPr lang="en-US" sz="2400" b="1" dirty="0"/>
              <a:t> </a:t>
            </a:r>
            <a:r>
              <a:rPr lang="en-US" sz="2400" b="1" dirty="0" err="1"/>
              <a:t>Bexultan</a:t>
            </a:r>
            <a:endParaRPr lang="en-US" sz="2400" b="1" dirty="0"/>
          </a:p>
          <a:p>
            <a:pPr algn="l">
              <a:spcBef>
                <a:spcPct val="20000"/>
              </a:spcBef>
              <a:spcAft>
                <a:spcPts val="600"/>
              </a:spcAft>
              <a:buClr>
                <a:schemeClr val="accent1"/>
              </a:buClr>
              <a:buFont typeface="Wingdings 2" charset="2"/>
              <a:buChar char=""/>
            </a:pPr>
            <a:endParaRPr lang="en-US" sz="2400" b="1" dirty="0">
              <a:latin typeface="+mj-lt"/>
            </a:endParaRPr>
          </a:p>
          <a:p>
            <a:pPr algn="l">
              <a:spcBef>
                <a:spcPct val="20000"/>
              </a:spcBef>
              <a:spcAft>
                <a:spcPts val="600"/>
              </a:spcAft>
              <a:buClr>
                <a:schemeClr val="accent1"/>
              </a:buClr>
              <a:buFont typeface="Wingdings 2" charset="2"/>
              <a:buChar char=""/>
            </a:pPr>
            <a:endParaRPr lang="ru-KZ" sz="2400" dirty="0">
              <a:latin typeface="+mj-lt"/>
            </a:endParaRPr>
          </a:p>
        </p:txBody>
      </p:sp>
    </p:spTree>
    <p:extLst>
      <p:ext uri="{BB962C8B-B14F-4D97-AF65-F5344CB8AC3E}">
        <p14:creationId xmlns:p14="http://schemas.microsoft.com/office/powerpoint/2010/main" val="32670542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04F112B-48CD-4042-9BDC-5AE032B2AE4E}"/>
              </a:ext>
            </a:extLst>
          </p:cNvPr>
          <p:cNvSpPr>
            <a:spLocks noGrp="1"/>
          </p:cNvSpPr>
          <p:nvPr>
            <p:ph type="title"/>
          </p:nvPr>
        </p:nvSpPr>
        <p:spPr/>
        <p:txBody>
          <a:bodyPr/>
          <a:lstStyle/>
          <a:p>
            <a:r>
              <a:rPr lang="en" dirty="0"/>
              <a:t>research and algorithms</a:t>
            </a:r>
            <a:endParaRPr lang="ru-KZ" dirty="0"/>
          </a:p>
        </p:txBody>
      </p:sp>
      <p:sp>
        <p:nvSpPr>
          <p:cNvPr id="3" name="Объект 2">
            <a:extLst>
              <a:ext uri="{FF2B5EF4-FFF2-40B4-BE49-F238E27FC236}">
                <a16:creationId xmlns:a16="http://schemas.microsoft.com/office/drawing/2014/main" id="{3A406F8C-C692-3B40-975C-678095373088}"/>
              </a:ext>
            </a:extLst>
          </p:cNvPr>
          <p:cNvSpPr>
            <a:spLocks noGrp="1"/>
          </p:cNvSpPr>
          <p:nvPr>
            <p:ph idx="1"/>
          </p:nvPr>
        </p:nvSpPr>
        <p:spPr>
          <a:xfrm>
            <a:off x="685801" y="2142067"/>
            <a:ext cx="5314949" cy="1069763"/>
          </a:xfrm>
        </p:spPr>
        <p:txBody>
          <a:bodyPr>
            <a:normAutofit fontScale="92500" lnSpcReduction="10000"/>
          </a:bodyPr>
          <a:lstStyle/>
          <a:p>
            <a:r>
              <a:rPr lang="en" dirty="0"/>
              <a:t>We have done research and compared different algorithms like MLP, Logistic regression, </a:t>
            </a:r>
            <a:r>
              <a:rPr lang="en" dirty="0" err="1"/>
              <a:t>XGBoost</a:t>
            </a:r>
            <a:r>
              <a:rPr lang="en" dirty="0"/>
              <a:t>, Random Forrest, etc. and came up with the best algorithm that can give the best match prediction</a:t>
            </a:r>
            <a:r>
              <a:rPr lang="ru-RU" dirty="0"/>
              <a:t>.  </a:t>
            </a:r>
            <a:endParaRPr lang="ru-KZ" dirty="0"/>
          </a:p>
        </p:txBody>
      </p:sp>
      <p:pic>
        <p:nvPicPr>
          <p:cNvPr id="6" name="Рисунок 5">
            <a:extLst>
              <a:ext uri="{FF2B5EF4-FFF2-40B4-BE49-F238E27FC236}">
                <a16:creationId xmlns:a16="http://schemas.microsoft.com/office/drawing/2014/main" id="{0720C2DC-9EB0-C048-B83F-CAA0193D0781}"/>
              </a:ext>
            </a:extLst>
          </p:cNvPr>
          <p:cNvPicPr>
            <a:picLocks noChangeAspect="1"/>
          </p:cNvPicPr>
          <p:nvPr/>
        </p:nvPicPr>
        <p:blipFill>
          <a:blip r:embed="rId2"/>
          <a:stretch>
            <a:fillRect/>
          </a:stretch>
        </p:blipFill>
        <p:spPr>
          <a:xfrm>
            <a:off x="9399202" y="1918759"/>
            <a:ext cx="2106997" cy="1293071"/>
          </a:xfrm>
          <a:prstGeom prst="rect">
            <a:avLst/>
          </a:prstGeom>
        </p:spPr>
      </p:pic>
      <p:pic>
        <p:nvPicPr>
          <p:cNvPr id="8" name="Рисунок 7">
            <a:extLst>
              <a:ext uri="{FF2B5EF4-FFF2-40B4-BE49-F238E27FC236}">
                <a16:creationId xmlns:a16="http://schemas.microsoft.com/office/drawing/2014/main" id="{879C8F4D-0AA5-9941-A4DD-F1D388CC0F6A}"/>
              </a:ext>
            </a:extLst>
          </p:cNvPr>
          <p:cNvPicPr>
            <a:picLocks noChangeAspect="1"/>
          </p:cNvPicPr>
          <p:nvPr/>
        </p:nvPicPr>
        <p:blipFill>
          <a:blip r:embed="rId3"/>
          <a:stretch>
            <a:fillRect/>
          </a:stretch>
        </p:blipFill>
        <p:spPr>
          <a:xfrm>
            <a:off x="6596313" y="1918759"/>
            <a:ext cx="2350770" cy="1293071"/>
          </a:xfrm>
          <a:prstGeom prst="rect">
            <a:avLst/>
          </a:prstGeom>
        </p:spPr>
      </p:pic>
      <p:pic>
        <p:nvPicPr>
          <p:cNvPr id="10" name="Рисунок 9">
            <a:extLst>
              <a:ext uri="{FF2B5EF4-FFF2-40B4-BE49-F238E27FC236}">
                <a16:creationId xmlns:a16="http://schemas.microsoft.com/office/drawing/2014/main" id="{554C4DBC-EF76-1848-9877-9AB4C3D43B4C}"/>
              </a:ext>
            </a:extLst>
          </p:cNvPr>
          <p:cNvPicPr>
            <a:picLocks noChangeAspect="1"/>
          </p:cNvPicPr>
          <p:nvPr/>
        </p:nvPicPr>
        <p:blipFill>
          <a:blip r:embed="rId4"/>
          <a:stretch>
            <a:fillRect/>
          </a:stretch>
        </p:blipFill>
        <p:spPr>
          <a:xfrm>
            <a:off x="9399202" y="3582882"/>
            <a:ext cx="2106997" cy="1456267"/>
          </a:xfrm>
          <a:prstGeom prst="rect">
            <a:avLst/>
          </a:prstGeom>
        </p:spPr>
      </p:pic>
      <p:pic>
        <p:nvPicPr>
          <p:cNvPr id="14" name="Рисунок 13">
            <a:extLst>
              <a:ext uri="{FF2B5EF4-FFF2-40B4-BE49-F238E27FC236}">
                <a16:creationId xmlns:a16="http://schemas.microsoft.com/office/drawing/2014/main" id="{4A4A7082-7B02-494B-B6D6-7DE05613E12D}"/>
              </a:ext>
            </a:extLst>
          </p:cNvPr>
          <p:cNvPicPr>
            <a:picLocks noChangeAspect="1"/>
          </p:cNvPicPr>
          <p:nvPr/>
        </p:nvPicPr>
        <p:blipFill>
          <a:blip r:embed="rId5"/>
          <a:stretch>
            <a:fillRect/>
          </a:stretch>
        </p:blipFill>
        <p:spPr>
          <a:xfrm>
            <a:off x="6596313" y="3606365"/>
            <a:ext cx="2350770" cy="1432784"/>
          </a:xfrm>
          <a:prstGeom prst="rect">
            <a:avLst/>
          </a:prstGeom>
        </p:spPr>
      </p:pic>
    </p:spTree>
    <p:extLst>
      <p:ext uri="{BB962C8B-B14F-4D97-AF65-F5344CB8AC3E}">
        <p14:creationId xmlns:p14="http://schemas.microsoft.com/office/powerpoint/2010/main" val="3220690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69FBBA3-BBC4-FC44-9DC5-1DCCF21A59F8}"/>
              </a:ext>
            </a:extLst>
          </p:cNvPr>
          <p:cNvSpPr>
            <a:spLocks noGrp="1"/>
          </p:cNvSpPr>
          <p:nvPr>
            <p:ph type="title"/>
          </p:nvPr>
        </p:nvSpPr>
        <p:spPr/>
        <p:txBody>
          <a:bodyPr>
            <a:normAutofit/>
          </a:bodyPr>
          <a:lstStyle/>
          <a:p>
            <a:r>
              <a:rPr lang="en" dirty="0"/>
              <a:t>Architecture</a:t>
            </a:r>
            <a:endParaRPr lang="ru-KZ" dirty="0"/>
          </a:p>
        </p:txBody>
      </p:sp>
      <p:pic>
        <p:nvPicPr>
          <p:cNvPr id="5" name="Объект 4">
            <a:extLst>
              <a:ext uri="{FF2B5EF4-FFF2-40B4-BE49-F238E27FC236}">
                <a16:creationId xmlns:a16="http://schemas.microsoft.com/office/drawing/2014/main" id="{59C387BC-83AF-7249-9905-D5C27C49C32C}"/>
              </a:ext>
            </a:extLst>
          </p:cNvPr>
          <p:cNvPicPr>
            <a:picLocks noGrp="1" noChangeAspect="1"/>
          </p:cNvPicPr>
          <p:nvPr>
            <p:ph idx="1"/>
          </p:nvPr>
        </p:nvPicPr>
        <p:blipFill>
          <a:blip r:embed="rId2"/>
          <a:stretch>
            <a:fillRect/>
          </a:stretch>
        </p:blipFill>
        <p:spPr>
          <a:xfrm>
            <a:off x="2201157" y="1119432"/>
            <a:ext cx="6705776" cy="5394257"/>
          </a:xfrm>
        </p:spPr>
      </p:pic>
    </p:spTree>
    <p:extLst>
      <p:ext uri="{BB962C8B-B14F-4D97-AF65-F5344CB8AC3E}">
        <p14:creationId xmlns:p14="http://schemas.microsoft.com/office/powerpoint/2010/main" val="3483916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40A5053-A236-AA4F-94D9-8364920A11C0}"/>
              </a:ext>
            </a:extLst>
          </p:cNvPr>
          <p:cNvSpPr>
            <a:spLocks noGrp="1"/>
          </p:cNvSpPr>
          <p:nvPr>
            <p:ph type="title"/>
          </p:nvPr>
        </p:nvSpPr>
        <p:spPr/>
        <p:txBody>
          <a:bodyPr/>
          <a:lstStyle/>
          <a:p>
            <a:r>
              <a:rPr lang="en-US" sz="4000" b="1" dirty="0"/>
              <a:t>Abstract</a:t>
            </a:r>
            <a:r>
              <a:rPr lang="ru-KZ" dirty="0"/>
              <a:t> </a:t>
            </a:r>
          </a:p>
        </p:txBody>
      </p:sp>
      <p:sp>
        <p:nvSpPr>
          <p:cNvPr id="3" name="Объект 2">
            <a:extLst>
              <a:ext uri="{FF2B5EF4-FFF2-40B4-BE49-F238E27FC236}">
                <a16:creationId xmlns:a16="http://schemas.microsoft.com/office/drawing/2014/main" id="{6201F9CD-DA3A-F849-94EF-C9A602A09E0A}"/>
              </a:ext>
            </a:extLst>
          </p:cNvPr>
          <p:cNvSpPr>
            <a:spLocks noGrp="1"/>
          </p:cNvSpPr>
          <p:nvPr>
            <p:ph idx="1"/>
          </p:nvPr>
        </p:nvSpPr>
        <p:spPr>
          <a:xfrm>
            <a:off x="685801" y="1300613"/>
            <a:ext cx="6759744" cy="4522470"/>
          </a:xfrm>
        </p:spPr>
        <p:txBody>
          <a:bodyPr/>
          <a:lstStyle/>
          <a:p>
            <a:pPr marL="0" indent="0">
              <a:buNone/>
            </a:pPr>
            <a:r>
              <a:rPr lang="en-US" dirty="0"/>
              <a:t>We have a historical dataset on chess games with data for each game, meta information contained within a single chess game. We started from data preparation section, where do filtering and preprocessing on features of a dataset. Because we have 3 possible outcomes of any chess game: black, white, draw, firstly we tried to find optimal algorithm that will help us to give precise prediction on a Winner based on historical data, relationship between openings and victory for black and white, ratings and turns which affect the game.</a:t>
            </a:r>
            <a:endParaRPr lang="ru-KZ" dirty="0"/>
          </a:p>
        </p:txBody>
      </p:sp>
      <p:pic>
        <p:nvPicPr>
          <p:cNvPr id="5" name="Рисунок 4">
            <a:extLst>
              <a:ext uri="{FF2B5EF4-FFF2-40B4-BE49-F238E27FC236}">
                <a16:creationId xmlns:a16="http://schemas.microsoft.com/office/drawing/2014/main" id="{FA62CB99-17FD-2746-B7E2-C578AA85844F}"/>
              </a:ext>
            </a:extLst>
          </p:cNvPr>
          <p:cNvPicPr>
            <a:picLocks noChangeAspect="1"/>
          </p:cNvPicPr>
          <p:nvPr/>
        </p:nvPicPr>
        <p:blipFill>
          <a:blip r:embed="rId2"/>
          <a:stretch>
            <a:fillRect/>
          </a:stretch>
        </p:blipFill>
        <p:spPr>
          <a:xfrm>
            <a:off x="7744821" y="2270270"/>
            <a:ext cx="3962401" cy="2971801"/>
          </a:xfrm>
          <a:prstGeom prst="rect">
            <a:avLst/>
          </a:prstGeom>
        </p:spPr>
      </p:pic>
    </p:spTree>
    <p:extLst>
      <p:ext uri="{BB962C8B-B14F-4D97-AF65-F5344CB8AC3E}">
        <p14:creationId xmlns:p14="http://schemas.microsoft.com/office/powerpoint/2010/main" val="3038206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976CF26-C1E9-4B4F-961C-A95E65F50992}"/>
              </a:ext>
            </a:extLst>
          </p:cNvPr>
          <p:cNvSpPr>
            <a:spLocks noGrp="1"/>
          </p:cNvSpPr>
          <p:nvPr>
            <p:ph type="title"/>
          </p:nvPr>
        </p:nvSpPr>
        <p:spPr/>
        <p:txBody>
          <a:bodyPr>
            <a:normAutofit/>
          </a:bodyPr>
          <a:lstStyle/>
          <a:p>
            <a:r>
              <a:rPr lang="en" sz="4000" dirty="0"/>
              <a:t>Motivation and Objective</a:t>
            </a:r>
            <a:endParaRPr lang="ru-KZ" sz="4000" dirty="0"/>
          </a:p>
        </p:txBody>
      </p:sp>
      <p:sp>
        <p:nvSpPr>
          <p:cNvPr id="3" name="Объект 2">
            <a:extLst>
              <a:ext uri="{FF2B5EF4-FFF2-40B4-BE49-F238E27FC236}">
                <a16:creationId xmlns:a16="http://schemas.microsoft.com/office/drawing/2014/main" id="{657518A7-D3C7-B34F-B4F5-BAECB39F572A}"/>
              </a:ext>
            </a:extLst>
          </p:cNvPr>
          <p:cNvSpPr>
            <a:spLocks noGrp="1"/>
          </p:cNvSpPr>
          <p:nvPr>
            <p:ph idx="1"/>
          </p:nvPr>
        </p:nvSpPr>
        <p:spPr/>
        <p:txBody>
          <a:bodyPr/>
          <a:lstStyle/>
          <a:p>
            <a:r>
              <a:rPr lang="en" dirty="0"/>
              <a:t>We were motivated to this project by various kinds of games and competitions, and we thought that chess is a good option for the project, in chess there are good factors and supports of statistical analysis. And our main goal is to show by example of playing chess how it is possible, thanks to Deep Learning, to make a code that can give the most accurate prediction of the game. Thus, knowing the statistics of the player's past games as well as meta-facts, you can predict future games.</a:t>
            </a:r>
            <a:endParaRPr lang="ru-KZ" dirty="0"/>
          </a:p>
        </p:txBody>
      </p:sp>
    </p:spTree>
    <p:extLst>
      <p:ext uri="{BB962C8B-B14F-4D97-AF65-F5344CB8AC3E}">
        <p14:creationId xmlns:p14="http://schemas.microsoft.com/office/powerpoint/2010/main" val="1399713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976CF26-C1E9-4B4F-961C-A95E65F50992}"/>
              </a:ext>
            </a:extLst>
          </p:cNvPr>
          <p:cNvSpPr>
            <a:spLocks noGrp="1"/>
          </p:cNvSpPr>
          <p:nvPr>
            <p:ph type="title"/>
          </p:nvPr>
        </p:nvSpPr>
        <p:spPr/>
        <p:txBody>
          <a:bodyPr/>
          <a:lstStyle/>
          <a:p>
            <a:r>
              <a:rPr lang="en-US" sz="4000" dirty="0"/>
              <a:t>Dataset</a:t>
            </a:r>
            <a:endParaRPr lang="ru-KZ" dirty="0"/>
          </a:p>
        </p:txBody>
      </p:sp>
      <p:sp>
        <p:nvSpPr>
          <p:cNvPr id="3" name="Объект 2">
            <a:extLst>
              <a:ext uri="{FF2B5EF4-FFF2-40B4-BE49-F238E27FC236}">
                <a16:creationId xmlns:a16="http://schemas.microsoft.com/office/drawing/2014/main" id="{657518A7-D3C7-B34F-B4F5-BAECB39F572A}"/>
              </a:ext>
            </a:extLst>
          </p:cNvPr>
          <p:cNvSpPr>
            <a:spLocks noGrp="1"/>
          </p:cNvSpPr>
          <p:nvPr>
            <p:ph idx="1"/>
          </p:nvPr>
        </p:nvSpPr>
        <p:spPr>
          <a:xfrm>
            <a:off x="762001" y="1981550"/>
            <a:ext cx="10667998" cy="2962013"/>
          </a:xfrm>
        </p:spPr>
        <p:txBody>
          <a:bodyPr>
            <a:normAutofit/>
          </a:bodyPr>
          <a:lstStyle/>
          <a:p>
            <a:pPr marL="0" indent="0">
              <a:buNone/>
            </a:pPr>
            <a:r>
              <a:rPr lang="en-US" sz="3600" dirty="0"/>
              <a:t>Source - </a:t>
            </a:r>
            <a:r>
              <a:rPr lang="en-US" sz="1900" dirty="0">
                <a:hlinkClick r:id="rId2"/>
              </a:rPr>
              <a:t>https://www.kaggle.com/datasnaek/chess</a:t>
            </a:r>
            <a:r>
              <a:rPr lang="en-US" sz="1900" dirty="0"/>
              <a:t> </a:t>
            </a:r>
          </a:p>
          <a:p>
            <a:pPr marL="0" indent="0">
              <a:buNone/>
            </a:pPr>
            <a:r>
              <a:rPr lang="en-US" sz="3600" dirty="0"/>
              <a:t>Games</a:t>
            </a:r>
            <a:r>
              <a:rPr lang="en-US" dirty="0"/>
              <a:t> – 20 000 (taken from lichess.org)</a:t>
            </a:r>
          </a:p>
          <a:p>
            <a:pPr marL="0" indent="0">
              <a:buNone/>
            </a:pPr>
            <a:r>
              <a:rPr lang="en-US" sz="3600" dirty="0"/>
              <a:t>Features </a:t>
            </a:r>
            <a:r>
              <a:rPr lang="en-US" dirty="0"/>
              <a:t>– 13</a:t>
            </a:r>
          </a:p>
          <a:p>
            <a:pPr marL="0" indent="0">
              <a:buNone/>
            </a:pPr>
            <a:r>
              <a:rPr lang="en-US" sz="3600" dirty="0"/>
              <a:t>Useful features </a:t>
            </a:r>
            <a:r>
              <a:rPr lang="en-US" dirty="0"/>
              <a:t>– Rated, Turns, Game type, Players rating, Victory status, Players ID.</a:t>
            </a:r>
          </a:p>
          <a:p>
            <a:pPr marL="0" indent="0">
              <a:buNone/>
            </a:pPr>
            <a:endParaRPr lang="ru-KZ" dirty="0"/>
          </a:p>
        </p:txBody>
      </p:sp>
      <p:sp>
        <p:nvSpPr>
          <p:cNvPr id="4" name="Объект 2">
            <a:extLst>
              <a:ext uri="{FF2B5EF4-FFF2-40B4-BE49-F238E27FC236}">
                <a16:creationId xmlns:a16="http://schemas.microsoft.com/office/drawing/2014/main" id="{0D4D9503-9D0A-4C3F-8ACC-CE063F7D87BD}"/>
              </a:ext>
            </a:extLst>
          </p:cNvPr>
          <p:cNvSpPr txBox="1">
            <a:spLocks/>
          </p:cNvSpPr>
          <p:nvPr/>
        </p:nvSpPr>
        <p:spPr>
          <a:xfrm>
            <a:off x="838201" y="4792134"/>
            <a:ext cx="10131425" cy="1587305"/>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None/>
            </a:pPr>
            <a:endParaRPr lang="ru-KZ" dirty="0"/>
          </a:p>
        </p:txBody>
      </p:sp>
      <p:sp>
        <p:nvSpPr>
          <p:cNvPr id="5" name="TextBox 4">
            <a:extLst>
              <a:ext uri="{FF2B5EF4-FFF2-40B4-BE49-F238E27FC236}">
                <a16:creationId xmlns:a16="http://schemas.microsoft.com/office/drawing/2014/main" id="{8B108E28-B3F6-4FDE-9F83-3A37A6E9A63A}"/>
              </a:ext>
            </a:extLst>
          </p:cNvPr>
          <p:cNvSpPr txBox="1"/>
          <p:nvPr/>
        </p:nvSpPr>
        <p:spPr>
          <a:xfrm>
            <a:off x="914400" y="2147582"/>
            <a:ext cx="184731" cy="369332"/>
          </a:xfrm>
          <a:prstGeom prst="rect">
            <a:avLst/>
          </a:prstGeom>
          <a:noFill/>
        </p:spPr>
        <p:txBody>
          <a:bodyPr wrap="none" rtlCol="0">
            <a:spAutoFit/>
          </a:bodyPr>
          <a:lstStyle/>
          <a:p>
            <a:endParaRPr lang="ru-RU" dirty="0"/>
          </a:p>
        </p:txBody>
      </p:sp>
    </p:spTree>
    <p:extLst>
      <p:ext uri="{BB962C8B-B14F-4D97-AF65-F5344CB8AC3E}">
        <p14:creationId xmlns:p14="http://schemas.microsoft.com/office/powerpoint/2010/main" val="3748048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976CF26-C1E9-4B4F-961C-A95E65F50992}"/>
              </a:ext>
            </a:extLst>
          </p:cNvPr>
          <p:cNvSpPr>
            <a:spLocks noGrp="1"/>
          </p:cNvSpPr>
          <p:nvPr>
            <p:ph type="title"/>
          </p:nvPr>
        </p:nvSpPr>
        <p:spPr>
          <a:xfrm>
            <a:off x="727745" y="2866617"/>
            <a:ext cx="3550639" cy="1456267"/>
          </a:xfrm>
        </p:spPr>
        <p:txBody>
          <a:bodyPr/>
          <a:lstStyle/>
          <a:p>
            <a:r>
              <a:rPr lang="en-US" sz="4000" dirty="0"/>
              <a:t>Architecture</a:t>
            </a:r>
            <a:endParaRPr lang="ru-KZ" dirty="0"/>
          </a:p>
        </p:txBody>
      </p:sp>
      <p:sp>
        <p:nvSpPr>
          <p:cNvPr id="4" name="Объект 2">
            <a:extLst>
              <a:ext uri="{FF2B5EF4-FFF2-40B4-BE49-F238E27FC236}">
                <a16:creationId xmlns:a16="http://schemas.microsoft.com/office/drawing/2014/main" id="{0D4D9503-9D0A-4C3F-8ACC-CE063F7D87BD}"/>
              </a:ext>
            </a:extLst>
          </p:cNvPr>
          <p:cNvSpPr txBox="1">
            <a:spLocks/>
          </p:cNvSpPr>
          <p:nvPr/>
        </p:nvSpPr>
        <p:spPr>
          <a:xfrm>
            <a:off x="838201" y="4792134"/>
            <a:ext cx="10131425" cy="1587305"/>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None/>
            </a:pPr>
            <a:endParaRPr lang="ru-KZ" dirty="0"/>
          </a:p>
        </p:txBody>
      </p:sp>
      <p:sp>
        <p:nvSpPr>
          <p:cNvPr id="5" name="TextBox 4">
            <a:extLst>
              <a:ext uri="{FF2B5EF4-FFF2-40B4-BE49-F238E27FC236}">
                <a16:creationId xmlns:a16="http://schemas.microsoft.com/office/drawing/2014/main" id="{8B108E28-B3F6-4FDE-9F83-3A37A6E9A63A}"/>
              </a:ext>
            </a:extLst>
          </p:cNvPr>
          <p:cNvSpPr txBox="1"/>
          <p:nvPr/>
        </p:nvSpPr>
        <p:spPr>
          <a:xfrm>
            <a:off x="914400" y="2147582"/>
            <a:ext cx="184731" cy="369332"/>
          </a:xfrm>
          <a:prstGeom prst="rect">
            <a:avLst/>
          </a:prstGeom>
          <a:noFill/>
        </p:spPr>
        <p:txBody>
          <a:bodyPr wrap="none" rtlCol="0">
            <a:spAutoFit/>
          </a:bodyPr>
          <a:lstStyle/>
          <a:p>
            <a:endParaRPr lang="ru-RU" dirty="0"/>
          </a:p>
        </p:txBody>
      </p:sp>
      <p:pic>
        <p:nvPicPr>
          <p:cNvPr id="13" name="Picture 12">
            <a:extLst>
              <a:ext uri="{FF2B5EF4-FFF2-40B4-BE49-F238E27FC236}">
                <a16:creationId xmlns:a16="http://schemas.microsoft.com/office/drawing/2014/main" id="{99A2FE93-24BB-41A6-BA3E-4B961D4C1D51}"/>
              </a:ext>
            </a:extLst>
          </p:cNvPr>
          <p:cNvPicPr>
            <a:picLocks noChangeAspect="1"/>
          </p:cNvPicPr>
          <p:nvPr/>
        </p:nvPicPr>
        <p:blipFill>
          <a:blip r:embed="rId2"/>
          <a:stretch>
            <a:fillRect/>
          </a:stretch>
        </p:blipFill>
        <p:spPr>
          <a:xfrm>
            <a:off x="4278384" y="933626"/>
            <a:ext cx="4764947" cy="5322251"/>
          </a:xfrm>
          <a:prstGeom prst="rect">
            <a:avLst/>
          </a:prstGeom>
        </p:spPr>
      </p:pic>
    </p:spTree>
    <p:extLst>
      <p:ext uri="{BB962C8B-B14F-4D97-AF65-F5344CB8AC3E}">
        <p14:creationId xmlns:p14="http://schemas.microsoft.com/office/powerpoint/2010/main" val="831183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976CF26-C1E9-4B4F-961C-A95E65F50992}"/>
              </a:ext>
            </a:extLst>
          </p:cNvPr>
          <p:cNvSpPr>
            <a:spLocks noGrp="1"/>
          </p:cNvSpPr>
          <p:nvPr>
            <p:ph type="title"/>
          </p:nvPr>
        </p:nvSpPr>
        <p:spPr/>
        <p:txBody>
          <a:bodyPr/>
          <a:lstStyle/>
          <a:p>
            <a:r>
              <a:rPr lang="en-US" sz="4000" dirty="0"/>
              <a:t>Processing</a:t>
            </a:r>
            <a:endParaRPr lang="ru-KZ" dirty="0"/>
          </a:p>
        </p:txBody>
      </p:sp>
      <p:sp>
        <p:nvSpPr>
          <p:cNvPr id="4" name="Объект 2">
            <a:extLst>
              <a:ext uri="{FF2B5EF4-FFF2-40B4-BE49-F238E27FC236}">
                <a16:creationId xmlns:a16="http://schemas.microsoft.com/office/drawing/2014/main" id="{0D4D9503-9D0A-4C3F-8ACC-CE063F7D87BD}"/>
              </a:ext>
            </a:extLst>
          </p:cNvPr>
          <p:cNvSpPr txBox="1">
            <a:spLocks/>
          </p:cNvSpPr>
          <p:nvPr/>
        </p:nvSpPr>
        <p:spPr>
          <a:xfrm>
            <a:off x="745922" y="4621170"/>
            <a:ext cx="10131425" cy="1587305"/>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None/>
            </a:pPr>
            <a:endParaRPr lang="ru-KZ" dirty="0"/>
          </a:p>
        </p:txBody>
      </p:sp>
      <p:sp>
        <p:nvSpPr>
          <p:cNvPr id="5" name="TextBox 4">
            <a:extLst>
              <a:ext uri="{FF2B5EF4-FFF2-40B4-BE49-F238E27FC236}">
                <a16:creationId xmlns:a16="http://schemas.microsoft.com/office/drawing/2014/main" id="{8B108E28-B3F6-4FDE-9F83-3A37A6E9A63A}"/>
              </a:ext>
            </a:extLst>
          </p:cNvPr>
          <p:cNvSpPr txBox="1"/>
          <p:nvPr/>
        </p:nvSpPr>
        <p:spPr>
          <a:xfrm>
            <a:off x="914400" y="2147582"/>
            <a:ext cx="184731" cy="369332"/>
          </a:xfrm>
          <a:prstGeom prst="rect">
            <a:avLst/>
          </a:prstGeom>
          <a:noFill/>
        </p:spPr>
        <p:txBody>
          <a:bodyPr wrap="none" rtlCol="0">
            <a:spAutoFit/>
          </a:bodyPr>
          <a:lstStyle/>
          <a:p>
            <a:endParaRPr lang="ru-RU" dirty="0"/>
          </a:p>
        </p:txBody>
      </p:sp>
      <p:pic>
        <p:nvPicPr>
          <p:cNvPr id="7" name="Picture 6">
            <a:extLst>
              <a:ext uri="{FF2B5EF4-FFF2-40B4-BE49-F238E27FC236}">
                <a16:creationId xmlns:a16="http://schemas.microsoft.com/office/drawing/2014/main" id="{3A86FA18-E56B-42C6-B4FD-C64A94008303}"/>
              </a:ext>
            </a:extLst>
          </p:cNvPr>
          <p:cNvPicPr>
            <a:picLocks noChangeAspect="1"/>
          </p:cNvPicPr>
          <p:nvPr/>
        </p:nvPicPr>
        <p:blipFill>
          <a:blip r:embed="rId2"/>
          <a:stretch>
            <a:fillRect/>
          </a:stretch>
        </p:blipFill>
        <p:spPr>
          <a:xfrm>
            <a:off x="685801" y="2122632"/>
            <a:ext cx="9659240" cy="1774250"/>
          </a:xfrm>
          <a:prstGeom prst="rect">
            <a:avLst/>
          </a:prstGeom>
        </p:spPr>
      </p:pic>
      <p:sp>
        <p:nvSpPr>
          <p:cNvPr id="8" name="TextBox 7">
            <a:extLst>
              <a:ext uri="{FF2B5EF4-FFF2-40B4-BE49-F238E27FC236}">
                <a16:creationId xmlns:a16="http://schemas.microsoft.com/office/drawing/2014/main" id="{DB83FF64-98BB-4D39-957C-42DB98E05891}"/>
              </a:ext>
            </a:extLst>
          </p:cNvPr>
          <p:cNvSpPr txBox="1"/>
          <p:nvPr/>
        </p:nvSpPr>
        <p:spPr>
          <a:xfrm>
            <a:off x="604181" y="4087396"/>
            <a:ext cx="9170139" cy="861774"/>
          </a:xfrm>
          <a:prstGeom prst="rect">
            <a:avLst/>
          </a:prstGeom>
          <a:noFill/>
        </p:spPr>
        <p:txBody>
          <a:bodyPr wrap="none" rtlCol="0">
            <a:spAutoFit/>
          </a:bodyPr>
          <a:lstStyle/>
          <a:p>
            <a:r>
              <a:rPr lang="en-US" b="1" dirty="0"/>
              <a:t>Initial</a:t>
            </a:r>
            <a:r>
              <a:rPr lang="en-US" sz="1600" b="1" dirty="0"/>
              <a:t> </a:t>
            </a:r>
            <a:r>
              <a:rPr lang="en-US" b="1" dirty="0"/>
              <a:t>dataset</a:t>
            </a:r>
            <a:r>
              <a:rPr lang="en-US" sz="1600" dirty="0"/>
              <a:t>: features are not supervised, non-numerical features. </a:t>
            </a:r>
            <a:endParaRPr lang="ru-RU" sz="1600" dirty="0"/>
          </a:p>
          <a:p>
            <a:r>
              <a:rPr lang="en-US" sz="1600" dirty="0"/>
              <a:t>We need to do some preprocessing on data</a:t>
            </a:r>
            <a:r>
              <a:rPr lang="ru-RU" sz="1600" dirty="0"/>
              <a:t> </a:t>
            </a:r>
            <a:r>
              <a:rPr lang="en-US" sz="1600" dirty="0"/>
              <a:t>such as Correlation Matrix to see correlation between columns, </a:t>
            </a:r>
          </a:p>
          <a:p>
            <a:r>
              <a:rPr lang="en-US" sz="1600" dirty="0" err="1"/>
              <a:t>LabelEncoder</a:t>
            </a:r>
            <a:r>
              <a:rPr lang="en-US" sz="1600" dirty="0"/>
              <a:t> to convert strings into numerical and select column features that will be </a:t>
            </a:r>
            <a:r>
              <a:rPr lang="en-US" sz="1600" dirty="0" err="1"/>
              <a:t>feeded</a:t>
            </a:r>
            <a:r>
              <a:rPr lang="en-US" sz="1600" dirty="0"/>
              <a:t> into train/test.</a:t>
            </a:r>
            <a:endParaRPr lang="ru-RU" sz="1600" dirty="0"/>
          </a:p>
        </p:txBody>
      </p:sp>
    </p:spTree>
    <p:extLst>
      <p:ext uri="{BB962C8B-B14F-4D97-AF65-F5344CB8AC3E}">
        <p14:creationId xmlns:p14="http://schemas.microsoft.com/office/powerpoint/2010/main" val="1550010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976CF26-C1E9-4B4F-961C-A95E65F50992}"/>
              </a:ext>
            </a:extLst>
          </p:cNvPr>
          <p:cNvSpPr>
            <a:spLocks noGrp="1"/>
          </p:cNvSpPr>
          <p:nvPr>
            <p:ph type="title"/>
          </p:nvPr>
        </p:nvSpPr>
        <p:spPr/>
        <p:txBody>
          <a:bodyPr/>
          <a:lstStyle/>
          <a:p>
            <a:r>
              <a:rPr lang="en-US" sz="4000" dirty="0"/>
              <a:t>Model Selection</a:t>
            </a:r>
            <a:endParaRPr lang="ru-KZ" dirty="0"/>
          </a:p>
        </p:txBody>
      </p:sp>
      <p:sp>
        <p:nvSpPr>
          <p:cNvPr id="5" name="TextBox 4">
            <a:extLst>
              <a:ext uri="{FF2B5EF4-FFF2-40B4-BE49-F238E27FC236}">
                <a16:creationId xmlns:a16="http://schemas.microsoft.com/office/drawing/2014/main" id="{8B108E28-B3F6-4FDE-9F83-3A37A6E9A63A}"/>
              </a:ext>
            </a:extLst>
          </p:cNvPr>
          <p:cNvSpPr txBox="1"/>
          <p:nvPr/>
        </p:nvSpPr>
        <p:spPr>
          <a:xfrm>
            <a:off x="914400" y="2147582"/>
            <a:ext cx="184731" cy="369332"/>
          </a:xfrm>
          <a:prstGeom prst="rect">
            <a:avLst/>
          </a:prstGeom>
          <a:noFill/>
        </p:spPr>
        <p:txBody>
          <a:bodyPr wrap="none" rtlCol="0">
            <a:spAutoFit/>
          </a:bodyPr>
          <a:lstStyle/>
          <a:p>
            <a:endParaRPr lang="ru-RU" dirty="0"/>
          </a:p>
        </p:txBody>
      </p:sp>
      <p:sp>
        <p:nvSpPr>
          <p:cNvPr id="8" name="TextBox 7">
            <a:extLst>
              <a:ext uri="{FF2B5EF4-FFF2-40B4-BE49-F238E27FC236}">
                <a16:creationId xmlns:a16="http://schemas.microsoft.com/office/drawing/2014/main" id="{DB83FF64-98BB-4D39-957C-42DB98E05891}"/>
              </a:ext>
            </a:extLst>
          </p:cNvPr>
          <p:cNvSpPr txBox="1"/>
          <p:nvPr/>
        </p:nvSpPr>
        <p:spPr>
          <a:xfrm>
            <a:off x="604181" y="1868780"/>
            <a:ext cx="11172097" cy="1569660"/>
          </a:xfrm>
          <a:prstGeom prst="rect">
            <a:avLst/>
          </a:prstGeom>
          <a:noFill/>
        </p:spPr>
        <p:txBody>
          <a:bodyPr wrap="none" rtlCol="0">
            <a:spAutoFit/>
          </a:bodyPr>
          <a:lstStyle/>
          <a:p>
            <a:r>
              <a:rPr lang="en-US" sz="1600" dirty="0"/>
              <a:t>In this part, we compare four different algorithms, played with multiple combinations of hyperparameters to find best accuracy rate.</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Logistic Regression - Logistic regression (multinomial) is used to explain the relationship between different type variables and </a:t>
            </a:r>
          </a:p>
          <a:p>
            <a:r>
              <a:rPr lang="en-US" sz="1600" dirty="0"/>
              <a:t>outcomes multinomial variable (in your case).</a:t>
            </a:r>
          </a:p>
          <a:p>
            <a:pPr marL="285750" indent="-285750">
              <a:buFont typeface="Arial" panose="020B0604020202020204" pitchFamily="34" charset="0"/>
              <a:buChar char="•"/>
            </a:pPr>
            <a:r>
              <a:rPr lang="en-US" sz="1600" dirty="0" err="1"/>
              <a:t>XGBoost</a:t>
            </a:r>
            <a:r>
              <a:rPr lang="en-US" sz="1600" dirty="0"/>
              <a:t> - stands for </a:t>
            </a:r>
            <a:r>
              <a:rPr lang="en-US" sz="1600" dirty="0" err="1"/>
              <a:t>e</a:t>
            </a:r>
            <a:r>
              <a:rPr lang="en-US" sz="1600" b="1" dirty="0" err="1"/>
              <a:t>X</a:t>
            </a:r>
            <a:r>
              <a:rPr lang="en-US" sz="1600" dirty="0" err="1"/>
              <a:t>treme</a:t>
            </a:r>
            <a:r>
              <a:rPr lang="en-US" sz="1600" dirty="0"/>
              <a:t> </a:t>
            </a:r>
            <a:r>
              <a:rPr lang="en-US" sz="1600" b="1" dirty="0"/>
              <a:t>G</a:t>
            </a:r>
            <a:r>
              <a:rPr lang="en-US" sz="1600" dirty="0"/>
              <a:t>radient </a:t>
            </a:r>
            <a:r>
              <a:rPr lang="en-US" sz="1600" b="1" dirty="0"/>
              <a:t>B</a:t>
            </a:r>
            <a:r>
              <a:rPr lang="en-US" sz="1600" dirty="0"/>
              <a:t>oosting. Gradient boosting is well known for good performance. </a:t>
            </a:r>
          </a:p>
          <a:p>
            <a:pPr marL="285750" indent="-285750">
              <a:buFont typeface="Arial" panose="020B0604020202020204" pitchFamily="34" charset="0"/>
              <a:buChar char="•"/>
            </a:pPr>
            <a:r>
              <a:rPr lang="en-US" sz="1600" dirty="0"/>
              <a:t>Random Forrest - It is one of the most used algorithms, because of its simplicity and diversity. </a:t>
            </a:r>
          </a:p>
        </p:txBody>
      </p:sp>
      <p:pic>
        <p:nvPicPr>
          <p:cNvPr id="6" name="Picture 5">
            <a:extLst>
              <a:ext uri="{FF2B5EF4-FFF2-40B4-BE49-F238E27FC236}">
                <a16:creationId xmlns:a16="http://schemas.microsoft.com/office/drawing/2014/main" id="{A6EF2614-BF1D-4516-834A-4991B677812E}"/>
              </a:ext>
            </a:extLst>
          </p:cNvPr>
          <p:cNvPicPr>
            <a:picLocks noChangeAspect="1"/>
          </p:cNvPicPr>
          <p:nvPr/>
        </p:nvPicPr>
        <p:blipFill>
          <a:blip r:embed="rId2"/>
          <a:stretch>
            <a:fillRect/>
          </a:stretch>
        </p:blipFill>
        <p:spPr>
          <a:xfrm>
            <a:off x="1311705" y="4134172"/>
            <a:ext cx="3679232" cy="898614"/>
          </a:xfrm>
          <a:prstGeom prst="rect">
            <a:avLst/>
          </a:prstGeom>
        </p:spPr>
      </p:pic>
      <p:pic>
        <p:nvPicPr>
          <p:cNvPr id="12" name="Picture 11">
            <a:extLst>
              <a:ext uri="{FF2B5EF4-FFF2-40B4-BE49-F238E27FC236}">
                <a16:creationId xmlns:a16="http://schemas.microsoft.com/office/drawing/2014/main" id="{D39076D9-8BF3-4C8E-88C5-5EA6F18C3A33}"/>
              </a:ext>
            </a:extLst>
          </p:cNvPr>
          <p:cNvPicPr>
            <a:picLocks noChangeAspect="1"/>
          </p:cNvPicPr>
          <p:nvPr/>
        </p:nvPicPr>
        <p:blipFill>
          <a:blip r:embed="rId3"/>
          <a:stretch>
            <a:fillRect/>
          </a:stretch>
        </p:blipFill>
        <p:spPr>
          <a:xfrm>
            <a:off x="1774136" y="5606536"/>
            <a:ext cx="7682892" cy="1028700"/>
          </a:xfrm>
          <a:prstGeom prst="rect">
            <a:avLst/>
          </a:prstGeom>
        </p:spPr>
      </p:pic>
      <p:pic>
        <p:nvPicPr>
          <p:cNvPr id="14" name="Picture 13">
            <a:extLst>
              <a:ext uri="{FF2B5EF4-FFF2-40B4-BE49-F238E27FC236}">
                <a16:creationId xmlns:a16="http://schemas.microsoft.com/office/drawing/2014/main" id="{8794A922-F559-4FED-B75C-5FBD3AEA9CAE}"/>
              </a:ext>
            </a:extLst>
          </p:cNvPr>
          <p:cNvPicPr>
            <a:picLocks noChangeAspect="1"/>
          </p:cNvPicPr>
          <p:nvPr/>
        </p:nvPicPr>
        <p:blipFill>
          <a:blip r:embed="rId4"/>
          <a:stretch>
            <a:fillRect/>
          </a:stretch>
        </p:blipFill>
        <p:spPr>
          <a:xfrm>
            <a:off x="6616417" y="4134172"/>
            <a:ext cx="2718541" cy="898614"/>
          </a:xfrm>
          <a:prstGeom prst="rect">
            <a:avLst/>
          </a:prstGeom>
        </p:spPr>
      </p:pic>
      <p:sp>
        <p:nvSpPr>
          <p:cNvPr id="15" name="TextBox 14">
            <a:extLst>
              <a:ext uri="{FF2B5EF4-FFF2-40B4-BE49-F238E27FC236}">
                <a16:creationId xmlns:a16="http://schemas.microsoft.com/office/drawing/2014/main" id="{774646A8-F179-4E1E-AA10-CA9E95BDCC50}"/>
              </a:ext>
            </a:extLst>
          </p:cNvPr>
          <p:cNvSpPr txBox="1"/>
          <p:nvPr/>
        </p:nvSpPr>
        <p:spPr>
          <a:xfrm>
            <a:off x="2877351" y="3609660"/>
            <a:ext cx="481222" cy="461665"/>
          </a:xfrm>
          <a:prstGeom prst="rect">
            <a:avLst/>
          </a:prstGeom>
          <a:noFill/>
        </p:spPr>
        <p:txBody>
          <a:bodyPr wrap="none" rtlCol="0">
            <a:spAutoFit/>
          </a:bodyPr>
          <a:lstStyle/>
          <a:p>
            <a:r>
              <a:rPr lang="en-US" sz="2400" dirty="0"/>
              <a:t>LR</a:t>
            </a:r>
          </a:p>
        </p:txBody>
      </p:sp>
      <p:sp>
        <p:nvSpPr>
          <p:cNvPr id="16" name="TextBox 15">
            <a:extLst>
              <a:ext uri="{FF2B5EF4-FFF2-40B4-BE49-F238E27FC236}">
                <a16:creationId xmlns:a16="http://schemas.microsoft.com/office/drawing/2014/main" id="{D57B45A2-F593-4036-9D85-45637B8B9217}"/>
              </a:ext>
            </a:extLst>
          </p:cNvPr>
          <p:cNvSpPr txBox="1"/>
          <p:nvPr/>
        </p:nvSpPr>
        <p:spPr>
          <a:xfrm>
            <a:off x="5267634" y="5032786"/>
            <a:ext cx="695896" cy="461665"/>
          </a:xfrm>
          <a:prstGeom prst="rect">
            <a:avLst/>
          </a:prstGeom>
          <a:noFill/>
        </p:spPr>
        <p:txBody>
          <a:bodyPr wrap="none" rtlCol="0">
            <a:spAutoFit/>
          </a:bodyPr>
          <a:lstStyle/>
          <a:p>
            <a:r>
              <a:rPr lang="en-US" sz="2400" dirty="0"/>
              <a:t>XGB</a:t>
            </a:r>
          </a:p>
        </p:txBody>
      </p:sp>
      <p:sp>
        <p:nvSpPr>
          <p:cNvPr id="17" name="TextBox 16">
            <a:extLst>
              <a:ext uri="{FF2B5EF4-FFF2-40B4-BE49-F238E27FC236}">
                <a16:creationId xmlns:a16="http://schemas.microsoft.com/office/drawing/2014/main" id="{C05EEC83-D1E7-4015-9738-538F5B87A9FD}"/>
              </a:ext>
            </a:extLst>
          </p:cNvPr>
          <p:cNvSpPr txBox="1"/>
          <p:nvPr/>
        </p:nvSpPr>
        <p:spPr>
          <a:xfrm>
            <a:off x="7729465" y="3609659"/>
            <a:ext cx="492443" cy="461665"/>
          </a:xfrm>
          <a:prstGeom prst="rect">
            <a:avLst/>
          </a:prstGeom>
          <a:noFill/>
        </p:spPr>
        <p:txBody>
          <a:bodyPr wrap="none" rtlCol="0">
            <a:spAutoFit/>
          </a:bodyPr>
          <a:lstStyle/>
          <a:p>
            <a:r>
              <a:rPr lang="en-US" sz="2400" dirty="0"/>
              <a:t>RF</a:t>
            </a:r>
          </a:p>
        </p:txBody>
      </p:sp>
      <p:pic>
        <p:nvPicPr>
          <p:cNvPr id="19" name="Picture 18">
            <a:extLst>
              <a:ext uri="{FF2B5EF4-FFF2-40B4-BE49-F238E27FC236}">
                <a16:creationId xmlns:a16="http://schemas.microsoft.com/office/drawing/2014/main" id="{E3633269-B300-48CD-8EF5-9153107A56D2}"/>
              </a:ext>
            </a:extLst>
          </p:cNvPr>
          <p:cNvPicPr>
            <a:picLocks noChangeAspect="1"/>
          </p:cNvPicPr>
          <p:nvPr/>
        </p:nvPicPr>
        <p:blipFill>
          <a:blip r:embed="rId5"/>
          <a:stretch>
            <a:fillRect/>
          </a:stretch>
        </p:blipFill>
        <p:spPr>
          <a:xfrm>
            <a:off x="9987845" y="3361841"/>
            <a:ext cx="1919601" cy="1412826"/>
          </a:xfrm>
          <a:prstGeom prst="rect">
            <a:avLst/>
          </a:prstGeom>
        </p:spPr>
      </p:pic>
      <p:pic>
        <p:nvPicPr>
          <p:cNvPr id="21" name="Picture 20">
            <a:extLst>
              <a:ext uri="{FF2B5EF4-FFF2-40B4-BE49-F238E27FC236}">
                <a16:creationId xmlns:a16="http://schemas.microsoft.com/office/drawing/2014/main" id="{1E9BB967-BADA-48AB-A352-8117BDB207C6}"/>
              </a:ext>
            </a:extLst>
          </p:cNvPr>
          <p:cNvPicPr>
            <a:picLocks noChangeAspect="1"/>
          </p:cNvPicPr>
          <p:nvPr/>
        </p:nvPicPr>
        <p:blipFill>
          <a:blip r:embed="rId6"/>
          <a:stretch>
            <a:fillRect/>
          </a:stretch>
        </p:blipFill>
        <p:spPr>
          <a:xfrm>
            <a:off x="9976959" y="5088397"/>
            <a:ext cx="2063830" cy="1179331"/>
          </a:xfrm>
          <a:prstGeom prst="rect">
            <a:avLst/>
          </a:prstGeom>
        </p:spPr>
      </p:pic>
    </p:spTree>
    <p:extLst>
      <p:ext uri="{BB962C8B-B14F-4D97-AF65-F5344CB8AC3E}">
        <p14:creationId xmlns:p14="http://schemas.microsoft.com/office/powerpoint/2010/main" val="862606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976CF26-C1E9-4B4F-961C-A95E65F50992}"/>
              </a:ext>
            </a:extLst>
          </p:cNvPr>
          <p:cNvSpPr>
            <a:spLocks noGrp="1"/>
          </p:cNvSpPr>
          <p:nvPr>
            <p:ph type="title"/>
          </p:nvPr>
        </p:nvSpPr>
        <p:spPr/>
        <p:txBody>
          <a:bodyPr/>
          <a:lstStyle/>
          <a:p>
            <a:r>
              <a:rPr lang="en-US" sz="4000" dirty="0"/>
              <a:t>Demo</a:t>
            </a:r>
            <a:endParaRPr lang="ru-KZ" dirty="0"/>
          </a:p>
        </p:txBody>
      </p:sp>
      <p:sp>
        <p:nvSpPr>
          <p:cNvPr id="5" name="TextBox 4">
            <a:extLst>
              <a:ext uri="{FF2B5EF4-FFF2-40B4-BE49-F238E27FC236}">
                <a16:creationId xmlns:a16="http://schemas.microsoft.com/office/drawing/2014/main" id="{8B108E28-B3F6-4FDE-9F83-3A37A6E9A63A}"/>
              </a:ext>
            </a:extLst>
          </p:cNvPr>
          <p:cNvSpPr txBox="1"/>
          <p:nvPr/>
        </p:nvSpPr>
        <p:spPr>
          <a:xfrm>
            <a:off x="914400" y="2147582"/>
            <a:ext cx="184731" cy="369332"/>
          </a:xfrm>
          <a:prstGeom prst="rect">
            <a:avLst/>
          </a:prstGeom>
          <a:noFill/>
        </p:spPr>
        <p:txBody>
          <a:bodyPr wrap="none" rtlCol="0">
            <a:spAutoFit/>
          </a:bodyPr>
          <a:lstStyle/>
          <a:p>
            <a:endParaRPr lang="ru-RU" dirty="0"/>
          </a:p>
        </p:txBody>
      </p:sp>
      <p:sp>
        <p:nvSpPr>
          <p:cNvPr id="8" name="TextBox 7">
            <a:extLst>
              <a:ext uri="{FF2B5EF4-FFF2-40B4-BE49-F238E27FC236}">
                <a16:creationId xmlns:a16="http://schemas.microsoft.com/office/drawing/2014/main" id="{DB83FF64-98BB-4D39-957C-42DB98E05891}"/>
              </a:ext>
            </a:extLst>
          </p:cNvPr>
          <p:cNvSpPr txBox="1"/>
          <p:nvPr/>
        </p:nvSpPr>
        <p:spPr>
          <a:xfrm>
            <a:off x="604181" y="1868780"/>
            <a:ext cx="10171118" cy="3293209"/>
          </a:xfrm>
          <a:prstGeom prst="rect">
            <a:avLst/>
          </a:prstGeom>
          <a:noFill/>
        </p:spPr>
        <p:txBody>
          <a:bodyPr wrap="none" rtlCol="0">
            <a:spAutoFit/>
          </a:bodyPr>
          <a:lstStyle/>
          <a:p>
            <a:r>
              <a:rPr lang="en-US" sz="1600" dirty="0"/>
              <a:t>We took randomly 4 new games from lichess.org for 2 different players (</a:t>
            </a:r>
            <a:r>
              <a:rPr lang="en-US" sz="1600" dirty="0" err="1"/>
              <a:t>jamboger</a:t>
            </a:r>
            <a:r>
              <a:rPr lang="en-US" sz="1600" dirty="0"/>
              <a:t>, </a:t>
            </a:r>
            <a:r>
              <a:rPr lang="en-US" sz="1600" dirty="0" err="1"/>
              <a:t>sassou</a:t>
            </a:r>
            <a:r>
              <a:rPr lang="en-US" sz="1600" dirty="0"/>
              <a:t>), putted into games </a:t>
            </a:r>
            <a:r>
              <a:rPr lang="en-US" sz="1600" dirty="0" err="1"/>
              <a:t>demo.scv</a:t>
            </a:r>
            <a:r>
              <a:rPr lang="en-US" sz="1600" dirty="0"/>
              <a:t>.</a:t>
            </a:r>
          </a:p>
          <a:p>
            <a:r>
              <a:rPr lang="en-US" sz="1600" dirty="0">
                <a:hlinkClick r:id="rId2"/>
              </a:rPr>
              <a:t>https://lichess.org/MVxE7oz4</a:t>
            </a:r>
            <a:r>
              <a:rPr lang="en-US" sz="1600" dirty="0"/>
              <a:t> - winner ‘white’</a:t>
            </a:r>
          </a:p>
          <a:p>
            <a:r>
              <a:rPr lang="en-US" sz="1600" dirty="0">
                <a:hlinkClick r:id="rId3"/>
              </a:rPr>
              <a:t>https://lichess.org/Pl7THFmZ#1</a:t>
            </a:r>
            <a:r>
              <a:rPr lang="en-US" sz="1600" dirty="0"/>
              <a:t> - winner ‘black’</a:t>
            </a:r>
          </a:p>
          <a:p>
            <a:r>
              <a:rPr lang="en-US" sz="1600" dirty="0">
                <a:hlinkClick r:id="rId4"/>
              </a:rPr>
              <a:t>https://lichess.org/P0FNoKsw</a:t>
            </a:r>
            <a:r>
              <a:rPr lang="en-US" sz="1600" dirty="0"/>
              <a:t> - ‘draw’</a:t>
            </a:r>
          </a:p>
          <a:p>
            <a:r>
              <a:rPr lang="en-US" sz="1600" dirty="0">
                <a:hlinkClick r:id="rId5"/>
              </a:rPr>
              <a:t>https://lichess.org/B1NDIRMH</a:t>
            </a:r>
            <a:r>
              <a:rPr lang="en-US" sz="1600" dirty="0"/>
              <a:t> - winner ‘black’</a:t>
            </a:r>
          </a:p>
          <a:p>
            <a:endParaRPr lang="en-US" sz="1600" dirty="0"/>
          </a:p>
          <a:p>
            <a:endParaRPr lang="en-US" sz="1600" dirty="0"/>
          </a:p>
          <a:p>
            <a:endParaRPr lang="en-US" sz="1600" dirty="0"/>
          </a:p>
          <a:p>
            <a:endParaRPr lang="en-US" sz="1600" dirty="0"/>
          </a:p>
          <a:p>
            <a:r>
              <a:rPr lang="en-US" sz="1600" dirty="0"/>
              <a:t>Our algorithm was </a:t>
            </a:r>
            <a:r>
              <a:rPr lang="en-US" sz="1600" dirty="0" err="1"/>
              <a:t>XGBoost</a:t>
            </a:r>
            <a:r>
              <a:rPr lang="en-US" sz="1600" dirty="0"/>
              <a:t> (</a:t>
            </a:r>
            <a:r>
              <a:rPr lang="en-US" sz="1600" dirty="0" err="1"/>
              <a:t>multi:softmax</a:t>
            </a:r>
            <a:r>
              <a:rPr lang="en-US" sz="1600" dirty="0"/>
              <a:t>) due to best accuracy rate ~ 78%</a:t>
            </a:r>
          </a:p>
          <a:p>
            <a:endParaRPr lang="en-US" sz="1600" dirty="0"/>
          </a:p>
          <a:p>
            <a:endParaRPr lang="en-US" sz="1600" dirty="0"/>
          </a:p>
          <a:p>
            <a:endParaRPr lang="en-US" sz="1600" dirty="0"/>
          </a:p>
        </p:txBody>
      </p:sp>
      <p:pic>
        <p:nvPicPr>
          <p:cNvPr id="9" name="Picture 8">
            <a:extLst>
              <a:ext uri="{FF2B5EF4-FFF2-40B4-BE49-F238E27FC236}">
                <a16:creationId xmlns:a16="http://schemas.microsoft.com/office/drawing/2014/main" id="{B53BC6A9-0397-4A1A-B0A8-863DF6FB4679}"/>
              </a:ext>
            </a:extLst>
          </p:cNvPr>
          <p:cNvPicPr>
            <a:picLocks noChangeAspect="1"/>
          </p:cNvPicPr>
          <p:nvPr/>
        </p:nvPicPr>
        <p:blipFill>
          <a:blip r:embed="rId6"/>
          <a:stretch>
            <a:fillRect/>
          </a:stretch>
        </p:blipFill>
        <p:spPr>
          <a:xfrm>
            <a:off x="685801" y="4429692"/>
            <a:ext cx="4846433" cy="2054834"/>
          </a:xfrm>
          <a:prstGeom prst="rect">
            <a:avLst/>
          </a:prstGeom>
        </p:spPr>
      </p:pic>
      <p:sp>
        <p:nvSpPr>
          <p:cNvPr id="10" name="TextBox 9">
            <a:extLst>
              <a:ext uri="{FF2B5EF4-FFF2-40B4-BE49-F238E27FC236}">
                <a16:creationId xmlns:a16="http://schemas.microsoft.com/office/drawing/2014/main" id="{F08713B9-A702-4337-BCCD-2F275C7EDF95}"/>
              </a:ext>
            </a:extLst>
          </p:cNvPr>
          <p:cNvSpPr txBox="1"/>
          <p:nvPr/>
        </p:nvSpPr>
        <p:spPr>
          <a:xfrm>
            <a:off x="5894333" y="5142560"/>
            <a:ext cx="4518866" cy="369332"/>
          </a:xfrm>
          <a:prstGeom prst="rect">
            <a:avLst/>
          </a:prstGeom>
          <a:noFill/>
        </p:spPr>
        <p:txBody>
          <a:bodyPr wrap="none" rtlCol="0">
            <a:spAutoFit/>
          </a:bodyPr>
          <a:lstStyle/>
          <a:p>
            <a:r>
              <a:rPr lang="en-US" dirty="0"/>
              <a:t>The result : Black, Black, Draw, Black (3 out 4).</a:t>
            </a:r>
            <a:endParaRPr lang="ru-RU" dirty="0"/>
          </a:p>
        </p:txBody>
      </p:sp>
    </p:spTree>
    <p:extLst>
      <p:ext uri="{BB962C8B-B14F-4D97-AF65-F5344CB8AC3E}">
        <p14:creationId xmlns:p14="http://schemas.microsoft.com/office/powerpoint/2010/main" val="18220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B108E28-B3F6-4FDE-9F83-3A37A6E9A63A}"/>
              </a:ext>
            </a:extLst>
          </p:cNvPr>
          <p:cNvSpPr txBox="1"/>
          <p:nvPr/>
        </p:nvSpPr>
        <p:spPr>
          <a:xfrm>
            <a:off x="914400" y="2147582"/>
            <a:ext cx="184731" cy="369332"/>
          </a:xfrm>
          <a:prstGeom prst="rect">
            <a:avLst/>
          </a:prstGeom>
          <a:noFill/>
        </p:spPr>
        <p:txBody>
          <a:bodyPr wrap="none" rtlCol="0">
            <a:spAutoFit/>
          </a:bodyPr>
          <a:lstStyle/>
          <a:p>
            <a:endParaRPr lang="ru-RU" dirty="0"/>
          </a:p>
        </p:txBody>
      </p:sp>
      <p:sp>
        <p:nvSpPr>
          <p:cNvPr id="10" name="TextBox 9">
            <a:extLst>
              <a:ext uri="{FF2B5EF4-FFF2-40B4-BE49-F238E27FC236}">
                <a16:creationId xmlns:a16="http://schemas.microsoft.com/office/drawing/2014/main" id="{F08713B9-A702-4337-BCCD-2F275C7EDF95}"/>
              </a:ext>
            </a:extLst>
          </p:cNvPr>
          <p:cNvSpPr txBox="1"/>
          <p:nvPr/>
        </p:nvSpPr>
        <p:spPr>
          <a:xfrm>
            <a:off x="4954693" y="3105834"/>
            <a:ext cx="2282613" cy="646331"/>
          </a:xfrm>
          <a:prstGeom prst="rect">
            <a:avLst/>
          </a:prstGeom>
          <a:noFill/>
        </p:spPr>
        <p:txBody>
          <a:bodyPr wrap="none" rtlCol="0">
            <a:spAutoFit/>
          </a:bodyPr>
          <a:lstStyle/>
          <a:p>
            <a:r>
              <a:rPr lang="en-US" sz="3600" dirty="0"/>
              <a:t>Questions?</a:t>
            </a:r>
            <a:endParaRPr lang="ru-RU" sz="3600" dirty="0"/>
          </a:p>
        </p:txBody>
      </p:sp>
    </p:spTree>
    <p:extLst>
      <p:ext uri="{BB962C8B-B14F-4D97-AF65-F5344CB8AC3E}">
        <p14:creationId xmlns:p14="http://schemas.microsoft.com/office/powerpoint/2010/main" val="42090656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Небесная">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Небесная</Template>
  <TotalTime>235</TotalTime>
  <Words>548</Words>
  <Application>Microsoft Office PowerPoint</Application>
  <PresentationFormat>Widescreen</PresentationFormat>
  <Paragraphs>45</Paragraphs>
  <Slides>11</Slides>
  <Notes>0</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Wingdings 2</vt:lpstr>
      <vt:lpstr>Небесная</vt:lpstr>
      <vt:lpstr>Chess game outcome prediction </vt:lpstr>
      <vt:lpstr>Abstract </vt:lpstr>
      <vt:lpstr>Motivation and Objective</vt:lpstr>
      <vt:lpstr>Dataset</vt:lpstr>
      <vt:lpstr>Architecture</vt:lpstr>
      <vt:lpstr>Processing</vt:lpstr>
      <vt:lpstr>Model Selection</vt:lpstr>
      <vt:lpstr>Demo</vt:lpstr>
      <vt:lpstr>PowerPoint Presentation</vt:lpstr>
      <vt:lpstr>research and algorithms</vt:lpstr>
      <vt:lpstr>Architecture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Chess game outcome prediction </dc:title>
  <dc:creator>Microsoft Office User</dc:creator>
  <cp:lastModifiedBy>Aidar Zhumekenov</cp:lastModifiedBy>
  <cp:revision>21</cp:revision>
  <dcterms:created xsi:type="dcterms:W3CDTF">2020-12-11T14:26:47Z</dcterms:created>
  <dcterms:modified xsi:type="dcterms:W3CDTF">2020-12-12T09:44:41Z</dcterms:modified>
</cp:coreProperties>
</file>