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Bebas Neue Cyrillic" charset="1" panose="02000506000000020004"/>
      <p:regular r:id="rId19"/>
    </p:embeddedFont>
    <p:embeddedFont>
      <p:font typeface="Montserrat Bold" charset="1" panose="00000800000000000000"/>
      <p:regular r:id="rId20"/>
    </p:embeddedFont>
    <p:embeddedFont>
      <p:font typeface="Montserrat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Masters/notesMaster1.xml" Type="http://schemas.openxmlformats.org/officeDocument/2006/relationships/notesMaster"/><Relationship Id="rId23" Target="theme/theme2.xml" Type="http://schemas.openxmlformats.org/officeDocument/2006/relationships/theme"/><Relationship Id="rId24" Target="notesSlides/notesSlide1.xml" Type="http://schemas.openxmlformats.org/officeDocument/2006/relationships/notesSlide"/><Relationship Id="rId25" Target="notesSlides/notesSlide2.xml" Type="http://schemas.openxmlformats.org/officeDocument/2006/relationships/notesSlide"/><Relationship Id="rId26" Target="notesSlides/notesSlide3.xml" Type="http://schemas.openxmlformats.org/officeDocument/2006/relationships/notesSlide"/><Relationship Id="rId27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Data Source: Yahoo Finance (via yfinance library)</a:t>
            </a:r>
          </a:p>
          <a:p>
            <a:r>
              <a:rPr lang="en-US"/>
              <a:t>Data Collected: Daily trading information including opening, closing, high, low prices, and trading volume</a:t>
            </a:r>
          </a:p>
          <a:p>
            <a:r>
              <a:rPr lang="en-US"/>
              <a:t/>
            </a:r>
          </a:p>
          <a:p>
            <a:r>
              <a:rPr lang="en-US"/>
              <a:t>Ticker Symbols: We selected the ticker symbols for AT&amp;T (T), T-Mobile (TMUS), and Verizon (VZ) to represent the companies in our analysis</a:t>
            </a:r>
          </a:p>
          <a:p>
            <a:r>
              <a:rPr lang="en-US"/>
              <a:t/>
            </a:r>
          </a:p>
          <a:p>
            <a:r>
              <a:rPr lang="en-US"/>
              <a:t>Date Range: The analysis covers a one-year period, starting from one year ago to the present day</a:t>
            </a:r>
          </a:p>
          <a:p>
            <a:r>
              <a:rPr lang="en-US"/>
              <a:t/>
            </a:r>
          </a:p>
          <a:p>
            <a:r>
              <a:rPr lang="en-US"/>
              <a:t>Data Fetching: Historical stock data was fetched using the yfinance library, which allows for easy access to financial data from Yahoo Finance</a:t>
            </a:r>
          </a:p>
          <a:p>
            <a:r>
              <a:rPr lang="en-US"/>
              <a:t/>
            </a:r>
          </a:p>
          <a:p>
            <a:r>
              <a:rPr lang="en-US"/>
              <a:t>Data Organization: The data for each ticker was stored in a dictionary and then combined into a single DataFrame for further analysis</a:t>
            </a:r>
          </a:p>
          <a:p>
            <a:r>
              <a:rPr lang="en-US"/>
              <a:t/>
            </a:r>
          </a:p>
          <a:p>
            <a:r>
              <a:rPr lang="en-US"/>
              <a:t>Add the analysis covered throughout the presentation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Explain what a heatmap is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add Dividend and p ratio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Add conclusion and limitation, future improvements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4.png" Type="http://schemas.openxmlformats.org/officeDocument/2006/relationships/image"/><Relationship Id="rId4" Target="../media/image2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41.png" Type="http://schemas.openxmlformats.org/officeDocument/2006/relationships/image"/><Relationship Id="rId14" Target="../media/image42.sv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48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486778">
            <a:off x="-1095149" y="867946"/>
            <a:ext cx="20478299" cy="7423765"/>
            <a:chOff x="0" y="0"/>
            <a:chExt cx="5393461" cy="19552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93461" cy="1955230"/>
            </a:xfrm>
            <a:custGeom>
              <a:avLst/>
              <a:gdLst/>
              <a:ahLst/>
              <a:cxnLst/>
              <a:rect r="r" b="b" t="t" l="l"/>
              <a:pathLst>
                <a:path h="1955230" w="5393461">
                  <a:moveTo>
                    <a:pt x="0" y="0"/>
                  </a:moveTo>
                  <a:lnTo>
                    <a:pt x="5393461" y="0"/>
                  </a:lnTo>
                  <a:lnTo>
                    <a:pt x="5393461" y="1955230"/>
                  </a:lnTo>
                  <a:lnTo>
                    <a:pt x="0" y="1955230"/>
                  </a:lnTo>
                  <a:close/>
                </a:path>
              </a:pathLst>
            </a:custGeom>
            <a:solidFill>
              <a:srgbClr val="6B66C5">
                <a:alpha val="2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393461" cy="2002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11517051" y="2353832"/>
            <a:ext cx="11484497" cy="11484497"/>
          </a:xfrm>
          <a:custGeom>
            <a:avLst/>
            <a:gdLst/>
            <a:ahLst/>
            <a:cxnLst/>
            <a:rect r="r" b="b" t="t" l="l"/>
            <a:pathLst>
              <a:path h="11484497" w="11484497">
                <a:moveTo>
                  <a:pt x="0" y="0"/>
                </a:moveTo>
                <a:lnTo>
                  <a:pt x="11484498" y="0"/>
                </a:lnTo>
                <a:lnTo>
                  <a:pt x="11484498" y="11484497"/>
                </a:lnTo>
                <a:lnTo>
                  <a:pt x="0" y="11484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70361" y="-3327601"/>
            <a:ext cx="10480203" cy="5943148"/>
          </a:xfrm>
          <a:custGeom>
            <a:avLst/>
            <a:gdLst/>
            <a:ahLst/>
            <a:cxnLst/>
            <a:rect r="r" b="b" t="t" l="l"/>
            <a:pathLst>
              <a:path h="5943148" w="10480203">
                <a:moveTo>
                  <a:pt x="0" y="0"/>
                </a:moveTo>
                <a:lnTo>
                  <a:pt x="10480203" y="0"/>
                </a:lnTo>
                <a:lnTo>
                  <a:pt x="10480203" y="5943149"/>
                </a:lnTo>
                <a:lnTo>
                  <a:pt x="0" y="59431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76718">
            <a:off x="-3677913" y="5440256"/>
            <a:ext cx="12395742" cy="5825999"/>
          </a:xfrm>
          <a:custGeom>
            <a:avLst/>
            <a:gdLst/>
            <a:ahLst/>
            <a:cxnLst/>
            <a:rect r="r" b="b" t="t" l="l"/>
            <a:pathLst>
              <a:path h="5825999" w="12395742">
                <a:moveTo>
                  <a:pt x="0" y="0"/>
                </a:moveTo>
                <a:lnTo>
                  <a:pt x="12395742" y="0"/>
                </a:lnTo>
                <a:lnTo>
                  <a:pt x="12395742" y="5825999"/>
                </a:lnTo>
                <a:lnTo>
                  <a:pt x="0" y="58259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94631">
            <a:off x="10477176" y="7989298"/>
            <a:ext cx="6776309" cy="4849360"/>
          </a:xfrm>
          <a:custGeom>
            <a:avLst/>
            <a:gdLst/>
            <a:ahLst/>
            <a:cxnLst/>
            <a:rect r="r" b="b" t="t" l="l"/>
            <a:pathLst>
              <a:path h="4849360" w="6776309">
                <a:moveTo>
                  <a:pt x="0" y="0"/>
                </a:moveTo>
                <a:lnTo>
                  <a:pt x="6776310" y="0"/>
                </a:lnTo>
                <a:lnTo>
                  <a:pt x="6776310" y="4849360"/>
                </a:lnTo>
                <a:lnTo>
                  <a:pt x="0" y="48493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4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736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3356097" y="1340716"/>
            <a:ext cx="654365" cy="654365"/>
          </a:xfrm>
          <a:custGeom>
            <a:avLst/>
            <a:gdLst/>
            <a:ahLst/>
            <a:cxnLst/>
            <a:rect r="r" b="b" t="t" l="l"/>
            <a:pathLst>
              <a:path h="654365" w="654365">
                <a:moveTo>
                  <a:pt x="0" y="0"/>
                </a:moveTo>
                <a:lnTo>
                  <a:pt x="654366" y="0"/>
                </a:lnTo>
                <a:lnTo>
                  <a:pt x="654366" y="654365"/>
                </a:lnTo>
                <a:lnTo>
                  <a:pt x="0" y="6543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9954877" y="8799674"/>
            <a:ext cx="654365" cy="654365"/>
          </a:xfrm>
          <a:custGeom>
            <a:avLst/>
            <a:gdLst/>
            <a:ahLst/>
            <a:cxnLst/>
            <a:rect r="r" b="b" t="t" l="l"/>
            <a:pathLst>
              <a:path h="654365" w="654365">
                <a:moveTo>
                  <a:pt x="0" y="0"/>
                </a:moveTo>
                <a:lnTo>
                  <a:pt x="654366" y="0"/>
                </a:lnTo>
                <a:lnTo>
                  <a:pt x="654366" y="654365"/>
                </a:lnTo>
                <a:lnTo>
                  <a:pt x="0" y="6543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565924" y="3613447"/>
            <a:ext cx="966381" cy="966381"/>
          </a:xfrm>
          <a:custGeom>
            <a:avLst/>
            <a:gdLst/>
            <a:ahLst/>
            <a:cxnLst/>
            <a:rect r="r" b="b" t="t" l="l"/>
            <a:pathLst>
              <a:path h="966381" w="966381">
                <a:moveTo>
                  <a:pt x="0" y="0"/>
                </a:moveTo>
                <a:lnTo>
                  <a:pt x="966381" y="0"/>
                </a:lnTo>
                <a:lnTo>
                  <a:pt x="966381" y="966382"/>
                </a:lnTo>
                <a:lnTo>
                  <a:pt x="0" y="9663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761625" y="2988558"/>
            <a:ext cx="6497675" cy="6269742"/>
          </a:xfrm>
          <a:custGeom>
            <a:avLst/>
            <a:gdLst/>
            <a:ahLst/>
            <a:cxnLst/>
            <a:rect r="r" b="b" t="t" l="l"/>
            <a:pathLst>
              <a:path h="6269742" w="6497675">
                <a:moveTo>
                  <a:pt x="0" y="0"/>
                </a:moveTo>
                <a:lnTo>
                  <a:pt x="6497675" y="0"/>
                </a:lnTo>
                <a:lnTo>
                  <a:pt x="6497675" y="6269742"/>
                </a:lnTo>
                <a:lnTo>
                  <a:pt x="0" y="626974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372238" y="7732412"/>
            <a:ext cx="7466237" cy="1241687"/>
            <a:chOff x="0" y="0"/>
            <a:chExt cx="2443674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43674" cy="406400"/>
            </a:xfrm>
            <a:custGeom>
              <a:avLst/>
              <a:gdLst/>
              <a:ahLst/>
              <a:cxnLst/>
              <a:rect r="r" b="b" t="t" l="l"/>
              <a:pathLst>
                <a:path h="406400" w="2443674">
                  <a:moveTo>
                    <a:pt x="2240474" y="0"/>
                  </a:moveTo>
                  <a:cubicBezTo>
                    <a:pt x="2352699" y="0"/>
                    <a:pt x="2443674" y="90976"/>
                    <a:pt x="2443674" y="203200"/>
                  </a:cubicBezTo>
                  <a:cubicBezTo>
                    <a:pt x="2443674" y="315424"/>
                    <a:pt x="2352699" y="406400"/>
                    <a:pt x="224047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443674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372238" y="1266825"/>
            <a:ext cx="9446538" cy="4139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9"/>
              </a:lnSpc>
            </a:pPr>
            <a:r>
              <a:rPr lang="en-US" sz="8899" spc="88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Comparative Analysis of Telecommunication Companies' Stock Performance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04632" y="8218649"/>
            <a:ext cx="6401449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1999" spc="59">
                <a:solidFill>
                  <a:srgbClr val="6B66C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Hunter Becker, Yara El-Emam, Kowsar Abdi, Sanjana Prabhakar, Adolphus Momoh Jr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5088" y="5512348"/>
            <a:ext cx="9446538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3999" spc="39">
                <a:solidFill>
                  <a:srgbClr val="FFB500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A Year-Long Analysis of AT&amp;T, T-Mobile, and Verizon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04632" y="7810330"/>
            <a:ext cx="6401449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1999" spc="59">
                <a:solidFill>
                  <a:srgbClr val="6B66C5"/>
                </a:solidFill>
                <a:latin typeface="Montserrat"/>
                <a:ea typeface="Montserrat"/>
                <a:cs typeface="Montserrat"/>
                <a:sym typeface="Montserrat"/>
              </a:rPr>
              <a:t>Presented by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48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78473" y="1047900"/>
            <a:ext cx="12521415" cy="1270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00"/>
              </a:lnSpc>
            </a:pPr>
            <a:r>
              <a:rPr lang="en-US" sz="9500" spc="95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Key results</a:t>
            </a:r>
          </a:p>
        </p:txBody>
      </p:sp>
      <p:sp>
        <p:nvSpPr>
          <p:cNvPr name="Freeform 3" id="3"/>
          <p:cNvSpPr/>
          <p:nvPr/>
        </p:nvSpPr>
        <p:spPr>
          <a:xfrm flipH="false" flipV="true" rot="0">
            <a:off x="14494486" y="-2077765"/>
            <a:ext cx="5609472" cy="9323223"/>
          </a:xfrm>
          <a:custGeom>
            <a:avLst/>
            <a:gdLst/>
            <a:ahLst/>
            <a:cxnLst/>
            <a:rect r="r" b="b" t="t" l="l"/>
            <a:pathLst>
              <a:path h="9323223" w="5609472">
                <a:moveTo>
                  <a:pt x="0" y="9323223"/>
                </a:moveTo>
                <a:lnTo>
                  <a:pt x="5609473" y="9323223"/>
                </a:lnTo>
                <a:lnTo>
                  <a:pt x="5609473" y="0"/>
                </a:lnTo>
                <a:lnTo>
                  <a:pt x="0" y="0"/>
                </a:lnTo>
                <a:lnTo>
                  <a:pt x="0" y="932322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-5400000">
            <a:off x="164888" y="5379123"/>
            <a:ext cx="4200545" cy="6981515"/>
          </a:xfrm>
          <a:custGeom>
            <a:avLst/>
            <a:gdLst/>
            <a:ahLst/>
            <a:cxnLst/>
            <a:rect r="r" b="b" t="t" l="l"/>
            <a:pathLst>
              <a:path h="6981515" w="4200545">
                <a:moveTo>
                  <a:pt x="4200545" y="6981516"/>
                </a:moveTo>
                <a:lnTo>
                  <a:pt x="0" y="6981516"/>
                </a:lnTo>
                <a:lnTo>
                  <a:pt x="0" y="0"/>
                </a:lnTo>
                <a:lnTo>
                  <a:pt x="4200545" y="0"/>
                </a:lnTo>
                <a:lnTo>
                  <a:pt x="4200545" y="698151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77173" y="2256664"/>
            <a:ext cx="4820250" cy="6940400"/>
            <a:chOff x="0" y="0"/>
            <a:chExt cx="1269531" cy="18279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9531" cy="1827924"/>
            </a:xfrm>
            <a:custGeom>
              <a:avLst/>
              <a:gdLst/>
              <a:ahLst/>
              <a:cxnLst/>
              <a:rect r="r" b="b" t="t" l="l"/>
              <a:pathLst>
                <a:path h="1827924" w="1269531">
                  <a:moveTo>
                    <a:pt x="0" y="0"/>
                  </a:moveTo>
                  <a:lnTo>
                    <a:pt x="1269531" y="0"/>
                  </a:lnTo>
                  <a:lnTo>
                    <a:pt x="1269531" y="1827924"/>
                  </a:lnTo>
                  <a:lnTo>
                    <a:pt x="0" y="18279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1269531" cy="1913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AT&amp;T (T)</a:t>
              </a:r>
            </a:p>
            <a:p>
              <a:pPr algn="ctr">
                <a:lnSpc>
                  <a:spcPts val="5039"/>
                </a:lnSpc>
              </a:pPr>
            </a:p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Start Price: 14.17</a:t>
              </a:r>
            </a:p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End Price: 19.49</a:t>
              </a:r>
            </a:p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Percent Change: +35.75%</a:t>
              </a:r>
            </a:p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Average Daily Return: 0.131%</a:t>
              </a:r>
            </a:p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Volatility: 21.63%</a:t>
              </a:r>
            </a:p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Dividend yield: 2.57</a:t>
              </a:r>
            </a:p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Earnings per share: 1.77</a:t>
              </a:r>
            </a:p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P/e ratio: 10.98</a:t>
              </a: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002501" y="2317900"/>
            <a:ext cx="4820250" cy="7072351"/>
            <a:chOff x="0" y="0"/>
            <a:chExt cx="1269531" cy="186267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9531" cy="1862677"/>
            </a:xfrm>
            <a:custGeom>
              <a:avLst/>
              <a:gdLst/>
              <a:ahLst/>
              <a:cxnLst/>
              <a:rect r="r" b="b" t="t" l="l"/>
              <a:pathLst>
                <a:path h="1862677" w="1269531">
                  <a:moveTo>
                    <a:pt x="0" y="0"/>
                  </a:moveTo>
                  <a:lnTo>
                    <a:pt x="1269531" y="0"/>
                  </a:lnTo>
                  <a:lnTo>
                    <a:pt x="1269531" y="1862677"/>
                  </a:lnTo>
                  <a:lnTo>
                    <a:pt x="0" y="186267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269531" cy="19293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T-Mobile (TMUS)</a:t>
              </a:r>
            </a:p>
            <a:p>
              <a:pPr algn="ctr">
                <a:lnSpc>
                  <a:spcPts val="5040"/>
                </a:lnSpc>
              </a:pPr>
            </a:p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Start Price: 137.72</a:t>
              </a:r>
            </a:p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End Price: 194.19</a:t>
              </a:r>
            </a:p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Percent Change: +35.67%</a:t>
              </a:r>
            </a:p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Average Daily Return: 0.137%</a:t>
              </a:r>
            </a:p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Volatility: 14.01%</a:t>
              </a:r>
            </a:p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Dividend yield: .03</a:t>
              </a:r>
            </a:p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Earnings per share: 8.10</a:t>
              </a:r>
            </a:p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P/e ratio: 23.96</a:t>
              </a:r>
            </a:p>
            <a:p>
              <a:pPr algn="ctr">
                <a:lnSpc>
                  <a:spcPts val="50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070526" y="2256664"/>
            <a:ext cx="4820250" cy="7072351"/>
            <a:chOff x="0" y="0"/>
            <a:chExt cx="1269531" cy="186267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69531" cy="1862677"/>
            </a:xfrm>
            <a:custGeom>
              <a:avLst/>
              <a:gdLst/>
              <a:ahLst/>
              <a:cxnLst/>
              <a:rect r="r" b="b" t="t" l="l"/>
              <a:pathLst>
                <a:path h="1862677" w="1269531">
                  <a:moveTo>
                    <a:pt x="0" y="0"/>
                  </a:moveTo>
                  <a:lnTo>
                    <a:pt x="1269531" y="0"/>
                  </a:lnTo>
                  <a:lnTo>
                    <a:pt x="1269531" y="1862677"/>
                  </a:lnTo>
                  <a:lnTo>
                    <a:pt x="0" y="186267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269531" cy="19293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verizon (vz)</a:t>
              </a:r>
            </a:p>
            <a:p>
              <a:pPr algn="ctr">
                <a:lnSpc>
                  <a:spcPts val="5040"/>
                </a:lnSpc>
              </a:pPr>
            </a:p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Start Price: 32.02</a:t>
              </a:r>
            </a:p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End Price: 40.75</a:t>
              </a:r>
            </a:p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Percent Change: +23.67%</a:t>
              </a:r>
            </a:p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Average Daily Return: 0.094%</a:t>
              </a:r>
            </a:p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Volatility: 22.59%</a:t>
              </a:r>
            </a:p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Dividend yield: 1.59</a:t>
              </a:r>
            </a:p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Earnings per share: 2.67</a:t>
              </a:r>
            </a:p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4C48B2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P/e ratio: 15.24</a:t>
              </a:r>
            </a:p>
            <a:p>
              <a:pPr algn="ctr">
                <a:lnSpc>
                  <a:spcPts val="5040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48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2003806" y="-5063423"/>
            <a:ext cx="11484497" cy="11484497"/>
          </a:xfrm>
          <a:custGeom>
            <a:avLst/>
            <a:gdLst/>
            <a:ahLst/>
            <a:cxnLst/>
            <a:rect r="r" b="b" t="t" l="l"/>
            <a:pathLst>
              <a:path h="11484497" w="11484497">
                <a:moveTo>
                  <a:pt x="0" y="0"/>
                </a:moveTo>
                <a:lnTo>
                  <a:pt x="11484497" y="0"/>
                </a:lnTo>
                <a:lnTo>
                  <a:pt x="11484497" y="11484497"/>
                </a:lnTo>
                <a:lnTo>
                  <a:pt x="0" y="11484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486778">
            <a:off x="-1095149" y="2086681"/>
            <a:ext cx="20478299" cy="7423765"/>
            <a:chOff x="0" y="0"/>
            <a:chExt cx="5393461" cy="19552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93461" cy="1955230"/>
            </a:xfrm>
            <a:custGeom>
              <a:avLst/>
              <a:gdLst/>
              <a:ahLst/>
              <a:cxnLst/>
              <a:rect r="r" b="b" t="t" l="l"/>
              <a:pathLst>
                <a:path h="1955230" w="5393461">
                  <a:moveTo>
                    <a:pt x="0" y="0"/>
                  </a:moveTo>
                  <a:lnTo>
                    <a:pt x="5393461" y="0"/>
                  </a:lnTo>
                  <a:lnTo>
                    <a:pt x="5393461" y="1955230"/>
                  </a:lnTo>
                  <a:lnTo>
                    <a:pt x="0" y="1955230"/>
                  </a:lnTo>
                  <a:close/>
                </a:path>
              </a:pathLst>
            </a:custGeom>
            <a:solidFill>
              <a:srgbClr val="6B66C5">
                <a:alpha val="2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393461" cy="2002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12522745" y="1702597"/>
            <a:ext cx="6079583" cy="10619359"/>
          </a:xfrm>
          <a:custGeom>
            <a:avLst/>
            <a:gdLst/>
            <a:ahLst/>
            <a:cxnLst/>
            <a:rect r="r" b="b" t="t" l="l"/>
            <a:pathLst>
              <a:path h="10619359" w="6079583">
                <a:moveTo>
                  <a:pt x="6079583" y="0"/>
                </a:moveTo>
                <a:lnTo>
                  <a:pt x="0" y="0"/>
                </a:lnTo>
                <a:lnTo>
                  <a:pt x="0" y="10619359"/>
                </a:lnTo>
                <a:lnTo>
                  <a:pt x="6079583" y="10619359"/>
                </a:lnTo>
                <a:lnTo>
                  <a:pt x="607958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94631">
            <a:off x="10775756" y="7365244"/>
            <a:ext cx="6776309" cy="4828580"/>
          </a:xfrm>
          <a:custGeom>
            <a:avLst/>
            <a:gdLst/>
            <a:ahLst/>
            <a:cxnLst/>
            <a:rect r="r" b="b" t="t" l="l"/>
            <a:pathLst>
              <a:path h="4828580" w="6776309">
                <a:moveTo>
                  <a:pt x="0" y="0"/>
                </a:moveTo>
                <a:lnTo>
                  <a:pt x="6776309" y="0"/>
                </a:lnTo>
                <a:lnTo>
                  <a:pt x="6776309" y="4828581"/>
                </a:lnTo>
                <a:lnTo>
                  <a:pt x="0" y="48285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4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40337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1349440" y="8603935"/>
            <a:ext cx="654365" cy="654365"/>
          </a:xfrm>
          <a:custGeom>
            <a:avLst/>
            <a:gdLst/>
            <a:ahLst/>
            <a:cxnLst/>
            <a:rect r="r" b="b" t="t" l="l"/>
            <a:pathLst>
              <a:path h="654365" w="654365">
                <a:moveTo>
                  <a:pt x="0" y="0"/>
                </a:moveTo>
                <a:lnTo>
                  <a:pt x="654366" y="0"/>
                </a:lnTo>
                <a:lnTo>
                  <a:pt x="654366" y="654365"/>
                </a:lnTo>
                <a:lnTo>
                  <a:pt x="0" y="65436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62536" y="1028700"/>
            <a:ext cx="673897" cy="673897"/>
          </a:xfrm>
          <a:custGeom>
            <a:avLst/>
            <a:gdLst/>
            <a:ahLst/>
            <a:cxnLst/>
            <a:rect r="r" b="b" t="t" l="l"/>
            <a:pathLst>
              <a:path h="673897" w="673897">
                <a:moveTo>
                  <a:pt x="0" y="0"/>
                </a:moveTo>
                <a:lnTo>
                  <a:pt x="673897" y="0"/>
                </a:lnTo>
                <a:lnTo>
                  <a:pt x="673897" y="673897"/>
                </a:lnTo>
                <a:lnTo>
                  <a:pt x="0" y="67389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32878" y="2128738"/>
            <a:ext cx="7513414" cy="6475197"/>
          </a:xfrm>
          <a:custGeom>
            <a:avLst/>
            <a:gdLst/>
            <a:ahLst/>
            <a:cxnLst/>
            <a:rect r="r" b="b" t="t" l="l"/>
            <a:pathLst>
              <a:path h="6475197" w="7513414">
                <a:moveTo>
                  <a:pt x="0" y="0"/>
                </a:moveTo>
                <a:lnTo>
                  <a:pt x="7513414" y="0"/>
                </a:lnTo>
                <a:lnTo>
                  <a:pt x="7513414" y="6475197"/>
                </a:lnTo>
                <a:lnTo>
                  <a:pt x="0" y="64751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571498"/>
            <a:ext cx="10944927" cy="1181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0"/>
              </a:lnSpc>
            </a:pPr>
            <a:r>
              <a:rPr lang="en-US" sz="9500" spc="95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Key insights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3648" y="1707053"/>
            <a:ext cx="8036087" cy="8397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7"/>
              </a:lnSpc>
            </a:pPr>
            <a:r>
              <a:rPr lang="en-US" sz="2251" spc="6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Best Performer:</a:t>
            </a:r>
            <a:r>
              <a:rPr lang="en-US" sz="2251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T-Mobile (TMUS) showed the highest cumulative returns and growth over the past year, making it the top performer among the three</a:t>
            </a:r>
          </a:p>
          <a:p>
            <a:pPr algn="l">
              <a:lnSpc>
                <a:spcPts val="2927"/>
              </a:lnSpc>
            </a:pPr>
          </a:p>
          <a:p>
            <a:pPr algn="l">
              <a:lnSpc>
                <a:spcPts val="2927"/>
              </a:lnSpc>
            </a:pPr>
            <a:r>
              <a:rPr lang="en-US" sz="2251" spc="6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Lowest Volatility:</a:t>
            </a:r>
            <a:r>
              <a:rPr lang="en-US" sz="2251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T-Mobile also had the lowest volatility, indicating it is the most stable investment option</a:t>
            </a:r>
          </a:p>
          <a:p>
            <a:pPr algn="l">
              <a:lnSpc>
                <a:spcPts val="2927"/>
              </a:lnSpc>
            </a:pPr>
          </a:p>
          <a:p>
            <a:pPr algn="l">
              <a:lnSpc>
                <a:spcPts val="2927"/>
              </a:lnSpc>
            </a:pPr>
            <a:r>
              <a:rPr lang="en-US" sz="2251" spc="6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Volume Trends: </a:t>
            </a:r>
            <a:r>
              <a:rPr lang="en-US" sz="2251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AT&amp;T had the highest trading volume, reflecting strong investor activity</a:t>
            </a:r>
          </a:p>
          <a:p>
            <a:pPr algn="l">
              <a:lnSpc>
                <a:spcPts val="2927"/>
              </a:lnSpc>
            </a:pPr>
          </a:p>
          <a:p>
            <a:pPr algn="l">
              <a:lnSpc>
                <a:spcPts val="2927"/>
              </a:lnSpc>
            </a:pPr>
            <a:r>
              <a:rPr lang="en-US" sz="2251" spc="6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Cumulative Returns:</a:t>
            </a:r>
            <a:r>
              <a:rPr lang="en-US" sz="2251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 analysis shows that cumulative returns are highest for T-Mobile, reinforcing its position as the best-performing stock</a:t>
            </a:r>
          </a:p>
          <a:p>
            <a:pPr algn="l">
              <a:lnSpc>
                <a:spcPts val="2927"/>
              </a:lnSpc>
            </a:pPr>
          </a:p>
          <a:p>
            <a:pPr algn="l">
              <a:lnSpc>
                <a:spcPts val="2927"/>
              </a:lnSpc>
            </a:pPr>
            <a:r>
              <a:rPr lang="en-US" sz="2251" spc="6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Dividends:</a:t>
            </a:r>
            <a:r>
              <a:rPr lang="en-US" sz="2251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 correlation analysis between company dividend yields can tell us what stocks have the highest pay outs. A look at the P/E ratio will tell us if there is any possible problems with the stocks value..</a:t>
            </a:r>
          </a:p>
          <a:p>
            <a:pPr algn="l">
              <a:lnSpc>
                <a:spcPts val="2927"/>
              </a:lnSpc>
            </a:pPr>
          </a:p>
          <a:p>
            <a:pPr algn="l">
              <a:lnSpc>
                <a:spcPts val="292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4C48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400215" y="527458"/>
            <a:ext cx="19088430" cy="2266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0"/>
              </a:lnSpc>
            </a:pPr>
            <a:r>
              <a:rPr lang="en-US" sz="9500" spc="95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Recommendations, limitations, future improvements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37700" y="2765834"/>
            <a:ext cx="16612600" cy="8369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 spc="9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Income-Oriented Investors: </a:t>
            </a:r>
            <a:r>
              <a:rPr lang="en-US" sz="3200" spc="9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AT&amp;T (T) may be suitable for steady dividends.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 spc="9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Growth Potential:</a:t>
            </a:r>
            <a:r>
              <a:rPr lang="en-US" sz="3200" spc="9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T-Mobile (TMUS) is ideal for i</a:t>
            </a:r>
            <a:r>
              <a:rPr lang="en-US" sz="3200" spc="9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nvestors seeking higher growth potential due to its higher P/E ratio.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 spc="9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</a:t>
            </a:r>
            <a:r>
              <a:rPr lang="en-US" sz="3200" spc="9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alanced Choice: </a:t>
            </a:r>
            <a:r>
              <a:rPr lang="en-US" sz="3200" spc="9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Verizon (VZ) offers a mix of dividends and growth potential, making it a balanced option.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 spc="9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Historical Data: </a:t>
            </a:r>
            <a:r>
              <a:rPr lang="en-US" sz="3200" spc="9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analysis is based on historical data and does not predict future performance.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 spc="9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Consider Additional Factors: </a:t>
            </a:r>
            <a:r>
              <a:rPr lang="en-US" sz="3200" spc="9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Company fundamentals, market conditions, and external events should be considered for a comprehensive analysis.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 spc="9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Flexible Time Frame:</a:t>
            </a:r>
            <a:r>
              <a:rPr lang="en-US" sz="3200" spc="9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 analysis time frame could be extended or shortened to observe different trends.</a:t>
            </a:r>
          </a:p>
          <a:p>
            <a:pPr algn="l">
              <a:lnSpc>
                <a:spcPts val="4160"/>
              </a:lnSpc>
            </a:pPr>
          </a:p>
          <a:p>
            <a:pPr algn="l">
              <a:lnSpc>
                <a:spcPts val="4160"/>
              </a:lnSpc>
            </a:pPr>
          </a:p>
          <a:p>
            <a:pPr algn="l">
              <a:lnSpc>
                <a:spcPts val="416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48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486778">
            <a:off x="-1095149" y="1431618"/>
            <a:ext cx="20478299" cy="7423765"/>
            <a:chOff x="0" y="0"/>
            <a:chExt cx="5393461" cy="19552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93461" cy="1955230"/>
            </a:xfrm>
            <a:custGeom>
              <a:avLst/>
              <a:gdLst/>
              <a:ahLst/>
              <a:cxnLst/>
              <a:rect r="r" b="b" t="t" l="l"/>
              <a:pathLst>
                <a:path h="1955230" w="5393461">
                  <a:moveTo>
                    <a:pt x="0" y="0"/>
                  </a:moveTo>
                  <a:lnTo>
                    <a:pt x="5393461" y="0"/>
                  </a:lnTo>
                  <a:lnTo>
                    <a:pt x="5393461" y="1955230"/>
                  </a:lnTo>
                  <a:lnTo>
                    <a:pt x="0" y="1955230"/>
                  </a:lnTo>
                  <a:close/>
                </a:path>
              </a:pathLst>
            </a:custGeom>
            <a:solidFill>
              <a:srgbClr val="6B66C5">
                <a:alpha val="2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393461" cy="2002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-957598">
            <a:off x="9437724" y="5267833"/>
            <a:ext cx="12395742" cy="5825999"/>
          </a:xfrm>
          <a:custGeom>
            <a:avLst/>
            <a:gdLst/>
            <a:ahLst/>
            <a:cxnLst/>
            <a:rect r="r" b="b" t="t" l="l"/>
            <a:pathLst>
              <a:path h="5825999" w="12395742">
                <a:moveTo>
                  <a:pt x="12395742" y="0"/>
                </a:moveTo>
                <a:lnTo>
                  <a:pt x="0" y="0"/>
                </a:lnTo>
                <a:lnTo>
                  <a:pt x="0" y="5825999"/>
                </a:lnTo>
                <a:lnTo>
                  <a:pt x="12395742" y="5825999"/>
                </a:lnTo>
                <a:lnTo>
                  <a:pt x="1239574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54012">
            <a:off x="768483" y="7872710"/>
            <a:ext cx="6776309" cy="4828580"/>
          </a:xfrm>
          <a:custGeom>
            <a:avLst/>
            <a:gdLst/>
            <a:ahLst/>
            <a:cxnLst/>
            <a:rect r="r" b="b" t="t" l="l"/>
            <a:pathLst>
              <a:path h="4828580" w="6776309">
                <a:moveTo>
                  <a:pt x="0" y="0"/>
                </a:moveTo>
                <a:lnTo>
                  <a:pt x="6776310" y="0"/>
                </a:lnTo>
                <a:lnTo>
                  <a:pt x="6776310" y="4828580"/>
                </a:lnTo>
                <a:lnTo>
                  <a:pt x="0" y="4828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0337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640589" y="3670376"/>
            <a:ext cx="654365" cy="654365"/>
          </a:xfrm>
          <a:custGeom>
            <a:avLst/>
            <a:gdLst/>
            <a:ahLst/>
            <a:cxnLst/>
            <a:rect r="r" b="b" t="t" l="l"/>
            <a:pathLst>
              <a:path h="654365" w="654365">
                <a:moveTo>
                  <a:pt x="0" y="0"/>
                </a:moveTo>
                <a:lnTo>
                  <a:pt x="654365" y="0"/>
                </a:lnTo>
                <a:lnTo>
                  <a:pt x="654365" y="654366"/>
                </a:lnTo>
                <a:lnTo>
                  <a:pt x="0" y="6543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751458" y="691752"/>
            <a:ext cx="673897" cy="673897"/>
          </a:xfrm>
          <a:custGeom>
            <a:avLst/>
            <a:gdLst/>
            <a:ahLst/>
            <a:cxnLst/>
            <a:rect r="r" b="b" t="t" l="l"/>
            <a:pathLst>
              <a:path h="673897" w="673897">
                <a:moveTo>
                  <a:pt x="0" y="0"/>
                </a:moveTo>
                <a:lnTo>
                  <a:pt x="673897" y="0"/>
                </a:lnTo>
                <a:lnTo>
                  <a:pt x="673897" y="673896"/>
                </a:lnTo>
                <a:lnTo>
                  <a:pt x="0" y="6738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804022" y="3359452"/>
            <a:ext cx="6143258" cy="5498216"/>
          </a:xfrm>
          <a:custGeom>
            <a:avLst/>
            <a:gdLst/>
            <a:ahLst/>
            <a:cxnLst/>
            <a:rect r="r" b="b" t="t" l="l"/>
            <a:pathLst>
              <a:path h="5498216" w="6143258">
                <a:moveTo>
                  <a:pt x="0" y="0"/>
                </a:moveTo>
                <a:lnTo>
                  <a:pt x="6143259" y="0"/>
                </a:lnTo>
                <a:lnTo>
                  <a:pt x="6143259" y="5498216"/>
                </a:lnTo>
                <a:lnTo>
                  <a:pt x="0" y="54982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64462" y="1756173"/>
            <a:ext cx="17276201" cy="1794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11"/>
              </a:lnSpc>
            </a:pPr>
            <a:r>
              <a:rPr lang="en-US" sz="14346" spc="143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Thank You for Listening!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52193" y="8948638"/>
            <a:ext cx="9983614" cy="590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4"/>
              </a:lnSpc>
            </a:pPr>
            <a:r>
              <a:rPr lang="en-US" sz="3734" spc="11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265520" y="1590475"/>
            <a:ext cx="5609472" cy="9323223"/>
          </a:xfrm>
          <a:custGeom>
            <a:avLst/>
            <a:gdLst/>
            <a:ahLst/>
            <a:cxnLst/>
            <a:rect r="r" b="b" t="t" l="l"/>
            <a:pathLst>
              <a:path h="9323223" w="5609472">
                <a:moveTo>
                  <a:pt x="5609473" y="0"/>
                </a:moveTo>
                <a:lnTo>
                  <a:pt x="0" y="0"/>
                </a:lnTo>
                <a:lnTo>
                  <a:pt x="0" y="9323223"/>
                </a:lnTo>
                <a:lnTo>
                  <a:pt x="5609473" y="9323223"/>
                </a:lnTo>
                <a:lnTo>
                  <a:pt x="560947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187727" y="-2462058"/>
            <a:ext cx="4200545" cy="6981515"/>
          </a:xfrm>
          <a:custGeom>
            <a:avLst/>
            <a:gdLst/>
            <a:ahLst/>
            <a:cxnLst/>
            <a:rect r="r" b="b" t="t" l="l"/>
            <a:pathLst>
              <a:path h="6981515" w="4200545">
                <a:moveTo>
                  <a:pt x="0" y="0"/>
                </a:moveTo>
                <a:lnTo>
                  <a:pt x="4200546" y="0"/>
                </a:lnTo>
                <a:lnTo>
                  <a:pt x="4200546" y="6981516"/>
                </a:lnTo>
                <a:lnTo>
                  <a:pt x="0" y="69815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4343953" y="8603935"/>
            <a:ext cx="654365" cy="654365"/>
          </a:xfrm>
          <a:custGeom>
            <a:avLst/>
            <a:gdLst/>
            <a:ahLst/>
            <a:cxnLst/>
            <a:rect r="r" b="b" t="t" l="l"/>
            <a:pathLst>
              <a:path h="654365" w="654365">
                <a:moveTo>
                  <a:pt x="0" y="0"/>
                </a:moveTo>
                <a:lnTo>
                  <a:pt x="654365" y="0"/>
                </a:lnTo>
                <a:lnTo>
                  <a:pt x="654365" y="654365"/>
                </a:lnTo>
                <a:lnTo>
                  <a:pt x="0" y="654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998318" y="3264121"/>
            <a:ext cx="673897" cy="673897"/>
          </a:xfrm>
          <a:custGeom>
            <a:avLst/>
            <a:gdLst/>
            <a:ahLst/>
            <a:cxnLst/>
            <a:rect r="r" b="b" t="t" l="l"/>
            <a:pathLst>
              <a:path h="673897" w="673897">
                <a:moveTo>
                  <a:pt x="0" y="0"/>
                </a:moveTo>
                <a:lnTo>
                  <a:pt x="673897" y="0"/>
                </a:lnTo>
                <a:lnTo>
                  <a:pt x="673897" y="673897"/>
                </a:lnTo>
                <a:lnTo>
                  <a:pt x="0" y="6738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88231" y="1133273"/>
            <a:ext cx="15153732" cy="1181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0"/>
              </a:lnSpc>
            </a:pPr>
            <a:r>
              <a:rPr lang="en-US" sz="9500" spc="95">
                <a:solidFill>
                  <a:srgbClr val="6B66C5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Project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04388" y="2764901"/>
            <a:ext cx="10698534" cy="6945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4"/>
              </a:lnSpc>
            </a:pPr>
            <a:r>
              <a:rPr lang="en-US" sz="2657" spc="79">
                <a:solidFill>
                  <a:srgbClr val="6B66C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Objective:</a:t>
            </a:r>
            <a:r>
              <a:rPr lang="en-US" sz="2657" spc="79">
                <a:solidFill>
                  <a:srgbClr val="6B66C5"/>
                </a:solidFill>
                <a:latin typeface="Montserrat"/>
                <a:ea typeface="Montserrat"/>
                <a:cs typeface="Montserrat"/>
                <a:sym typeface="Montserrat"/>
              </a:rPr>
              <a:t> To analyze and compare the stock performance of three major telecom companies (AT&amp;T, T-Mobile, Verizon) over the past year from today</a:t>
            </a:r>
          </a:p>
          <a:p>
            <a:pPr algn="l">
              <a:lnSpc>
                <a:spcPts val="3454"/>
              </a:lnSpc>
            </a:pPr>
          </a:p>
          <a:p>
            <a:pPr algn="l">
              <a:lnSpc>
                <a:spcPts val="3454"/>
              </a:lnSpc>
            </a:pPr>
            <a:r>
              <a:rPr lang="en-US" sz="2657" spc="79">
                <a:solidFill>
                  <a:srgbClr val="6B66C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Importance:</a:t>
            </a:r>
            <a:r>
              <a:rPr lang="en-US" sz="2657" spc="79">
                <a:solidFill>
                  <a:srgbClr val="6B66C5"/>
                </a:solidFill>
                <a:latin typeface="Montserrat"/>
                <a:ea typeface="Montserrat"/>
                <a:cs typeface="Montserrat"/>
                <a:sym typeface="Montserrat"/>
              </a:rPr>
              <a:t> Provide insights to potential investors on the best-performing stocks based on historical data.</a:t>
            </a:r>
          </a:p>
          <a:p>
            <a:pPr algn="l">
              <a:lnSpc>
                <a:spcPts val="3454"/>
              </a:lnSpc>
            </a:pPr>
          </a:p>
          <a:p>
            <a:pPr algn="l">
              <a:lnSpc>
                <a:spcPts val="3454"/>
              </a:lnSpc>
            </a:pPr>
            <a:r>
              <a:rPr lang="en-US" sz="2657" spc="79">
                <a:solidFill>
                  <a:srgbClr val="6B66C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Fetching:</a:t>
            </a:r>
            <a:r>
              <a:rPr lang="en-US" sz="2657" spc="79">
                <a:solidFill>
                  <a:srgbClr val="6B66C5"/>
                </a:solidFill>
                <a:latin typeface="Montserrat"/>
                <a:ea typeface="Montserrat"/>
                <a:cs typeface="Montserrat"/>
                <a:sym typeface="Montserrat"/>
              </a:rPr>
              <a:t> Historical stock data was fetched using the yfinance library, which allows for easy access to financial data from Yahoo Finance</a:t>
            </a:r>
          </a:p>
          <a:p>
            <a:pPr algn="l">
              <a:lnSpc>
                <a:spcPts val="3454"/>
              </a:lnSpc>
            </a:pPr>
          </a:p>
          <a:p>
            <a:pPr algn="l">
              <a:lnSpc>
                <a:spcPts val="3454"/>
              </a:lnSpc>
            </a:pPr>
            <a:r>
              <a:rPr lang="en-US" sz="2657" spc="79">
                <a:solidFill>
                  <a:srgbClr val="6B66C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Methodology:</a:t>
            </a:r>
            <a:r>
              <a:rPr lang="en-US" sz="2657" spc="79">
                <a:solidFill>
                  <a:srgbClr val="6B66C5"/>
                </a:solidFill>
                <a:latin typeface="Montserrat"/>
                <a:ea typeface="Montserrat"/>
                <a:cs typeface="Montserrat"/>
                <a:sym typeface="Montserrat"/>
              </a:rPr>
              <a:t> Using Python and various financial analysis libraries to gather: Trend Analysis, Volatility Analysis, Correlation Analysis, Cumulative Returns, Candlestick Chart, Trading Volume Analysis, P/E ratio and Dividends </a:t>
            </a:r>
          </a:p>
          <a:p>
            <a:pPr algn="l">
              <a:lnSpc>
                <a:spcPts val="3454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26634" y="2511071"/>
            <a:ext cx="4508632" cy="5264857"/>
          </a:xfrm>
          <a:custGeom>
            <a:avLst/>
            <a:gdLst/>
            <a:ahLst/>
            <a:cxnLst/>
            <a:rect r="r" b="b" t="t" l="l"/>
            <a:pathLst>
              <a:path h="5264857" w="4508632">
                <a:moveTo>
                  <a:pt x="0" y="0"/>
                </a:moveTo>
                <a:lnTo>
                  <a:pt x="4508632" y="0"/>
                </a:lnTo>
                <a:lnTo>
                  <a:pt x="4508632" y="5264858"/>
                </a:lnTo>
                <a:lnTo>
                  <a:pt x="0" y="52648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48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83469" y="5143500"/>
            <a:ext cx="12695305" cy="5945635"/>
          </a:xfrm>
          <a:custGeom>
            <a:avLst/>
            <a:gdLst/>
            <a:ahLst/>
            <a:cxnLst/>
            <a:rect r="r" b="b" t="t" l="l"/>
            <a:pathLst>
              <a:path h="5945635" w="12695305">
                <a:moveTo>
                  <a:pt x="0" y="0"/>
                </a:moveTo>
                <a:lnTo>
                  <a:pt x="12695306" y="0"/>
                </a:lnTo>
                <a:lnTo>
                  <a:pt x="12695306" y="5945635"/>
                </a:lnTo>
                <a:lnTo>
                  <a:pt x="0" y="5945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5835238" y="701517"/>
            <a:ext cx="654365" cy="654365"/>
          </a:xfrm>
          <a:custGeom>
            <a:avLst/>
            <a:gdLst/>
            <a:ahLst/>
            <a:cxnLst/>
            <a:rect r="r" b="b" t="t" l="l"/>
            <a:pathLst>
              <a:path h="654365" w="654365">
                <a:moveTo>
                  <a:pt x="0" y="0"/>
                </a:moveTo>
                <a:lnTo>
                  <a:pt x="654365" y="0"/>
                </a:lnTo>
                <a:lnTo>
                  <a:pt x="654365" y="654366"/>
                </a:lnTo>
                <a:lnTo>
                  <a:pt x="0" y="654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94519" y="898681"/>
            <a:ext cx="9098961" cy="1181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0"/>
              </a:lnSpc>
            </a:pPr>
            <a:r>
              <a:rPr lang="en-US" sz="9500" spc="95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Trend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882854"/>
            <a:ext cx="15911292" cy="273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600" spc="7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trend analysis visualizes how the stock closing prices of AT&amp;T, T-Mobile, and Verizon have changed over the past year</a:t>
            </a:r>
          </a:p>
          <a:p>
            <a:pPr algn="ctr">
              <a:lnSpc>
                <a:spcPts val="3120"/>
              </a:lnSpc>
            </a:pPr>
          </a:p>
          <a:p>
            <a:pPr algn="ctr">
              <a:lnSpc>
                <a:spcPts val="3120"/>
              </a:lnSpc>
            </a:pPr>
            <a:r>
              <a:rPr lang="en-US" sz="2600" spc="7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This helps identify any long-term patterns or significant events affecting the stock prices</a:t>
            </a:r>
          </a:p>
          <a:p>
            <a:pPr algn="ctr">
              <a:lnSpc>
                <a:spcPts val="3120"/>
              </a:lnSpc>
            </a:pPr>
          </a:p>
          <a:p>
            <a:pPr algn="ctr">
              <a:lnSpc>
                <a:spcPts val="312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287239" y="3891225"/>
            <a:ext cx="11394214" cy="6178952"/>
          </a:xfrm>
          <a:custGeom>
            <a:avLst/>
            <a:gdLst/>
            <a:ahLst/>
            <a:cxnLst/>
            <a:rect r="r" b="b" t="t" l="l"/>
            <a:pathLst>
              <a:path h="6178952" w="11394214">
                <a:moveTo>
                  <a:pt x="0" y="0"/>
                </a:moveTo>
                <a:lnTo>
                  <a:pt x="11394214" y="0"/>
                </a:lnTo>
                <a:lnTo>
                  <a:pt x="11394214" y="6178952"/>
                </a:lnTo>
                <a:lnTo>
                  <a:pt x="0" y="61789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-3863306" y="1580181"/>
            <a:ext cx="13258862" cy="7126638"/>
          </a:xfrm>
          <a:custGeom>
            <a:avLst/>
            <a:gdLst/>
            <a:ahLst/>
            <a:cxnLst/>
            <a:rect r="r" b="b" t="t" l="l"/>
            <a:pathLst>
              <a:path h="7126638" w="13258862">
                <a:moveTo>
                  <a:pt x="0" y="7126638"/>
                </a:moveTo>
                <a:lnTo>
                  <a:pt x="13258862" y="7126638"/>
                </a:lnTo>
                <a:lnTo>
                  <a:pt x="13258862" y="0"/>
                </a:lnTo>
                <a:lnTo>
                  <a:pt x="0" y="0"/>
                </a:lnTo>
                <a:lnTo>
                  <a:pt x="0" y="712663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6329444" y="5143500"/>
            <a:ext cx="654365" cy="654365"/>
          </a:xfrm>
          <a:custGeom>
            <a:avLst/>
            <a:gdLst/>
            <a:ahLst/>
            <a:cxnLst/>
            <a:rect r="r" b="b" t="t" l="l"/>
            <a:pathLst>
              <a:path h="654365" w="654365">
                <a:moveTo>
                  <a:pt x="0" y="0"/>
                </a:moveTo>
                <a:lnTo>
                  <a:pt x="654365" y="0"/>
                </a:lnTo>
                <a:lnTo>
                  <a:pt x="654365" y="654365"/>
                </a:lnTo>
                <a:lnTo>
                  <a:pt x="0" y="654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1752" y="2673571"/>
            <a:ext cx="673897" cy="673897"/>
          </a:xfrm>
          <a:custGeom>
            <a:avLst/>
            <a:gdLst/>
            <a:ahLst/>
            <a:cxnLst/>
            <a:rect r="r" b="b" t="t" l="l"/>
            <a:pathLst>
              <a:path h="673897" w="673897">
                <a:moveTo>
                  <a:pt x="0" y="0"/>
                </a:moveTo>
                <a:lnTo>
                  <a:pt x="673896" y="0"/>
                </a:lnTo>
                <a:lnTo>
                  <a:pt x="673896" y="673897"/>
                </a:lnTo>
                <a:lnTo>
                  <a:pt x="0" y="6738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45624" y="3347468"/>
            <a:ext cx="12796752" cy="6939532"/>
          </a:xfrm>
          <a:custGeom>
            <a:avLst/>
            <a:gdLst/>
            <a:ahLst/>
            <a:cxnLst/>
            <a:rect r="r" b="b" t="t" l="l"/>
            <a:pathLst>
              <a:path h="6939532" w="12796752">
                <a:moveTo>
                  <a:pt x="0" y="0"/>
                </a:moveTo>
                <a:lnTo>
                  <a:pt x="12796752" y="0"/>
                </a:lnTo>
                <a:lnTo>
                  <a:pt x="12796752" y="6939532"/>
                </a:lnTo>
                <a:lnTo>
                  <a:pt x="0" y="69395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66125" y="1068807"/>
            <a:ext cx="13798653" cy="1181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0"/>
              </a:lnSpc>
            </a:pPr>
            <a:r>
              <a:rPr lang="en-US" sz="9500" spc="95">
                <a:solidFill>
                  <a:srgbClr val="6B66C5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Moving Averages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2790" y="2242407"/>
            <a:ext cx="16805322" cy="84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 spc="78">
                <a:solidFill>
                  <a:srgbClr val="6B66C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20-day moving average for each stock to help identify short-term trends and smoothing out price fluctuations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48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486778">
            <a:off x="-1095149" y="1407856"/>
            <a:ext cx="20478299" cy="7423765"/>
            <a:chOff x="0" y="0"/>
            <a:chExt cx="5393461" cy="19552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93461" cy="1955230"/>
            </a:xfrm>
            <a:custGeom>
              <a:avLst/>
              <a:gdLst/>
              <a:ahLst/>
              <a:cxnLst/>
              <a:rect r="r" b="b" t="t" l="l"/>
              <a:pathLst>
                <a:path h="1955230" w="5393461">
                  <a:moveTo>
                    <a:pt x="0" y="0"/>
                  </a:moveTo>
                  <a:lnTo>
                    <a:pt x="5393461" y="0"/>
                  </a:lnTo>
                  <a:lnTo>
                    <a:pt x="5393461" y="1955230"/>
                  </a:lnTo>
                  <a:lnTo>
                    <a:pt x="0" y="1955230"/>
                  </a:lnTo>
                  <a:close/>
                </a:path>
              </a:pathLst>
            </a:custGeom>
            <a:solidFill>
              <a:srgbClr val="6B66C5">
                <a:alpha val="2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393461" cy="2002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0">
            <a:off x="14454564" y="-2016529"/>
            <a:ext cx="5609472" cy="9323223"/>
          </a:xfrm>
          <a:custGeom>
            <a:avLst/>
            <a:gdLst/>
            <a:ahLst/>
            <a:cxnLst/>
            <a:rect r="r" b="b" t="t" l="l"/>
            <a:pathLst>
              <a:path h="9323223" w="5609472">
                <a:moveTo>
                  <a:pt x="0" y="9323223"/>
                </a:moveTo>
                <a:lnTo>
                  <a:pt x="5609472" y="9323223"/>
                </a:lnTo>
                <a:lnTo>
                  <a:pt x="5609472" y="0"/>
                </a:lnTo>
                <a:lnTo>
                  <a:pt x="0" y="0"/>
                </a:lnTo>
                <a:lnTo>
                  <a:pt x="0" y="9323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5400000">
            <a:off x="124965" y="5440360"/>
            <a:ext cx="4200545" cy="6981515"/>
          </a:xfrm>
          <a:custGeom>
            <a:avLst/>
            <a:gdLst/>
            <a:ahLst/>
            <a:cxnLst/>
            <a:rect r="r" b="b" t="t" l="l"/>
            <a:pathLst>
              <a:path h="6981515" w="4200545">
                <a:moveTo>
                  <a:pt x="4200545" y="6981515"/>
                </a:moveTo>
                <a:lnTo>
                  <a:pt x="0" y="6981515"/>
                </a:lnTo>
                <a:lnTo>
                  <a:pt x="0" y="0"/>
                </a:lnTo>
                <a:lnTo>
                  <a:pt x="4200545" y="0"/>
                </a:lnTo>
                <a:lnTo>
                  <a:pt x="4200545" y="698151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88290" y="5610028"/>
            <a:ext cx="673897" cy="673897"/>
          </a:xfrm>
          <a:custGeom>
            <a:avLst/>
            <a:gdLst/>
            <a:ahLst/>
            <a:cxnLst/>
            <a:rect r="r" b="b" t="t" l="l"/>
            <a:pathLst>
              <a:path h="673897" w="673897">
                <a:moveTo>
                  <a:pt x="0" y="0"/>
                </a:moveTo>
                <a:lnTo>
                  <a:pt x="673896" y="0"/>
                </a:lnTo>
                <a:lnTo>
                  <a:pt x="673896" y="673897"/>
                </a:lnTo>
                <a:lnTo>
                  <a:pt x="0" y="6738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5773662" y="1990718"/>
            <a:ext cx="654365" cy="654365"/>
          </a:xfrm>
          <a:custGeom>
            <a:avLst/>
            <a:gdLst/>
            <a:ahLst/>
            <a:cxnLst/>
            <a:rect r="r" b="b" t="t" l="l"/>
            <a:pathLst>
              <a:path h="654365" w="654365">
                <a:moveTo>
                  <a:pt x="0" y="0"/>
                </a:moveTo>
                <a:lnTo>
                  <a:pt x="654365" y="0"/>
                </a:lnTo>
                <a:lnTo>
                  <a:pt x="654365" y="654365"/>
                </a:lnTo>
                <a:lnTo>
                  <a:pt x="0" y="654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3758792" y="8603935"/>
            <a:ext cx="654365" cy="654365"/>
          </a:xfrm>
          <a:custGeom>
            <a:avLst/>
            <a:gdLst/>
            <a:ahLst/>
            <a:cxnLst/>
            <a:rect r="r" b="b" t="t" l="l"/>
            <a:pathLst>
              <a:path h="654365" w="654365">
                <a:moveTo>
                  <a:pt x="0" y="0"/>
                </a:moveTo>
                <a:lnTo>
                  <a:pt x="654365" y="0"/>
                </a:lnTo>
                <a:lnTo>
                  <a:pt x="654365" y="654365"/>
                </a:lnTo>
                <a:lnTo>
                  <a:pt x="0" y="654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13077" y="3497491"/>
            <a:ext cx="10836567" cy="6666707"/>
          </a:xfrm>
          <a:custGeom>
            <a:avLst/>
            <a:gdLst/>
            <a:ahLst/>
            <a:cxnLst/>
            <a:rect r="r" b="b" t="t" l="l"/>
            <a:pathLst>
              <a:path h="6666707" w="10836567">
                <a:moveTo>
                  <a:pt x="0" y="0"/>
                </a:moveTo>
                <a:lnTo>
                  <a:pt x="10836568" y="0"/>
                </a:lnTo>
                <a:lnTo>
                  <a:pt x="10836568" y="6666707"/>
                </a:lnTo>
                <a:lnTo>
                  <a:pt x="0" y="66667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225238" y="1106207"/>
            <a:ext cx="14547225" cy="1270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00"/>
              </a:lnSpc>
            </a:pPr>
            <a:r>
              <a:rPr lang="en-US" sz="9500" spc="95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Volatility Analysis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298850"/>
            <a:ext cx="16805322" cy="84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 spc="7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Volatility analysis helps measure the risk associated with each stock by assessing how much the stock price fluctuates over time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492129">
            <a:off x="10543681" y="2386886"/>
            <a:ext cx="13108355" cy="6160927"/>
          </a:xfrm>
          <a:custGeom>
            <a:avLst/>
            <a:gdLst/>
            <a:ahLst/>
            <a:cxnLst/>
            <a:rect r="r" b="b" t="t" l="l"/>
            <a:pathLst>
              <a:path h="6160927" w="13108355">
                <a:moveTo>
                  <a:pt x="0" y="0"/>
                </a:moveTo>
                <a:lnTo>
                  <a:pt x="13108355" y="0"/>
                </a:lnTo>
                <a:lnTo>
                  <a:pt x="13108355" y="6160927"/>
                </a:lnTo>
                <a:lnTo>
                  <a:pt x="0" y="61609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932117" y="5059480"/>
            <a:ext cx="654365" cy="654365"/>
          </a:xfrm>
          <a:custGeom>
            <a:avLst/>
            <a:gdLst/>
            <a:ahLst/>
            <a:cxnLst/>
            <a:rect r="r" b="b" t="t" l="l"/>
            <a:pathLst>
              <a:path h="654365" w="654365">
                <a:moveTo>
                  <a:pt x="0" y="0"/>
                </a:moveTo>
                <a:lnTo>
                  <a:pt x="654366" y="0"/>
                </a:lnTo>
                <a:lnTo>
                  <a:pt x="654366" y="654365"/>
                </a:lnTo>
                <a:lnTo>
                  <a:pt x="0" y="654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87889" y="5130401"/>
            <a:ext cx="673897" cy="673897"/>
          </a:xfrm>
          <a:custGeom>
            <a:avLst/>
            <a:gdLst/>
            <a:ahLst/>
            <a:cxnLst/>
            <a:rect r="r" b="b" t="t" l="l"/>
            <a:pathLst>
              <a:path h="673897" w="673897">
                <a:moveTo>
                  <a:pt x="0" y="0"/>
                </a:moveTo>
                <a:lnTo>
                  <a:pt x="673897" y="0"/>
                </a:lnTo>
                <a:lnTo>
                  <a:pt x="673897" y="673897"/>
                </a:lnTo>
                <a:lnTo>
                  <a:pt x="0" y="6738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4091" y="2063758"/>
            <a:ext cx="8700562" cy="7733833"/>
          </a:xfrm>
          <a:custGeom>
            <a:avLst/>
            <a:gdLst/>
            <a:ahLst/>
            <a:cxnLst/>
            <a:rect r="r" b="b" t="t" l="l"/>
            <a:pathLst>
              <a:path h="7733833" w="8700562">
                <a:moveTo>
                  <a:pt x="0" y="0"/>
                </a:moveTo>
                <a:lnTo>
                  <a:pt x="8700562" y="0"/>
                </a:lnTo>
                <a:lnTo>
                  <a:pt x="8700562" y="7733833"/>
                </a:lnTo>
                <a:lnTo>
                  <a:pt x="0" y="773383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04091" y="1038260"/>
            <a:ext cx="16557783" cy="1181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0"/>
              </a:lnSpc>
            </a:pPr>
            <a:r>
              <a:rPr lang="en-US" sz="9500" spc="95">
                <a:solidFill>
                  <a:srgbClr val="6B66C5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Correlation Analysis Using Heatmap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92964" y="2552081"/>
            <a:ext cx="6504894" cy="698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spc="7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heatmap visualizes data by using color variations to show the strength of relationships between variables.</a:t>
            </a:r>
          </a:p>
          <a:p>
            <a:pPr algn="l">
              <a:lnSpc>
                <a:spcPts val="3120"/>
              </a:lnSpc>
            </a:pPr>
          </a:p>
          <a:p>
            <a:pPr algn="l">
              <a:lnSpc>
                <a:spcPts val="3120"/>
              </a:lnSpc>
            </a:pPr>
            <a:r>
              <a:rPr lang="en-US" sz="2600" spc="7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 - TMUS </a:t>
            </a:r>
            <a:r>
              <a:rPr lang="en-US" sz="2600" spc="7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has a weak positive correlation</a:t>
            </a:r>
          </a:p>
          <a:p>
            <a:pPr algn="l">
              <a:lnSpc>
                <a:spcPts val="3120"/>
              </a:lnSpc>
            </a:pPr>
          </a:p>
          <a:p>
            <a:pPr algn="l">
              <a:lnSpc>
                <a:spcPts val="3120"/>
              </a:lnSpc>
            </a:pPr>
            <a:r>
              <a:rPr lang="en-US" sz="2600" spc="7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 - VZ </a:t>
            </a:r>
            <a:r>
              <a:rPr lang="en-US" sz="2600" spc="7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strong positive correlation</a:t>
            </a:r>
          </a:p>
          <a:p>
            <a:pPr algn="l">
              <a:lnSpc>
                <a:spcPts val="3120"/>
              </a:lnSpc>
            </a:pPr>
          </a:p>
          <a:p>
            <a:pPr algn="l">
              <a:lnSpc>
                <a:spcPts val="3120"/>
              </a:lnSpc>
            </a:pPr>
            <a:r>
              <a:rPr lang="en-US" sz="2600" spc="7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TMUS - </a:t>
            </a:r>
            <a:r>
              <a:rPr lang="en-US" sz="2600" spc="7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VZ weak positive correlation</a:t>
            </a:r>
          </a:p>
          <a:p>
            <a:pPr algn="l">
              <a:lnSpc>
                <a:spcPts val="3120"/>
              </a:lnSpc>
            </a:pPr>
          </a:p>
          <a:p>
            <a:pPr algn="l">
              <a:lnSpc>
                <a:spcPts val="3120"/>
              </a:lnSpc>
            </a:pPr>
            <a:r>
              <a:rPr lang="en-US" sz="2600" spc="7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correlation analysis reveals </a:t>
            </a:r>
            <a:r>
              <a:rPr lang="en-US" sz="2600" spc="7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moderate positive correlations</a:t>
            </a:r>
            <a:r>
              <a:rPr lang="en-US" sz="2600" spc="7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between the stocks, indicating that while they tend to move in the same direction, there is still some diversification benefit</a:t>
            </a:r>
          </a:p>
          <a:p>
            <a:pPr algn="l">
              <a:lnSpc>
                <a:spcPts val="276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48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486778">
            <a:off x="-1095149" y="2086681"/>
            <a:ext cx="20478299" cy="7423765"/>
            <a:chOff x="0" y="0"/>
            <a:chExt cx="5393461" cy="19552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93461" cy="1955230"/>
            </a:xfrm>
            <a:custGeom>
              <a:avLst/>
              <a:gdLst/>
              <a:ahLst/>
              <a:cxnLst/>
              <a:rect r="r" b="b" t="t" l="l"/>
              <a:pathLst>
                <a:path h="1955230" w="5393461">
                  <a:moveTo>
                    <a:pt x="0" y="0"/>
                  </a:moveTo>
                  <a:lnTo>
                    <a:pt x="5393461" y="0"/>
                  </a:lnTo>
                  <a:lnTo>
                    <a:pt x="5393461" y="1955230"/>
                  </a:lnTo>
                  <a:lnTo>
                    <a:pt x="0" y="1955230"/>
                  </a:lnTo>
                  <a:close/>
                </a:path>
              </a:pathLst>
            </a:custGeom>
            <a:solidFill>
              <a:srgbClr val="6B66C5">
                <a:alpha val="2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393461" cy="2002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2522745" y="1702597"/>
            <a:ext cx="6079583" cy="10619359"/>
          </a:xfrm>
          <a:custGeom>
            <a:avLst/>
            <a:gdLst/>
            <a:ahLst/>
            <a:cxnLst/>
            <a:rect r="r" b="b" t="t" l="l"/>
            <a:pathLst>
              <a:path h="10619359" w="6079583">
                <a:moveTo>
                  <a:pt x="6079583" y="0"/>
                </a:moveTo>
                <a:lnTo>
                  <a:pt x="0" y="0"/>
                </a:lnTo>
                <a:lnTo>
                  <a:pt x="0" y="10619359"/>
                </a:lnTo>
                <a:lnTo>
                  <a:pt x="6079583" y="10619359"/>
                </a:lnTo>
                <a:lnTo>
                  <a:pt x="60795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94631">
            <a:off x="10775756" y="7365244"/>
            <a:ext cx="6776309" cy="4828580"/>
          </a:xfrm>
          <a:custGeom>
            <a:avLst/>
            <a:gdLst/>
            <a:ahLst/>
            <a:cxnLst/>
            <a:rect r="r" b="b" t="t" l="l"/>
            <a:pathLst>
              <a:path h="4828580" w="6776309">
                <a:moveTo>
                  <a:pt x="0" y="0"/>
                </a:moveTo>
                <a:lnTo>
                  <a:pt x="6776309" y="0"/>
                </a:lnTo>
                <a:lnTo>
                  <a:pt x="6776309" y="4828581"/>
                </a:lnTo>
                <a:lnTo>
                  <a:pt x="0" y="48285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0337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374335" y="5471381"/>
            <a:ext cx="654365" cy="654365"/>
          </a:xfrm>
          <a:custGeom>
            <a:avLst/>
            <a:gdLst/>
            <a:ahLst/>
            <a:cxnLst/>
            <a:rect r="r" b="b" t="t" l="l"/>
            <a:pathLst>
              <a:path h="654365" w="654365">
                <a:moveTo>
                  <a:pt x="0" y="0"/>
                </a:moveTo>
                <a:lnTo>
                  <a:pt x="654365" y="0"/>
                </a:lnTo>
                <a:lnTo>
                  <a:pt x="654365" y="654365"/>
                </a:lnTo>
                <a:lnTo>
                  <a:pt x="0" y="654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562536" y="1028700"/>
            <a:ext cx="673897" cy="673897"/>
          </a:xfrm>
          <a:custGeom>
            <a:avLst/>
            <a:gdLst/>
            <a:ahLst/>
            <a:cxnLst/>
            <a:rect r="r" b="b" t="t" l="l"/>
            <a:pathLst>
              <a:path h="673897" w="673897">
                <a:moveTo>
                  <a:pt x="0" y="0"/>
                </a:moveTo>
                <a:lnTo>
                  <a:pt x="673897" y="0"/>
                </a:lnTo>
                <a:lnTo>
                  <a:pt x="673897" y="673897"/>
                </a:lnTo>
                <a:lnTo>
                  <a:pt x="0" y="6738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561968" y="2864952"/>
            <a:ext cx="13164064" cy="7167247"/>
          </a:xfrm>
          <a:custGeom>
            <a:avLst/>
            <a:gdLst/>
            <a:ahLst/>
            <a:cxnLst/>
            <a:rect r="r" b="b" t="t" l="l"/>
            <a:pathLst>
              <a:path h="7167247" w="13164064">
                <a:moveTo>
                  <a:pt x="0" y="0"/>
                </a:moveTo>
                <a:lnTo>
                  <a:pt x="13164064" y="0"/>
                </a:lnTo>
                <a:lnTo>
                  <a:pt x="13164064" y="7167247"/>
                </a:lnTo>
                <a:lnTo>
                  <a:pt x="0" y="71672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71536" y="945526"/>
            <a:ext cx="10944927" cy="1181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0"/>
              </a:lnSpc>
            </a:pPr>
            <a:r>
              <a:rPr lang="en-US" sz="9500" spc="95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Cumulative Returns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7971" y="1009650"/>
            <a:ext cx="15692059" cy="2986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2"/>
              </a:lnSpc>
            </a:pPr>
          </a:p>
          <a:p>
            <a:pPr algn="ctr">
              <a:lnSpc>
                <a:spcPts val="3382"/>
              </a:lnSpc>
            </a:pPr>
          </a:p>
          <a:p>
            <a:pPr algn="ctr">
              <a:lnSpc>
                <a:spcPts val="3382"/>
              </a:lnSpc>
            </a:pPr>
            <a:r>
              <a:rPr lang="en-US" sz="2602" spc="7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Cumulative returns represent the total change in stock price over a given period, allowing investors to see how much an investment has grown or shrunk in value</a:t>
            </a:r>
          </a:p>
          <a:p>
            <a:pPr algn="ctr">
              <a:lnSpc>
                <a:spcPts val="3382"/>
              </a:lnSpc>
            </a:pPr>
          </a:p>
          <a:p>
            <a:pPr algn="ctr">
              <a:lnSpc>
                <a:spcPts val="3382"/>
              </a:lnSpc>
            </a:pPr>
          </a:p>
          <a:p>
            <a:pPr algn="ctr">
              <a:lnSpc>
                <a:spcPts val="3382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143500"/>
            <a:ext cx="6042511" cy="4819927"/>
          </a:xfrm>
          <a:custGeom>
            <a:avLst/>
            <a:gdLst/>
            <a:ahLst/>
            <a:cxnLst/>
            <a:rect r="r" b="b" t="t" l="l"/>
            <a:pathLst>
              <a:path h="4819927" w="6042511">
                <a:moveTo>
                  <a:pt x="0" y="0"/>
                </a:moveTo>
                <a:lnTo>
                  <a:pt x="6042511" y="0"/>
                </a:lnTo>
                <a:lnTo>
                  <a:pt x="6042511" y="4819927"/>
                </a:lnTo>
                <a:lnTo>
                  <a:pt x="0" y="48199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5674" y="5112050"/>
            <a:ext cx="6036652" cy="4840893"/>
          </a:xfrm>
          <a:custGeom>
            <a:avLst/>
            <a:gdLst/>
            <a:ahLst/>
            <a:cxnLst/>
            <a:rect r="r" b="b" t="t" l="l"/>
            <a:pathLst>
              <a:path h="4840893" w="6036652">
                <a:moveTo>
                  <a:pt x="0" y="0"/>
                </a:moveTo>
                <a:lnTo>
                  <a:pt x="6036652" y="0"/>
                </a:lnTo>
                <a:lnTo>
                  <a:pt x="6036652" y="4840893"/>
                </a:lnTo>
                <a:lnTo>
                  <a:pt x="0" y="48408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64046" y="5112050"/>
            <a:ext cx="6023954" cy="4851377"/>
          </a:xfrm>
          <a:custGeom>
            <a:avLst/>
            <a:gdLst/>
            <a:ahLst/>
            <a:cxnLst/>
            <a:rect r="r" b="b" t="t" l="l"/>
            <a:pathLst>
              <a:path h="4851377" w="6023954">
                <a:moveTo>
                  <a:pt x="0" y="0"/>
                </a:moveTo>
                <a:lnTo>
                  <a:pt x="6023954" y="0"/>
                </a:lnTo>
                <a:lnTo>
                  <a:pt x="6023954" y="4851377"/>
                </a:lnTo>
                <a:lnTo>
                  <a:pt x="0" y="4851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71125" y="1110731"/>
            <a:ext cx="10145749" cy="1181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0"/>
              </a:lnSpc>
            </a:pPr>
            <a:r>
              <a:rPr lang="en-US" sz="9500" spc="95">
                <a:solidFill>
                  <a:srgbClr val="6B66C5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Candlestick chart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272784"/>
            <a:ext cx="16230600" cy="2129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 spc="78">
                <a:solidFill>
                  <a:srgbClr val="6B66C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Candlestick charts provide a detailed view of daily stock price movements, including the opening, closing, high, and low prices</a:t>
            </a:r>
          </a:p>
          <a:p>
            <a:pPr algn="ctr">
              <a:lnSpc>
                <a:spcPts val="3380"/>
              </a:lnSpc>
            </a:pPr>
          </a:p>
          <a:p>
            <a:pPr algn="ctr">
              <a:lnSpc>
                <a:spcPts val="3380"/>
              </a:lnSpc>
            </a:pPr>
            <a:r>
              <a:rPr lang="en-US" sz="2600" spc="78">
                <a:solidFill>
                  <a:srgbClr val="6B66C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 created candlestick charts for each stock to visualize daily price fluctuations and overall market sentiment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Isometric Abstract Wireframe"/>
          <p:cNvSpPr/>
          <p:nvPr/>
        </p:nvSpPr>
        <p:spPr>
          <a:xfrm flipH="false" flipV="true" rot="0">
            <a:off x="-2542571" y="7776595"/>
            <a:ext cx="11731858" cy="6046795"/>
          </a:xfrm>
          <a:custGeom>
            <a:avLst/>
            <a:gdLst/>
            <a:ahLst/>
            <a:cxnLst/>
            <a:rect r="r" b="b" t="t" l="l"/>
            <a:pathLst>
              <a:path h="6046795" w="11731858">
                <a:moveTo>
                  <a:pt x="0" y="6046795"/>
                </a:moveTo>
                <a:lnTo>
                  <a:pt x="11731858" y="6046795"/>
                </a:lnTo>
                <a:lnTo>
                  <a:pt x="11731858" y="0"/>
                </a:lnTo>
                <a:lnTo>
                  <a:pt x="0" y="0"/>
                </a:lnTo>
                <a:lnTo>
                  <a:pt x="0" y="604679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Isometric Abstract Wireframe"/>
          <p:cNvSpPr/>
          <p:nvPr/>
        </p:nvSpPr>
        <p:spPr>
          <a:xfrm flipH="false" flipV="true" rot="0">
            <a:off x="14080633" y="-279805"/>
            <a:ext cx="7520469" cy="5245527"/>
          </a:xfrm>
          <a:custGeom>
            <a:avLst/>
            <a:gdLst/>
            <a:ahLst/>
            <a:cxnLst/>
            <a:rect r="r" b="b" t="t" l="l"/>
            <a:pathLst>
              <a:path h="5245527" w="7520469">
                <a:moveTo>
                  <a:pt x="0" y="5245528"/>
                </a:moveTo>
                <a:lnTo>
                  <a:pt x="7520469" y="5245528"/>
                </a:lnTo>
                <a:lnTo>
                  <a:pt x="7520469" y="0"/>
                </a:lnTo>
                <a:lnTo>
                  <a:pt x="0" y="0"/>
                </a:lnTo>
                <a:lnTo>
                  <a:pt x="0" y="524552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78726" y="4371117"/>
            <a:ext cx="10530548" cy="5733415"/>
          </a:xfrm>
          <a:custGeom>
            <a:avLst/>
            <a:gdLst/>
            <a:ahLst/>
            <a:cxnLst/>
            <a:rect r="r" b="b" t="t" l="l"/>
            <a:pathLst>
              <a:path h="5733415" w="10530548">
                <a:moveTo>
                  <a:pt x="0" y="0"/>
                </a:moveTo>
                <a:lnTo>
                  <a:pt x="10530548" y="0"/>
                </a:lnTo>
                <a:lnTo>
                  <a:pt x="10530548" y="5733415"/>
                </a:lnTo>
                <a:lnTo>
                  <a:pt x="0" y="57334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55649" y="897596"/>
            <a:ext cx="10667275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400"/>
              </a:lnSpc>
            </a:pPr>
            <a:r>
              <a:rPr lang="en-US" sz="9500" spc="95">
                <a:solidFill>
                  <a:srgbClr val="6B66C5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Trading volume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67175" y="2307296"/>
            <a:ext cx="15953650" cy="181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600" spc="78">
                <a:solidFill>
                  <a:srgbClr val="6B66C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Analyzing trading volume helps understand the liquidity of each stock and the level of investor interest</a:t>
            </a:r>
          </a:p>
          <a:p>
            <a:pPr algn="ctr"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600" spc="78">
                <a:solidFill>
                  <a:srgbClr val="6B66C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 visualized the trading volume for each stock over time to identify any significant spikes or trends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DAGNrePTToE</dc:identifier>
  <dcterms:modified xsi:type="dcterms:W3CDTF">2011-08-01T06:04:30Z</dcterms:modified>
  <cp:revision>1</cp:revision>
  <dc:title>Copy of Telecommunication Stocks</dc:title>
</cp:coreProperties>
</file>