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2" r:id="rId15"/>
    <p:sldId id="273" r:id="rId16"/>
    <p:sldId id="268" r:id="rId17"/>
    <p:sldId id="269" r:id="rId18"/>
    <p:sldId id="276" r:id="rId19"/>
    <p:sldId id="277" r:id="rId20"/>
    <p:sldId id="274" r:id="rId21"/>
    <p:sldId id="270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B1B04-9598-4A91-91CE-D127A2940DF0}" type="datetimeFigureOut">
              <a:rPr lang="hr-HR" smtClean="0"/>
              <a:t>10.5.2023.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44015-1BCB-4F58-8C27-99A5743F588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69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180-DE12-D7E1-1F2A-26AAE702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5624-16CD-DE2E-A7D0-B9F73505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1F27-7FC7-9F28-CB99-63C7199C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F837B-B43F-8B09-2FAF-93FA6D7A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B1E-59C0-1561-67BD-8B165ACD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9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822B-6552-A004-6939-9187B3B9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DD64-F855-2F04-3701-6B0D37B5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CCBA-1534-8E62-4382-C320807E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8807-A8F8-DA21-B7A5-6A29465F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9736-3732-A1A9-7001-7D907544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59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3DA4-81BD-180E-107D-DB7F453F0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07EB-C052-87B5-5EDA-EE3BA7E8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6E84-6894-A639-9DC9-35AB4D85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4405-A3A2-B968-5D06-6D6B773C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BCD8-5F2C-B5E7-B2AE-174BE663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77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0867-EBEA-90C3-DA89-A6E4A00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3452-ACF5-2299-DB16-12D06DC8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53C6-C94A-E416-10CA-589FC05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72E8-BF9F-A9A4-13A2-B712C128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E766-7C67-A6AA-2032-FD20057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01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3681-38E1-FA54-D921-16FEE0C3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BCEB-F929-0329-F5FA-252EB65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5871-1407-ABCB-18A8-AB3CBCFB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CD24-D448-ECB0-F287-347B5C99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1E65-9D5C-6368-E6B8-581558F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622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6897-BA83-A7EE-1FCF-D923729D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CB33-8238-952C-35E7-2496B558C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BAB-FB31-2286-78B2-B8AD8B2D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B499-761D-2703-FB11-9BA97F7A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F2D7-12A1-7757-0D8E-D15BFC4F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3B795-A8EB-14C2-A50C-8628A6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4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1B-6E56-39B1-2554-EA9211A8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F7E2-B281-A873-AA3A-6DBEB5DC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A43A-3294-A554-0E7D-FFD9BF18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6CC2E-1F4B-0D77-3381-0D367A287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221B2-79B6-00E4-15A3-7CC1AFDF6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A40E3-1645-137A-BF4A-68ED5986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19A4E-5CF3-2B02-3C85-DA499301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16726-9AF9-0832-69A2-E70377D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4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2B7D-4BA7-DB38-51B8-30E658CF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7622A-B376-8412-63F6-3BA41415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96C7-575D-F23D-4A07-9FCFA6FC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44EAC-AA3E-681F-2EEF-9DA0F7F3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5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64A84-33FA-6065-E291-F97FFA40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1210E-D2DF-B7E7-C661-6F3EA7C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830B-3DCC-5086-507A-6867D80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99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005B-D3DE-DE62-1753-E0F62710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7164-D3EB-C3F2-8C7C-BC8481E0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F9595-D508-377D-8FA0-8C301CEB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A0AB-D2C7-64D3-214E-DC1C3E0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A5E7-79E8-0CCD-A757-7225DA42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38AB-D80E-7C7E-8157-D68F5B41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51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5C2-5C6E-48F6-6881-0603B280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8D3C-4D96-3F43-F0A5-791924F5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C6818-88EC-6210-4EDF-F71DCDEA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9D91-0561-B338-3B6F-AFDCCB9D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F6D1-5539-D75A-DCC4-D538D9C0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D4F4-5D31-DF5F-2ECE-50B6141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614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45465-1466-7D1E-8A16-C273C756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D7B9-CB90-559A-1DBF-0AC0C959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24F7-3F97-38B3-523B-352893ADD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Fakultet elektrotehnike i računarstva, svibanj 2023.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3B78-0201-7D1D-C913-C73AD1B16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ED3A-923D-2BBC-E38E-C7403A93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93FB-478C-4EB8-AFF6-EC6DE8C2F70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413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80C-9631-F738-13B2-C9CA9E9C8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Obrada audio signala u stvarnom vremenu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8162B-11D5-FAB9-8E70-DCCD02A9D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Fran Jelavić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Voditelj: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Ivan Đurek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0B651-4B34-C410-6A14-C8D6E21C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Fakultet elektrotehnike i računarstva</a:t>
            </a:r>
          </a:p>
        </p:txBody>
      </p:sp>
    </p:spTree>
    <p:extLst>
      <p:ext uri="{BB962C8B-B14F-4D97-AF65-F5344CB8AC3E}">
        <p14:creationId xmlns:p14="http://schemas.microsoft.com/office/powerpoint/2010/main" val="6109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6FDB1-1BAE-9105-775A-7B1E457B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91365-D308-D024-5CE7-5BEB2E2E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Reprodukcija odgođene verzije izvornog audio signala</a:t>
            </a:r>
          </a:p>
          <a:p>
            <a:r>
              <a:rPr lang="hr-HR" dirty="0"/>
              <a:t>Dojam ponavljanja zvuka ili jeke</a:t>
            </a:r>
          </a:p>
          <a:p>
            <a:endParaRPr lang="hr-HR" dirty="0"/>
          </a:p>
          <a:p>
            <a:r>
              <a:rPr lang="hr-HR" dirty="0"/>
              <a:t>Temelj za stvaranje drugih efekata s konceptom kašnjenja</a:t>
            </a:r>
          </a:p>
          <a:p>
            <a:pPr lvl="1"/>
            <a:r>
              <a:rPr lang="hr-HR" dirty="0"/>
              <a:t>repeticijom kašnjenja:</a:t>
            </a:r>
          </a:p>
          <a:p>
            <a:pPr lvl="2"/>
            <a:r>
              <a:rPr lang="hr-HR" i="1" dirty="0"/>
              <a:t>reverb</a:t>
            </a:r>
            <a:r>
              <a:rPr lang="hr-HR" dirty="0"/>
              <a:t> – efekt koji daje dojam prostora pomoću jeke</a:t>
            </a:r>
            <a:endParaRPr lang="hr-HR" i="1" dirty="0"/>
          </a:p>
          <a:p>
            <a:pPr lvl="1"/>
            <a:r>
              <a:rPr lang="hr-HR" dirty="0"/>
              <a:t>modulacijom vremena kašnjenja:</a:t>
            </a:r>
          </a:p>
          <a:p>
            <a:pPr lvl="2"/>
            <a:r>
              <a:rPr lang="hr-HR" i="1" dirty="0"/>
              <a:t>flanger</a:t>
            </a:r>
            <a:r>
              <a:rPr lang="hr-HR" dirty="0"/>
              <a:t> – efekt poput zvuka kroz PVC cijevi</a:t>
            </a:r>
          </a:p>
          <a:p>
            <a:pPr lvl="2"/>
            <a:r>
              <a:rPr lang="hr-HR" i="1" dirty="0"/>
              <a:t>chorus</a:t>
            </a:r>
            <a:r>
              <a:rPr lang="hr-HR" dirty="0"/>
              <a:t> – efekt koji simulira zvuk od više glasova ili instrumenata s istom ulogom</a:t>
            </a:r>
          </a:p>
          <a:p>
            <a:pPr lvl="1"/>
            <a:endParaRPr lang="hr-HR" i="1" dirty="0"/>
          </a:p>
          <a:p>
            <a:endParaRPr lang="hr-HR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F70C7F-7430-FC9B-A2F4-38ED51EB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FF6B64-B94E-DC93-FF97-B836B237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7C83-9F61-643F-2C5E-4D35E91E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81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Delay</a:t>
            </a:r>
          </a:p>
        </p:txBody>
      </p:sp>
      <p:pic>
        <p:nvPicPr>
          <p:cNvPr id="4" name="Picture 3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C6ED247B-94B3-3970-CE44-177363C0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363"/>
            <a:ext cx="12192000" cy="2287788"/>
          </a:xfrm>
          <a:prstGeom prst="rect">
            <a:avLst/>
          </a:prstGeom>
        </p:spPr>
      </p:pic>
      <p:pic>
        <p:nvPicPr>
          <p:cNvPr id="8" name="Picture 7" descr="A picture containing diagram, plot, line&#10;&#10;Description automatically generated">
            <a:extLst>
              <a:ext uri="{FF2B5EF4-FFF2-40B4-BE49-F238E27FC236}">
                <a16:creationId xmlns:a16="http://schemas.microsoft.com/office/drawing/2014/main" id="{30871CDB-6965-F164-ED54-C626706B8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151"/>
            <a:ext cx="12192000" cy="228868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C205A9-AA7A-2FCA-1A28-9B7813D8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6C5FB38-BC5A-F5DC-227E-C3D19242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49E2BF-EDA4-85BE-FDA2-2179AC0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904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Delay</a:t>
            </a:r>
          </a:p>
        </p:txBody>
      </p:sp>
      <p:pic>
        <p:nvPicPr>
          <p:cNvPr id="5" name="Picture 4" descr="A blue and orange sound wave&#10;&#10;Description automatically generated with medium confidence">
            <a:extLst>
              <a:ext uri="{FF2B5EF4-FFF2-40B4-BE49-F238E27FC236}">
                <a16:creationId xmlns:a16="http://schemas.microsoft.com/office/drawing/2014/main" id="{487CA812-AACC-95FC-448B-A0064C61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345"/>
            <a:ext cx="12192000" cy="2290474"/>
          </a:xfrm>
          <a:prstGeom prst="rect">
            <a:avLst/>
          </a:prstGeom>
        </p:spPr>
      </p:pic>
      <p:pic>
        <p:nvPicPr>
          <p:cNvPr id="7" name="Picture 6" descr="A blue and orange sound wave&#10;&#10;Description automatically generated with medium confidence">
            <a:extLst>
              <a:ext uri="{FF2B5EF4-FFF2-40B4-BE49-F238E27FC236}">
                <a16:creationId xmlns:a16="http://schemas.microsoft.com/office/drawing/2014/main" id="{DE85C08D-2CD4-ED9A-4006-9F6DB576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476"/>
            <a:ext cx="12192000" cy="228778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25FEDC-64C3-16F6-79C0-F251ED4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405CF5-5F7C-79FF-9BC6-BBEF9B20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8F021-9D7B-F550-D3B8-4052DC3E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37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2CE-286F-48D4-4886-E0C64D3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192C-85A6-658B-8AAE-EF3CFFAB9652}"/>
              </a:ext>
            </a:extLst>
          </p:cNvPr>
          <p:cNvSpPr txBox="1"/>
          <p:nvPr/>
        </p:nvSpPr>
        <p:spPr>
          <a:xfrm>
            <a:off x="838200" y="1580822"/>
            <a:ext cx="105156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dirty="0"/>
              <a:t>def delay(</a:t>
            </a:r>
            <a:r>
              <a:rPr lang="hr-HR" sz="2000" b="1" dirty="0"/>
              <a:t>input_signal</a:t>
            </a:r>
            <a:r>
              <a:rPr lang="hr-HR" sz="2000" dirty="0"/>
              <a:t>, </a:t>
            </a:r>
            <a:r>
              <a:rPr lang="hr-HR" sz="2000" b="1" dirty="0"/>
              <a:t>fs</a:t>
            </a:r>
            <a:r>
              <a:rPr lang="hr-HR" sz="2000" dirty="0"/>
              <a:t>, </a:t>
            </a:r>
            <a:r>
              <a:rPr lang="hr-HR" sz="2000" b="1" dirty="0"/>
              <a:t>delay_time</a:t>
            </a:r>
            <a:r>
              <a:rPr lang="hr-HR" sz="2000" dirty="0"/>
              <a:t>):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Izračun broja zakašnjelih uzoraka preko vremena kašnjenja</a:t>
            </a:r>
          </a:p>
          <a:p>
            <a:r>
              <a:rPr lang="hr-HR" sz="2000" dirty="0"/>
              <a:t>	delay_samples = int(</a:t>
            </a:r>
            <a:r>
              <a:rPr lang="hr-HR" sz="2000" b="1" dirty="0"/>
              <a:t>fs</a:t>
            </a:r>
            <a:r>
              <a:rPr lang="hr-HR" sz="2000" dirty="0"/>
              <a:t> * </a:t>
            </a:r>
            <a:r>
              <a:rPr lang="hr-HR" sz="2000" b="1" dirty="0"/>
              <a:t>delay_time</a:t>
            </a:r>
            <a:r>
              <a:rPr lang="hr-HR" sz="2000" dirty="0"/>
              <a:t>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Stvaranje filtra kašnjenja pomakom ulaznog signala za broj zakašnjelih uzoraka</a:t>
            </a:r>
          </a:p>
          <a:p>
            <a:r>
              <a:rPr lang="hr-HR" sz="2000" dirty="0"/>
              <a:t>	delay_filter = np.pad(</a:t>
            </a:r>
            <a:r>
              <a:rPr lang="hr-HR" sz="2000" b="1" dirty="0"/>
              <a:t>input_signal</a:t>
            </a:r>
            <a:r>
              <a:rPr lang="hr-HR" sz="2000" dirty="0"/>
              <a:t>, (delay_samples, 0), 'constant')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Proširenje ulaznog signala do duljine filtra kašnjenja</a:t>
            </a:r>
          </a:p>
          <a:p>
            <a:r>
              <a:rPr lang="hr-HR" sz="2000" dirty="0"/>
              <a:t>	</a:t>
            </a:r>
            <a:r>
              <a:rPr lang="hr-HR" sz="2000" b="1" dirty="0"/>
              <a:t>input_signal </a:t>
            </a:r>
            <a:r>
              <a:rPr lang="hr-HR" sz="2000" dirty="0"/>
              <a:t>= np.pad(</a:t>
            </a:r>
            <a:r>
              <a:rPr lang="hr-HR" sz="2000" b="1" dirty="0"/>
              <a:t>input_signal</a:t>
            </a:r>
            <a:r>
              <a:rPr lang="hr-HR" sz="2000" dirty="0"/>
              <a:t>, (0, delay_samples), 'constant')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output_signal = </a:t>
            </a:r>
            <a:r>
              <a:rPr lang="hr-HR" sz="2000" b="1" dirty="0"/>
              <a:t>input_signal </a:t>
            </a:r>
            <a:r>
              <a:rPr lang="hr-HR" sz="2000" dirty="0"/>
              <a:t>+ delay_filter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Normalizacija izlaznog signala kako bi se spriječilo odrezivanje</a:t>
            </a:r>
          </a:p>
          <a:p>
            <a:r>
              <a:rPr lang="hr-HR" sz="2000" dirty="0"/>
              <a:t>	output_signal /= np.max(np.abs(output_signal))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return output_signal</a:t>
            </a:r>
            <a:endParaRPr lang="hr-H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1D65-6978-A4EE-C688-D438F87D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65DB-B1EC-14E5-E64C-AA9BFD8D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7FB2-A84C-E09E-8D13-7280F050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54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A3E-91F5-A2B3-D517-DF12275F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F966-CAC7-57C1-1083-010A357A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Simulacija akustičnih karakteristika prostora:</a:t>
            </a:r>
          </a:p>
          <a:p>
            <a:pPr lvl="1"/>
            <a:r>
              <a:rPr lang="hr-HR" dirty="0"/>
              <a:t>odbijanje zvučnih valova od površina i slabljenje tijekom vremena</a:t>
            </a:r>
          </a:p>
          <a:p>
            <a:pPr lvl="1"/>
            <a:r>
              <a:rPr lang="hr-HR" dirty="0"/>
              <a:t>površinska apsorpcija i raspršenje</a:t>
            </a:r>
          </a:p>
          <a:p>
            <a:endParaRPr lang="hr-HR" dirty="0"/>
          </a:p>
          <a:p>
            <a:r>
              <a:rPr lang="hr-HR" dirty="0"/>
              <a:t>Konvolucija audio signala s impulsnim odzivom</a:t>
            </a:r>
          </a:p>
          <a:p>
            <a:pPr lvl="1"/>
            <a:r>
              <a:rPr lang="hr-HR" dirty="0"/>
              <a:t>impulsni odziv – refleksija praska zvuka u prostoru i njegovo slabljenje</a:t>
            </a:r>
          </a:p>
          <a:p>
            <a:pPr lvl="1"/>
            <a:r>
              <a:rPr lang="hr-HR" dirty="0"/>
              <a:t>dulji impulsni odziv = izraženiji dojam prostora</a:t>
            </a:r>
          </a:p>
          <a:p>
            <a:pPr lvl="1"/>
            <a:r>
              <a:rPr lang="hr-HR" dirty="0"/>
              <a:t>različite karakteristike – </a:t>
            </a:r>
            <a:r>
              <a:rPr lang="hr-HR" i="1" dirty="0"/>
              <a:t>room reverb</a:t>
            </a:r>
            <a:r>
              <a:rPr lang="hr-HR" dirty="0"/>
              <a:t>, </a:t>
            </a:r>
            <a:r>
              <a:rPr lang="hr-HR" i="1" dirty="0"/>
              <a:t>hall reverb</a:t>
            </a:r>
          </a:p>
          <a:p>
            <a:endParaRPr lang="hr-HR" dirty="0"/>
          </a:p>
          <a:p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DCC5-1243-DF66-C264-613862BD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D1E0-313B-E690-1A4F-9DB5E6C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1CA9-D4DA-D5EC-6B0A-CF4E61B7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206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54B4-2E29-2123-D9B8-B2369A2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7CFDF-EA6C-33F4-4D81-AA688E414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/>
                  <a:t>Parametri:</a:t>
                </a:r>
              </a:p>
              <a:p>
                <a:pPr lvl="1"/>
                <a:r>
                  <a:rPr lang="hr-HR" i="1" dirty="0"/>
                  <a:t>decay</a:t>
                </a:r>
                <a:r>
                  <a:rPr lang="hr-HR" dirty="0"/>
                  <a:t> (slabljenje) – vrijeme potrebno zvuku da prestane odjekivati</a:t>
                </a:r>
              </a:p>
              <a:p>
                <a:pPr lvl="2"/>
                <a:r>
                  <a:rPr lang="hr-HR" dirty="0"/>
                  <a:t>kontrolira se podešavanjem brzine kojom je zvučna energija apsorbirana</a:t>
                </a:r>
              </a:p>
              <a:p>
                <a:pPr lvl="2"/>
                <a:r>
                  <a:rPr lang="hr-HR" dirty="0"/>
                  <a:t>eksponencijalna funkcija slabljenja – vrijeme da se zvuk smanji za 60dB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𝑠𝑙𝑎𝑏𝑙𝑗𝑒𝑛𝑗𝑒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𝑢𝑧𝑜𝑟𝑘𝑜𝑣𝑎𝑛𝑗𝑎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𝑠𝑙𝑎𝑏𝑙𝑗𝑒𝑛𝑗𝑒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veličina (virtualnog) prostora</a:t>
                </a:r>
              </a:p>
              <a:p>
                <a:pPr lvl="1"/>
                <a:r>
                  <a:rPr lang="hr-HR" i="1" dirty="0"/>
                  <a:t>pre-delay</a:t>
                </a:r>
                <a:r>
                  <a:rPr lang="hr-HR" dirty="0"/>
                  <a:t> (pred-kašnjenje)</a:t>
                </a:r>
              </a:p>
              <a:p>
                <a:pPr lvl="1"/>
                <a:r>
                  <a:rPr lang="hr-HR" i="1" dirty="0"/>
                  <a:t>diffusion</a:t>
                </a:r>
                <a:r>
                  <a:rPr lang="hr-HR" dirty="0"/>
                  <a:t> (difuzija)</a:t>
                </a:r>
              </a:p>
              <a:p>
                <a:pPr lvl="1"/>
                <a:r>
                  <a:rPr lang="hr-HR" i="1" dirty="0"/>
                  <a:t>damping</a:t>
                </a:r>
                <a:r>
                  <a:rPr lang="hr-HR" dirty="0"/>
                  <a:t> (prigušivanje)</a:t>
                </a:r>
              </a:p>
              <a:p>
                <a:pPr lvl="1"/>
                <a:r>
                  <a:rPr lang="hr-HR" i="1" dirty="0"/>
                  <a:t>wetness/dryness</a:t>
                </a:r>
                <a:r>
                  <a:rPr lang="hr-HR" dirty="0"/>
                  <a:t> (udio učinka efekta na signal)</a:t>
                </a:r>
                <a:endParaRPr lang="hr-HR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7CFDF-EA6C-33F4-4D81-AA688E414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79C5-31A9-0A6A-3D68-1E16B48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883-448B-AC29-1BCF-D3CA0C55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1220-D1E3-3522-6704-376166EF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95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p:pic>
        <p:nvPicPr>
          <p:cNvPr id="4" name="Picture 3" descr="A picture containing line, diagram, plot&#10;&#10;Description automatically generated">
            <a:extLst>
              <a:ext uri="{FF2B5EF4-FFF2-40B4-BE49-F238E27FC236}">
                <a16:creationId xmlns:a16="http://schemas.microsoft.com/office/drawing/2014/main" id="{66FB4AD7-8EFB-62F3-DDE9-52FB2050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2287788"/>
          </a:xfrm>
          <a:prstGeom prst="rect">
            <a:avLst/>
          </a:prstGeom>
        </p:spPr>
      </p:pic>
      <p:pic>
        <p:nvPicPr>
          <p:cNvPr id="8" name="Picture 7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2093C331-0BBB-C228-3A8F-792564181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476"/>
            <a:ext cx="12192000" cy="228778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340A31-3F02-E9A4-EACA-D244AD5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BE3B29-15EA-EBBE-EC5F-1DF2DF5B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1D684D-8FB1-C583-C172-96C79760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235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p:pic>
        <p:nvPicPr>
          <p:cNvPr id="5" name="Picture 4" descr="A blue and orange sound wave&#10;&#10;Description automatically generated with low confidence">
            <a:extLst>
              <a:ext uri="{FF2B5EF4-FFF2-40B4-BE49-F238E27FC236}">
                <a16:creationId xmlns:a16="http://schemas.microsoft.com/office/drawing/2014/main" id="{39795F0F-9B1C-68AD-8470-7BA803E6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105"/>
            <a:ext cx="12192000" cy="2291371"/>
          </a:xfrm>
          <a:prstGeom prst="rect">
            <a:avLst/>
          </a:prstGeom>
        </p:spPr>
      </p:pic>
      <p:pic>
        <p:nvPicPr>
          <p:cNvPr id="7" name="Picture 6" descr="A blue and orange sound wave&#10;&#10;Description automatically generated with medium confidence">
            <a:extLst>
              <a:ext uri="{FF2B5EF4-FFF2-40B4-BE49-F238E27FC236}">
                <a16:creationId xmlns:a16="http://schemas.microsoft.com/office/drawing/2014/main" id="{DBA43F68-622D-37B1-B42F-96619A95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476"/>
            <a:ext cx="12192000" cy="229047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E67587-E6D0-CCF0-2F3B-4CBD5C4B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CA7DB5-7217-40B2-FFF1-387258C5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A77B66-CC03-1060-8463-59B14E1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5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2CE-286F-48D4-4886-E0C64D3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192C-85A6-658B-8AAE-EF3CFFAB9652}"/>
              </a:ext>
            </a:extLst>
          </p:cNvPr>
          <p:cNvSpPr txBox="1"/>
          <p:nvPr/>
        </p:nvSpPr>
        <p:spPr>
          <a:xfrm>
            <a:off x="838200" y="1580822"/>
            <a:ext cx="10515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dirty="0"/>
              <a:t>def reverb(</a:t>
            </a:r>
            <a:r>
              <a:rPr lang="hr-HR" sz="2000" b="1" dirty="0"/>
              <a:t>input_signal</a:t>
            </a:r>
            <a:r>
              <a:rPr lang="hr-HR" sz="2000" dirty="0"/>
              <a:t>, </a:t>
            </a:r>
            <a:r>
              <a:rPr lang="hr-HR" sz="2000" b="1" dirty="0"/>
              <a:t>fs</a:t>
            </a:r>
            <a:r>
              <a:rPr lang="hr-HR" sz="2000" dirty="0"/>
              <a:t>, </a:t>
            </a:r>
            <a:r>
              <a:rPr lang="hr-HR" sz="2000" b="1" dirty="0"/>
              <a:t>decay_time</a:t>
            </a:r>
            <a:r>
              <a:rPr lang="hr-HR" sz="2000" dirty="0"/>
              <a:t>, </a:t>
            </a:r>
            <a:r>
              <a:rPr lang="hr-HR" sz="2000" b="1" dirty="0"/>
              <a:t>delay_time</a:t>
            </a:r>
            <a:r>
              <a:rPr lang="hr-HR" sz="2000" dirty="0"/>
              <a:t>):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Stvaranje izlaznog signala kao niza nuli</a:t>
            </a:r>
          </a:p>
          <a:p>
            <a:r>
              <a:rPr lang="hr-HR" sz="2000" dirty="0"/>
              <a:t>	output_signal = np.zeros_like(</a:t>
            </a:r>
            <a:r>
              <a:rPr lang="hr-HR" sz="2000" b="1" dirty="0"/>
              <a:t>input_signal</a:t>
            </a:r>
            <a:r>
              <a:rPr lang="hr-HR" sz="2000" dirty="0"/>
              <a:t>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Izračun faktora slabljenja preko vremena slabljenja</a:t>
            </a:r>
          </a:p>
          <a:p>
            <a:r>
              <a:rPr lang="hr-HR" sz="2000" dirty="0"/>
              <a:t>	decay_factor = np.exp(-1 / (</a:t>
            </a:r>
            <a:r>
              <a:rPr lang="hr-HR" sz="2000" b="1" dirty="0"/>
              <a:t>fs</a:t>
            </a:r>
            <a:r>
              <a:rPr lang="hr-HR" sz="2000" dirty="0"/>
              <a:t> * </a:t>
            </a:r>
            <a:r>
              <a:rPr lang="hr-HR" sz="2000" b="1" dirty="0"/>
              <a:t>decay_time</a:t>
            </a:r>
            <a:r>
              <a:rPr lang="hr-HR" sz="2000" dirty="0"/>
              <a:t>))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Izračun broja zakašnjelih uzoraka preko vremena kašnjenja</a:t>
            </a:r>
          </a:p>
          <a:p>
            <a:r>
              <a:rPr lang="hr-HR" sz="2000" dirty="0"/>
              <a:t>	delay_samples = int(</a:t>
            </a:r>
            <a:r>
              <a:rPr lang="hr-HR" sz="2000" b="1" dirty="0"/>
              <a:t>fs</a:t>
            </a:r>
            <a:r>
              <a:rPr lang="hr-HR" sz="2000" dirty="0"/>
              <a:t> * </a:t>
            </a:r>
            <a:r>
              <a:rPr lang="hr-HR" sz="2000" b="1" dirty="0"/>
              <a:t>delay_time</a:t>
            </a:r>
            <a:r>
              <a:rPr lang="hr-HR" sz="2000" dirty="0"/>
              <a:t>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Primjena reverb efekta uz dodatan feedback faktor</a:t>
            </a:r>
          </a:p>
          <a:p>
            <a:r>
              <a:rPr lang="hr-HR" sz="2000" dirty="0"/>
              <a:t>	feedback_gain = 0.5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AE671-4712-7FCE-B509-8A27011D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0978-36A0-A913-2822-FDFF0238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718A-6900-1EA4-24D3-FBFAD62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69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2CE-286F-48D4-4886-E0C64D3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192C-85A6-658B-8AAE-EF3CFFAB9652}"/>
              </a:ext>
            </a:extLst>
          </p:cNvPr>
          <p:cNvSpPr txBox="1"/>
          <p:nvPr/>
        </p:nvSpPr>
        <p:spPr>
          <a:xfrm>
            <a:off x="838200" y="1580822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dirty="0"/>
              <a:t>	for i in range(len(</a:t>
            </a:r>
            <a:r>
              <a:rPr lang="hr-HR" sz="2000" b="1" dirty="0"/>
              <a:t>input_signal</a:t>
            </a:r>
            <a:r>
              <a:rPr lang="hr-HR" sz="2000" dirty="0"/>
              <a:t>)):</a:t>
            </a:r>
          </a:p>
          <a:p>
            <a:r>
              <a:rPr lang="hr-HR" sz="2000" dirty="0"/>
              <a:t>	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Suma ulaznog sa zakašnjelim i oslabljenim signalom za trenutni uzorak</a:t>
            </a:r>
          </a:p>
          <a:p>
            <a:r>
              <a:rPr lang="hr-HR" sz="2000" dirty="0"/>
              <a:t>		if i &gt;= delay_samples:</a:t>
            </a:r>
          </a:p>
          <a:p>
            <a:r>
              <a:rPr lang="hr-HR" sz="2000" dirty="0"/>
              <a:t>			output_signal[i] = </a:t>
            </a:r>
            <a:r>
              <a:rPr lang="hr-HR" sz="2000" b="1" dirty="0"/>
              <a:t>input_signal</a:t>
            </a:r>
            <a:r>
              <a:rPr lang="hr-HR" sz="2000" dirty="0"/>
              <a:t>[i] + feedback_gain * decay_factor * 			    output_signal[i - delay_samples]</a:t>
            </a:r>
          </a:p>
          <a:p>
            <a:r>
              <a:rPr lang="hr-HR" sz="2000" dirty="0"/>
              <a:t>		else:</a:t>
            </a:r>
          </a:p>
          <a:p>
            <a:r>
              <a:rPr lang="hr-HR" sz="2000" dirty="0"/>
              <a:t>			output_signal[i] = </a:t>
            </a:r>
            <a:r>
              <a:rPr lang="hr-HR" sz="2000" b="1" dirty="0"/>
              <a:t>input_signal</a:t>
            </a:r>
            <a:r>
              <a:rPr lang="hr-HR" sz="2000" dirty="0"/>
              <a:t>[i]</a:t>
            </a:r>
          </a:p>
          <a:p>
            <a:r>
              <a:rPr lang="hr-HR" sz="2000" dirty="0"/>
              <a:t>	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Normalizacija izlaznog signala kako bi se spriječilo odrezivanje</a:t>
            </a:r>
          </a:p>
          <a:p>
            <a:r>
              <a:rPr lang="hr-HR" sz="2000" dirty="0"/>
              <a:t>	output_signal /= np.max(np.abs(output_signal))</a:t>
            </a:r>
          </a:p>
          <a:p>
            <a:r>
              <a:rPr lang="hr-HR" sz="2000" dirty="0"/>
              <a:t>		</a:t>
            </a:r>
          </a:p>
          <a:p>
            <a:r>
              <a:rPr lang="hr-HR" sz="2000" dirty="0"/>
              <a:t>	return output_signal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BAA7A-9AA3-A090-0CA2-FC208699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A4E5-42EF-C1C8-C85A-29743CEE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CD-CA48-0F36-5A64-EA512DF6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12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0206-B8A9-E708-51AE-89107CD3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D7FF-A9B6-1267-D0C4-6D439DFB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DSP (Obrada digitalnog signala) u stvarnom vremenu</a:t>
            </a:r>
          </a:p>
          <a:p>
            <a:pPr lvl="1"/>
            <a:r>
              <a:rPr lang="hr-HR" dirty="0"/>
              <a:t>kompresija i prijenos informacija</a:t>
            </a:r>
          </a:p>
          <a:p>
            <a:pPr lvl="1"/>
            <a:r>
              <a:rPr lang="hr-HR" dirty="0"/>
              <a:t>poništavanje buke i uklanjanje šuma</a:t>
            </a:r>
          </a:p>
          <a:p>
            <a:pPr lvl="1"/>
            <a:r>
              <a:rPr lang="hr-HR" dirty="0"/>
              <a:t>prepoznavanje glasa</a:t>
            </a:r>
          </a:p>
          <a:p>
            <a:pPr lvl="1"/>
            <a:r>
              <a:rPr lang="hr-HR" dirty="0"/>
              <a:t>obrada i produkcija glazbe</a:t>
            </a:r>
          </a:p>
          <a:p>
            <a:pPr lvl="1"/>
            <a:endParaRPr lang="hr-HR" dirty="0"/>
          </a:p>
          <a:p>
            <a:r>
              <a:rPr lang="hr-HR" dirty="0"/>
              <a:t>Kontinuirani signal </a:t>
            </a:r>
            <a:r>
              <a:rPr lang="hr-H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cs typeface="Lucida Sans Unicode" panose="020B0602030504020204" pitchFamily="34" charset="0"/>
              </a:rPr>
              <a:t>diskretni signal </a:t>
            </a:r>
            <a:r>
              <a:rPr lang="hr-H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lang="hr-HR" dirty="0">
                <a:cs typeface="Lucida Sans Unicode" panose="020B0602030504020204" pitchFamily="34" charset="0"/>
              </a:rPr>
              <a:t> obrada signala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4D7F-A76F-CFA0-2E78-0DB027A1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1E26-40F3-D1F1-395A-5D07B2B8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1D65-68E4-5848-7546-3745700C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942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BE4-1693-A9BE-9D31-405A44F3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Chorus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36DC-43A1-A218-D94D-4D16D952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Simulira zvuk više glasova ili instrumenata koji sviraju istu ulogu</a:t>
            </a:r>
          </a:p>
          <a:p>
            <a:r>
              <a:rPr lang="hr-HR" dirty="0"/>
              <a:t>Efekt kašnjenja s moduliranim vremenom kašnjenja</a:t>
            </a:r>
          </a:p>
          <a:p>
            <a:pPr lvl="1"/>
            <a:r>
              <a:rPr lang="hr-HR" dirty="0"/>
              <a:t>LFO (Low-frequency Oscilator) – stvara raštimirani efekt koji ostavlja dojam da više izvora svira zajedno</a:t>
            </a:r>
          </a:p>
          <a:p>
            <a:pPr lvl="1"/>
            <a:r>
              <a:rPr lang="hr-HR" dirty="0"/>
              <a:t>kontinuirana izmjena između izvornog i modificiranog signala</a:t>
            </a:r>
          </a:p>
          <a:p>
            <a:endParaRPr lang="hr-HR" dirty="0"/>
          </a:p>
          <a:p>
            <a:r>
              <a:rPr lang="hr-HR" dirty="0"/>
              <a:t>Učinak raštimiranja – različite razine dubine modulacije</a:t>
            </a:r>
          </a:p>
          <a:p>
            <a:r>
              <a:rPr lang="hr-HR" dirty="0"/>
              <a:t>Brzina LFO-a - različite brzine modulacije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0CB5-6D62-203D-548B-91CFFAF9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DAFD-B08D-CE97-E52E-12DBA6F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CBED-B163-4053-8844-9AFE1DC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242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Chorus</a:t>
            </a:r>
          </a:p>
        </p:txBody>
      </p:sp>
      <p:pic>
        <p:nvPicPr>
          <p:cNvPr id="4" name="Picture 3" descr="A picture containing line, diagram, plot&#10;&#10;Description automatically generated">
            <a:extLst>
              <a:ext uri="{FF2B5EF4-FFF2-40B4-BE49-F238E27FC236}">
                <a16:creationId xmlns:a16="http://schemas.microsoft.com/office/drawing/2014/main" id="{F1EC862B-336F-3C75-0321-3493C5249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2287788"/>
          </a:xfrm>
          <a:prstGeom prst="rect">
            <a:avLst/>
          </a:prstGeom>
        </p:spPr>
      </p:pic>
      <p:pic>
        <p:nvPicPr>
          <p:cNvPr id="10" name="Picture 9" descr="A picture containing diagram, line, plot&#10;&#10;Description automatically generated">
            <a:extLst>
              <a:ext uri="{FF2B5EF4-FFF2-40B4-BE49-F238E27FC236}">
                <a16:creationId xmlns:a16="http://schemas.microsoft.com/office/drawing/2014/main" id="{7AB73438-0984-9383-C9DC-3A9E02A4A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476"/>
            <a:ext cx="12192000" cy="228778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87E386-FA93-BA08-69E0-DE6679C8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2252ECC-E942-9764-32D6-24FF156F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2AA5082-F19B-1F77-A475-F9C8D1E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819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A6E-58DD-5135-BD26-1A1570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Chorus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E83D16B-A9FD-2951-9BB1-224070E1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476"/>
            <a:ext cx="12192000" cy="2289578"/>
          </a:xfrm>
          <a:prstGeom prst="rect">
            <a:avLst/>
          </a:prstGeom>
        </p:spPr>
      </p:pic>
      <p:pic>
        <p:nvPicPr>
          <p:cNvPr id="10" name="Picture 9" descr="A blue and orange sound wave&#10;&#10;Description automatically generated with low confidence">
            <a:extLst>
              <a:ext uri="{FF2B5EF4-FFF2-40B4-BE49-F238E27FC236}">
                <a16:creationId xmlns:a16="http://schemas.microsoft.com/office/drawing/2014/main" id="{FF785025-2080-426F-B494-587D47DA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897"/>
            <a:ext cx="12192000" cy="2291371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0A6D9B0-4F70-5F95-4932-CB0714DF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65EF04-1D59-208D-8A4C-17EA0F8A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376092-1DF7-2E02-A3CF-E11E9F23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208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2CE-286F-48D4-4886-E0C64D3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Chorus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192C-85A6-658B-8AAE-EF3CFFAB9652}"/>
              </a:ext>
            </a:extLst>
          </p:cNvPr>
          <p:cNvSpPr txBox="1"/>
          <p:nvPr/>
        </p:nvSpPr>
        <p:spPr>
          <a:xfrm>
            <a:off x="838200" y="1580822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dirty="0"/>
              <a:t>def chorus(</a:t>
            </a:r>
            <a:r>
              <a:rPr lang="hr-HR" sz="2000" b="1" dirty="0"/>
              <a:t>input_signal</a:t>
            </a:r>
            <a:r>
              <a:rPr lang="hr-HR" sz="2000" dirty="0"/>
              <a:t>, </a:t>
            </a:r>
            <a:r>
              <a:rPr lang="hr-HR" sz="2000" b="1" dirty="0"/>
              <a:t>fs</a:t>
            </a:r>
            <a:r>
              <a:rPr lang="hr-HR" sz="2000" dirty="0"/>
              <a:t>, </a:t>
            </a:r>
            <a:r>
              <a:rPr lang="hr-HR" sz="2000" b="1" dirty="0"/>
              <a:t>depth</a:t>
            </a:r>
            <a:r>
              <a:rPr lang="hr-HR" sz="2000" dirty="0"/>
              <a:t>, </a:t>
            </a:r>
            <a:r>
              <a:rPr lang="hr-HR" sz="2000" b="1" dirty="0"/>
              <a:t>rate</a:t>
            </a:r>
            <a:r>
              <a:rPr lang="hr-HR" sz="2000" dirty="0"/>
              <a:t>, </a:t>
            </a:r>
            <a:r>
              <a:rPr lang="hr-HR" sz="2000" b="1" dirty="0"/>
              <a:t>delay_time</a:t>
            </a:r>
            <a:r>
              <a:rPr lang="hr-HR" sz="2000" dirty="0"/>
              <a:t>):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Stvaranje izlaznog signala kao niza nuli</a:t>
            </a:r>
          </a:p>
          <a:p>
            <a:r>
              <a:rPr lang="hr-HR" sz="2000" dirty="0"/>
              <a:t>	output_signal = np.zeros_like(</a:t>
            </a:r>
            <a:r>
              <a:rPr lang="hr-HR" sz="2000" b="1" dirty="0"/>
              <a:t>input_signal</a:t>
            </a:r>
            <a:r>
              <a:rPr lang="hr-HR" sz="2000" dirty="0"/>
              <a:t>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Izračun broja zakašjelih uzoraka preko vremena kašnjenja</a:t>
            </a:r>
          </a:p>
          <a:p>
            <a:r>
              <a:rPr lang="hr-HR" sz="2000" dirty="0"/>
              <a:t>	delay_samples = int(</a:t>
            </a:r>
            <a:r>
              <a:rPr lang="hr-HR" sz="2000" b="1" dirty="0"/>
              <a:t>fs</a:t>
            </a:r>
            <a:r>
              <a:rPr lang="hr-HR" sz="2000" dirty="0"/>
              <a:t> * </a:t>
            </a:r>
            <a:r>
              <a:rPr lang="hr-HR" sz="2000" b="1" dirty="0"/>
              <a:t>delay_time</a:t>
            </a:r>
            <a:r>
              <a:rPr lang="hr-HR" sz="2000" dirty="0"/>
              <a:t>)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Priprema LFO-a (modulacija signala kroz vrijeme)</a:t>
            </a:r>
          </a:p>
          <a:p>
            <a:r>
              <a:rPr lang="hr-HR" sz="2000" dirty="0"/>
              <a:t>	lfo_period = int(</a:t>
            </a:r>
            <a:r>
              <a:rPr lang="hr-HR" sz="2000" b="1" dirty="0"/>
              <a:t>fs</a:t>
            </a:r>
            <a:r>
              <a:rPr lang="hr-HR" sz="2000" dirty="0"/>
              <a:t> / </a:t>
            </a:r>
            <a:r>
              <a:rPr lang="hr-HR" sz="2000" b="1" dirty="0"/>
              <a:t>rate</a:t>
            </a:r>
            <a:r>
              <a:rPr lang="hr-HR" sz="2000" dirty="0"/>
              <a:t>)</a:t>
            </a:r>
          </a:p>
          <a:p>
            <a:r>
              <a:rPr lang="hr-HR" sz="2000" dirty="0"/>
              <a:t>	lfo = </a:t>
            </a:r>
            <a:r>
              <a:rPr lang="hr-HR" sz="2000" b="1" dirty="0"/>
              <a:t>depth</a:t>
            </a:r>
            <a:r>
              <a:rPr lang="hr-HR" sz="2000" dirty="0"/>
              <a:t> * np.sin(2 * np.pi * np.arange(len(</a:t>
            </a:r>
            <a:r>
              <a:rPr lang="hr-HR" sz="2000" b="1" dirty="0"/>
              <a:t>input_signal</a:t>
            </a:r>
            <a:r>
              <a:rPr lang="hr-HR" sz="2000" dirty="0"/>
              <a:t>)) / lfo_period)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0A0DE-B529-6C69-B1CC-5BE03CCF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E777-E0D7-FA7C-17F6-34C78AB1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B14F-AA9A-6F69-76E1-C95D9229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412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2CE-286F-48D4-4886-E0C64D3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Chorus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192C-85A6-658B-8AAE-EF3CFFAB9652}"/>
              </a:ext>
            </a:extLst>
          </p:cNvPr>
          <p:cNvSpPr txBox="1"/>
          <p:nvPr/>
        </p:nvSpPr>
        <p:spPr>
          <a:xfrm>
            <a:off x="838200" y="1580822"/>
            <a:ext cx="10515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Primjena chorus efekta korištenjem LFO-a i kašnjenja</a:t>
            </a:r>
          </a:p>
          <a:p>
            <a:r>
              <a:rPr lang="hr-HR" sz="2000" dirty="0"/>
              <a:t>	for i in range(len(</a:t>
            </a:r>
            <a:r>
              <a:rPr lang="hr-HR" sz="2000" b="1" dirty="0"/>
              <a:t>input_signal</a:t>
            </a:r>
            <a:r>
              <a:rPr lang="hr-HR" sz="2000" dirty="0"/>
              <a:t>)):</a:t>
            </a:r>
          </a:p>
          <a:p>
            <a:r>
              <a:rPr lang="hr-HR" sz="2000" dirty="0"/>
              <a:t>	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Suma ulaznog sa zakašnjelim i moduliranim signalom za trenutni uzorak</a:t>
            </a:r>
          </a:p>
          <a:p>
            <a:r>
              <a:rPr lang="hr-HR" sz="2000" dirty="0"/>
              <a:t>		if i &gt;= delay_samples:</a:t>
            </a:r>
          </a:p>
          <a:p>
            <a:r>
              <a:rPr lang="hr-HR" sz="2000" dirty="0"/>
              <a:t>			output_signal[i] = </a:t>
            </a:r>
            <a:r>
              <a:rPr lang="hr-HR" sz="2000" b="1" dirty="0"/>
              <a:t>input_signal</a:t>
            </a:r>
            <a:r>
              <a:rPr lang="hr-HR" sz="2000" dirty="0"/>
              <a:t>[i] + lfo[i] * </a:t>
            </a:r>
            <a:r>
              <a:rPr lang="hr-HR" sz="2000" b="1" dirty="0"/>
              <a:t>input_signal</a:t>
            </a:r>
            <a:r>
              <a:rPr lang="hr-HR" sz="2000" dirty="0"/>
              <a:t>[i - 				    delay_samples] + (1 - </a:t>
            </a:r>
            <a:r>
              <a:rPr lang="hr-HR" sz="2000" b="1" dirty="0"/>
              <a:t>depth</a:t>
            </a:r>
            <a:r>
              <a:rPr lang="hr-HR" sz="2000" dirty="0"/>
              <a:t>) * output_signal[i - delay_samples]</a:t>
            </a:r>
          </a:p>
          <a:p>
            <a:r>
              <a:rPr lang="hr-HR" sz="2000" dirty="0"/>
              <a:t>		else:</a:t>
            </a:r>
          </a:p>
          <a:p>
            <a:r>
              <a:rPr lang="hr-HR" sz="2000" dirty="0"/>
              <a:t>			output_signal[i] = </a:t>
            </a:r>
            <a:r>
              <a:rPr lang="hr-HR" sz="2000" b="1" dirty="0"/>
              <a:t>input_signal</a:t>
            </a:r>
            <a:r>
              <a:rPr lang="hr-HR" sz="2000" dirty="0"/>
              <a:t>[i]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</a:t>
            </a:r>
            <a:r>
              <a:rPr lang="hr-HR" sz="2000" i="1" dirty="0">
                <a:solidFill>
                  <a:schemeClr val="accent6">
                    <a:lumMod val="75000"/>
                  </a:schemeClr>
                </a:solidFill>
              </a:rPr>
              <a:t># Normalizacija izlaznog signala kako bi se spriječilo odrezivanje</a:t>
            </a:r>
          </a:p>
          <a:p>
            <a:r>
              <a:rPr lang="hr-HR" sz="2000" dirty="0"/>
              <a:t>	output_signal /= np.max(np.abs(output_signal))</a:t>
            </a:r>
          </a:p>
          <a:p>
            <a:r>
              <a:rPr lang="hr-HR" sz="2000" dirty="0"/>
              <a:t>	</a:t>
            </a:r>
          </a:p>
          <a:p>
            <a:r>
              <a:rPr lang="hr-HR" sz="2000" dirty="0"/>
              <a:t>	return output_signal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354CE-FA3C-321A-3832-8E6707F3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ED76-8335-DC2A-902E-10B3A363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62AB-3919-143F-D5A9-9319DE53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656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FACD8-3547-DDE8-949B-0DB52876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koncepti DSP-a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E3818-F5A5-1043-210B-00CFC4CBB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Kvantizacija</a:t>
            </a:r>
          </a:p>
          <a:p>
            <a:r>
              <a:rPr lang="hr-HR" dirty="0"/>
              <a:t>FFT</a:t>
            </a:r>
          </a:p>
          <a:p>
            <a:r>
              <a:rPr lang="hr-HR" dirty="0"/>
              <a:t>Konvolucija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31086C-4070-AADC-5CD1-6E769DBA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E71E41-E904-802A-3177-7F246F8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39DAE-5CCD-5CE8-9FEA-425C5F7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502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67343-8C51-4D7A-0F62-CEFCD948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Kvantizacija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BD76C-00AD-3FF2-E424-DE372038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Analogni signal </a:t>
            </a:r>
            <a:r>
              <a:rPr lang="hr-H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hr-HR" dirty="0"/>
              <a:t>digitalni signal</a:t>
            </a:r>
          </a:p>
          <a:p>
            <a:pPr lvl="1"/>
            <a:r>
              <a:rPr lang="hr-HR" dirty="0"/>
              <a:t>uzorkovanje, zatim kvantizacija</a:t>
            </a:r>
            <a:endParaRPr lang="hr-HR" b="1" dirty="0"/>
          </a:p>
          <a:p>
            <a:r>
              <a:rPr lang="hr-HR" b="1" dirty="0"/>
              <a:t>Problem</a:t>
            </a:r>
            <a:r>
              <a:rPr lang="hr-HR" dirty="0"/>
              <a:t>: nedostatak beskonačne memorije za pohranu signala</a:t>
            </a:r>
          </a:p>
          <a:p>
            <a:endParaRPr lang="hr-HR" dirty="0"/>
          </a:p>
          <a:p>
            <a:r>
              <a:rPr lang="hr-HR" dirty="0"/>
              <a:t>Mapiranje vrijednosti amplitude:</a:t>
            </a:r>
          </a:p>
          <a:p>
            <a:pPr lvl="1"/>
            <a:r>
              <a:rPr lang="hr-HR" b="1" dirty="0"/>
              <a:t>kontinuiranih</a:t>
            </a:r>
            <a:r>
              <a:rPr lang="hr-HR" dirty="0"/>
              <a:t> vrijednosti </a:t>
            </a:r>
            <a:r>
              <a:rPr lang="hr-H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hr-HR" b="1" dirty="0"/>
              <a:t>konačan skup diskretnih </a:t>
            </a:r>
            <a:r>
              <a:rPr lang="hr-HR" dirty="0"/>
              <a:t>razina</a:t>
            </a:r>
          </a:p>
          <a:p>
            <a:r>
              <a:rPr lang="hr-HR" dirty="0"/>
              <a:t>Dijeljenje kontinuiranog raspona vrijednosti amplituda na konačan broj razina</a:t>
            </a:r>
          </a:p>
          <a:p>
            <a:pPr lvl="1"/>
            <a:r>
              <a:rPr lang="hr-HR" dirty="0"/>
              <a:t>uz preslikavanje tih vrijednosti na najbližu razinu</a:t>
            </a:r>
          </a:p>
          <a:p>
            <a:endParaRPr lang="hr-HR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9CA75DE-DC44-9271-7E9C-F9FD0A2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95A775-1C7C-13E0-7BA1-D79CFC5B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ED1CFD9-4D75-0063-A55D-275A549D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44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23E8-D2E6-B7D2-73C5-C8A71B55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Kvantizacija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F1E4-76D5-892D-0968-5948DD972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Broj razina određen brojem bitova</a:t>
                </a:r>
              </a:p>
              <a:p>
                <a:pPr lvl="1"/>
                <a:r>
                  <a:rPr lang="hr-HR" dirty="0"/>
                  <a:t>npr. signal predstavljen sa 16 bitova </a:t>
                </a:r>
                <a:r>
                  <a:rPr lang="hr-HR" sz="28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hr-HR" b="0" i="0" smtClean="0">
                        <a:latin typeface="Cambria Math" panose="02040503050406030204" pitchFamily="18" charset="0"/>
                        <a:cs typeface="Lucida Sans Unicode" panose="020B0602030504020204" pitchFamily="34" charset="0"/>
                      </a:rPr>
                      <m:t> </m:t>
                    </m:r>
                    <m:sSup>
                      <m:sSupPr>
                        <m:ctrlPr>
                          <a:rPr lang="hr-HR" i="1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cs typeface="Lucida Sans Unicode" panose="020B0602030504020204" pitchFamily="34" charset="0"/>
                          </a:rPr>
                          <m:t>2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hr-HR" dirty="0">
                    <a:cs typeface="Lucida Sans Unicode" panose="020B0602030504020204" pitchFamily="34" charset="0"/>
                  </a:rPr>
                  <a:t>(65,536) različitih razina amplitude</a:t>
                </a:r>
                <a:endParaRPr lang="hr-HR" sz="1800" dirty="0"/>
              </a:p>
              <a:p>
                <a:endParaRPr lang="hr-HR" dirty="0"/>
              </a:p>
              <a:p>
                <a:r>
                  <a:rPr lang="hr-HR" dirty="0"/>
                  <a:t>Greška (</a:t>
                </a:r>
                <a:r>
                  <a:rPr lang="hr-HR" b="1" dirty="0"/>
                  <a:t>šum</a:t>
                </a:r>
                <a:r>
                  <a:rPr lang="hr-HR" dirty="0"/>
                  <a:t>) </a:t>
                </a:r>
                <a:r>
                  <a:rPr lang="hr-HR" b="1" dirty="0"/>
                  <a:t>kvantizacije</a:t>
                </a:r>
              </a:p>
              <a:p>
                <a:pPr lvl="1"/>
                <a:r>
                  <a:rPr lang="hr-HR" dirty="0"/>
                  <a:t>razlika između izvorne kontinuirane i kvantizirane vrijednosti amplitude</a:t>
                </a:r>
              </a:p>
              <a:p>
                <a:pPr lvl="1"/>
                <a:r>
                  <a:rPr lang="hr-HR" dirty="0"/>
                  <a:t>povećanje broja razina:</a:t>
                </a:r>
              </a:p>
              <a:p>
                <a:pPr lvl="2"/>
                <a:r>
                  <a:rPr lang="hr-HR" dirty="0"/>
                  <a:t>smanjuje šum</a:t>
                </a:r>
              </a:p>
              <a:p>
                <a:pPr lvl="2"/>
                <a:r>
                  <a:rPr lang="hr-HR" dirty="0"/>
                  <a:t>usporava proces obrade signala; memorijski zahtjevnije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F1E4-76D5-892D-0968-5948DD972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3A6192-B24C-9113-F682-AE637597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121061-64E4-C2D3-8D8C-1CC1FCE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63485-A9D1-97EF-1B96-EFA3645A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26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D11F-6D42-313A-77C9-85E38122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Kvantizacija</a:t>
            </a:r>
            <a:endParaRPr lang="hr-HR" dirty="0"/>
          </a:p>
        </p:txBody>
      </p:sp>
      <p:pic>
        <p:nvPicPr>
          <p:cNvPr id="7" name="Picture 6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2AE916D7-632C-D56F-F9F9-C86AF340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075"/>
            <a:ext cx="12192000" cy="413385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AD51180-AA61-7AF4-36A3-A9D3A7E7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A5F4F5-EF23-8546-7617-F46550EE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A311B8F-97F0-9166-DCC6-C6C5B54D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300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E947-46DD-F05C-DDD2-505E8467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FFT (</a:t>
            </a:r>
            <a:r>
              <a:rPr lang="hr-HR" i="1" dirty="0"/>
              <a:t>Fast Fourier Transform</a:t>
            </a:r>
            <a:r>
              <a:rPr lang="hr-H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86349-147C-8CFD-FFCB-018C777B9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Digitalni signal </a:t>
                </a:r>
                <a:r>
                  <a:rPr lang="hr-HR" sz="28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→</a:t>
                </a:r>
                <a:r>
                  <a:rPr lang="hr-HR" dirty="0"/>
                  <a:t> reprezentacija signala u frekvencijskoj domeni</a:t>
                </a:r>
              </a:p>
              <a:p>
                <a:pPr lvl="1"/>
                <a:r>
                  <a:rPr lang="hr-HR" dirty="0"/>
                  <a:t>skup brojeva iz kojeg se lako raspoznaju najzastupljenije frekvencije</a:t>
                </a:r>
              </a:p>
              <a:p>
                <a:endParaRPr lang="hr-H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𝑓𝑓𝑡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𝑖𝑧𝑙𝑎𝑧𝑛𝑖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𝑛𝑖𝑧</m:t>
                        </m:r>
                      </m:sub>
                    </m:sSub>
                  </m:oMath>
                </a14:m>
                <a:r>
                  <a:rPr lang="hr-HR" dirty="0"/>
                  <a:t>= [23, 43, 65, 443, 321, 54, 56 ...]</a:t>
                </a:r>
              </a:p>
              <a:p>
                <a:pPr lvl="1"/>
                <a:r>
                  <a:rPr lang="hr-HR" dirty="0"/>
                  <a:t>svaki indeks (</a:t>
                </a:r>
                <a:r>
                  <a:rPr lang="hr-HR" b="1" i="1" dirty="0"/>
                  <a:t>bin</a:t>
                </a:r>
                <a:r>
                  <a:rPr lang="hr-HR" dirty="0"/>
                  <a:t>) – određen raspon frekvencija</a:t>
                </a:r>
              </a:p>
              <a:p>
                <a:pPr lvl="1"/>
                <a:r>
                  <a:rPr lang="hr-HR" dirty="0"/>
                  <a:t>vrijednost </a:t>
                </a:r>
                <a:r>
                  <a:rPr lang="hr-HR" i="1" dirty="0"/>
                  <a:t>bin</a:t>
                </a:r>
                <a:r>
                  <a:rPr lang="hr-HR" dirty="0"/>
                  <a:t>-a – intenzitet frekvencija u rasponu</a:t>
                </a:r>
              </a:p>
              <a:p>
                <a:r>
                  <a:rPr lang="hr-HR" dirty="0"/>
                  <a:t>Raspon frekvencija ovisi o rezoluciji: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𝑟𝑒𝑧𝑜𝑙𝑢𝑐𝑖𝑗𝑎</m:t>
                    </m:r>
                    <m:r>
                      <a:rPr lang="hr-HR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r-H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𝑢𝑧𝑜𝑟𝑘𝑜𝑣𝑎𝑛𝑗𝑎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𝑓𝑓𝑡</m:t>
                            </m:r>
                          </m:e>
                          <m:sub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𝑣𝑒𝑙𝑖</m:t>
                            </m:r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č</m:t>
                            </m:r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𝑖𝑛𝑎</m:t>
                            </m:r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𝑠𝑝𝑟𝑒𝑚𝑛𝑖𝑘𝑎</m:t>
                            </m:r>
                          </m:sub>
                        </m:sSub>
                      </m:den>
                    </m:f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86349-147C-8CFD-FFCB-018C777B9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04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DB8A-EB17-BCC5-DC32-4E3E53AE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DD74-A943-3A2A-7E37-026788B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22F3-42E2-3CBE-FE58-84A8503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363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10CC-37FB-937E-7C16-F1255B7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Konvolucija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ABBE-A4DB-C28E-6A67-3DF4DDF9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Množenje dva signala i integriranje rezultata kroz vrijeme</a:t>
                </a:r>
              </a:p>
              <a:p>
                <a:pPr lvl="1"/>
                <a:r>
                  <a:rPr lang="hr-HR" dirty="0"/>
                  <a:t>tj. kontinuirana suma umnoška amplituda signala A i signala B kroz vremensku domenu</a:t>
                </a:r>
              </a:p>
              <a:p>
                <a:r>
                  <a:rPr lang="hr-HR" dirty="0"/>
                  <a:t>Konvolucija s impulsnim odzivom: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r-H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hr-H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hr-HR" dirty="0"/>
              </a:p>
              <a:p>
                <a:r>
                  <a:rPr lang="hr-HR" dirty="0"/>
                  <a:t>Implementacija FFT-om:</a:t>
                </a:r>
              </a:p>
              <a:p>
                <a:pPr lvl="1"/>
                <a:r>
                  <a:rPr lang="hr-HR" dirty="0"/>
                  <a:t>množenje u frekvencijskoj domeni i vraćanje rezultata u vremensku domenu inverznim FFT-om (IFT)</a:t>
                </a:r>
              </a:p>
              <a:p>
                <a:r>
                  <a:rPr lang="hr-HR" dirty="0"/>
                  <a:t>Računalno zahtjevno za duže signale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ABBE-A4DB-C28E-6A67-3DF4DDF9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646D-706D-2C88-4268-EA226859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6B5B-F0A2-A9FF-F1CA-577F9A50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  <a:endParaRPr lang="hr-H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1412-08FF-6B44-05D8-C01AD92F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892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32C7D-E478-E4C3-660E-28503AA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Audio efekti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42D32-8DCB-FE7D-A433-13218464A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Delay</a:t>
            </a:r>
          </a:p>
          <a:p>
            <a:r>
              <a:rPr lang="hr-HR" dirty="0"/>
              <a:t>Reverb</a:t>
            </a:r>
          </a:p>
          <a:p>
            <a:r>
              <a:rPr lang="hr-HR" dirty="0"/>
              <a:t>Chorus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2365BA-D354-A7DE-641B-35F7C420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Fakultet elektrotehnike i računarstva, svibanj 2023.</a:t>
            </a:r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84839D-BCD8-CBB3-F0CC-288228C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Fran Jelavić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FCB5CB-50C5-A871-8936-01ABB1CB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FB-478C-4EB8-AFF6-EC6DE8C2F70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558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1411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Lucida Sans Unicode</vt:lpstr>
      <vt:lpstr>Office Theme</vt:lpstr>
      <vt:lpstr>Obrada audio signala u stvarnom vremenu</vt:lpstr>
      <vt:lpstr>Uvod</vt:lpstr>
      <vt:lpstr>Osnovni koncepti DSP-a</vt:lpstr>
      <vt:lpstr>Kvantizacija</vt:lpstr>
      <vt:lpstr>Kvantizacija</vt:lpstr>
      <vt:lpstr>Kvantizacija</vt:lpstr>
      <vt:lpstr>FFT (Fast Fourier Transform)</vt:lpstr>
      <vt:lpstr>Konvolucija</vt:lpstr>
      <vt:lpstr>Audio efekti</vt:lpstr>
      <vt:lpstr>Delay</vt:lpstr>
      <vt:lpstr>Delay</vt:lpstr>
      <vt:lpstr>Delay</vt:lpstr>
      <vt:lpstr>Delay</vt:lpstr>
      <vt:lpstr>Reverb</vt:lpstr>
      <vt:lpstr>Reverb</vt:lpstr>
      <vt:lpstr>Reverb</vt:lpstr>
      <vt:lpstr>Reverb</vt:lpstr>
      <vt:lpstr>Reverb</vt:lpstr>
      <vt:lpstr>Reverb</vt:lpstr>
      <vt:lpstr>Chorus</vt:lpstr>
      <vt:lpstr>Chorus</vt:lpstr>
      <vt:lpstr>Chorus</vt:lpstr>
      <vt:lpstr>Chorus</vt:lpstr>
      <vt:lpstr>Chorus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audio signala u stvarnom vremenu</dc:title>
  <dc:creator>Fran Jelavić</dc:creator>
  <cp:lastModifiedBy>Fran Jelavić</cp:lastModifiedBy>
  <cp:revision>1</cp:revision>
  <dcterms:created xsi:type="dcterms:W3CDTF">2023-05-10T08:10:02Z</dcterms:created>
  <dcterms:modified xsi:type="dcterms:W3CDTF">2023-05-10T15:09:56Z</dcterms:modified>
</cp:coreProperties>
</file>