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7A02B3-411D-49BE-87EC-8D979BD628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3"/>
            <p14:sldId id="275"/>
            <p14:sldId id="276"/>
            <p14:sldId id="277"/>
          </p14:sldIdLst>
        </p14:section>
        <p14:section name="Untitled Section" id="{59DB87A3-6DD4-4BEB-9CEC-74CA95020E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DB0-BAAF-A388-E3AF-A0F5BE07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E1586-5A21-6AAF-DB04-7AF66EE4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B74B-5C90-127B-8ED5-EB19626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0788-9C83-7FB9-1EA5-BA5E2960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6603-573F-02AD-0615-441E83A9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928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14D5-AF2E-7DA0-BFB1-9E651A1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BE6AA-B1F2-C296-8884-2276C02C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D92E-101C-6EB7-E367-46063D0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ADD4-AB2D-0D53-ED65-1F087E33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A946-2A88-4B27-5174-8A28F58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03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861B4-9622-95A8-5279-64DB8544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C93C8-2AAB-D903-283A-A4E3553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69B1-D6FC-FCFD-DCA2-1C7D6283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C879-F5C3-F894-90F1-C52944C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094F-665A-6466-F31C-38721685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7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BD9-D266-D532-BD4F-2E2D108F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977A-0E3F-C23A-BFC6-E94CF071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9130-8A3E-D7A4-A10E-A4F2D29A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D8C9-751D-7E10-3821-B6873E8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63EB-54E9-8120-13C6-59382EC8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49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5242-A135-277A-B19B-8A6AE46C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7D34-E7C8-D7B0-0362-5760D518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FF95-F4BD-F6C4-D7A2-3A65609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FC47-B9FB-584C-793A-244CADCB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4A86-D6B6-A3CD-E8B4-D35813F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51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E42-4968-4E8C-87FA-DDEAC510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66D3-7C9B-03C1-AEC3-0CE12475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0D87A-F44A-E02F-CF67-DE89635A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A26F-66A4-D649-FA58-25488724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3CDD-A80C-9483-230A-ED96BB2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5B94-FC8F-702A-0BD2-00F35835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8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786C-8B69-B93F-BBBB-9B96D9B6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9D94-B096-9DF8-5C3D-136893E9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7E98-0278-87A9-7CC9-3950D503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DE63-3B84-8284-78D2-3B8C2437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1E05B-4A2F-55AA-CEDE-5EFAE321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0DDA9-CC8A-F5DC-ED39-38F9AE46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D2C3-F5BB-19A1-F9A2-34219BB8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E985F-5CBC-F4D6-632E-9681448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12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334B-E4B0-3F1F-2CBA-6FC22DA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1E362-71A1-B9B2-8D7A-F8AC9DE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74B2C-2C2A-7677-3536-3803BA31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9D31E-0916-149D-DB1A-46AAB856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21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144B-A49C-37F4-39CB-F38A53E2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16DFB-F1BA-3FD6-8A4F-D2F0D514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611AB-EAFD-66E9-1195-9A793926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40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9F74-65BE-B5A5-9EA4-DF5868D6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A4C1-2C21-D8E6-B4AC-366E4EC7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A4A88-3E70-E515-BDA9-9FE0A469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24754-ACD6-5C62-5938-3062D9C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57501-7354-149C-7E6C-2454DDDB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263D-0F11-EFBE-89F8-D302ED58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787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5175-ECFE-50FE-539A-A324300E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0202B-39CE-C530-A7EE-B8F38E847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FF55-F76F-0216-4148-4038CECC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66F1-64FA-63F6-E0C6-888338E2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B219-6751-CAFC-0CA2-CB4AC538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10026-599F-B88D-6B64-107281A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638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90743-B759-0D64-ED85-6EAD7CE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9313-22D4-19E8-9CA8-8C85383B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2F7F-3A10-C495-4BF8-F0B1B1D70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3453-3586-4D88-B608-47EDCB1F6542}" type="datetimeFigureOut">
              <a:rPr lang="hr-HR" smtClean="0"/>
              <a:t>2.7.2022.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7A7C-28FA-D48F-639D-635DDF6F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5256-264F-B8D4-B598-CF06BC55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E180-26BA-448B-8C5B-DD2B127741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76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0D6-D153-BFEA-7B00-1FDE1D49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579" y="1930400"/>
            <a:ext cx="10152842" cy="2387600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za mobilne uređaje za štimanje gitare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8901-922D-0E58-B0AE-E71EC4091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938"/>
            <a:ext cx="9144000" cy="1655762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Fran Jelavić</a:t>
            </a:r>
          </a:p>
        </p:txBody>
      </p:sp>
    </p:spTree>
    <p:extLst>
      <p:ext uri="{BB962C8B-B14F-4D97-AF65-F5344CB8AC3E}">
        <p14:creationId xmlns:p14="http://schemas.microsoft.com/office/powerpoint/2010/main" val="428150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05D-A0A2-3F0F-34BA-D10824E3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Digitalna obrada signala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835A-EC24-F3E1-9042-65B31A1B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Snimljeni signali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digitalizacija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oblikovanje operacijama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Digitalizacija analogno-digitalnim pretvaračima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ADC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Prednosti digitalizacije: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Kompresija podataka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Otkrivanje pogrešaka pri prijenosu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Ispravljanje pogrešaka pri prijenosu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2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C987-EDDC-0D31-A537-46BBD3A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Uzorkovanje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sampling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734F-0B41-8013-7737-511668F8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Zvučni signal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slijed uzoraka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Vrijednost signala u točki u vremenu i/ili prostoru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Frekvencija uzorkovanja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sample rate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Najčešće iznad 40 kHz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Teorem Nyquista i Shannona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uzorkovanja dvostruko veća od frekvencije signala koji se obrađuje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44,1 kHz, 48 kHz, 88,2 kHz, 96 kHz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Povećanjem se povećava širina pojasa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bandwidth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2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18E6-51D2-0EA0-3631-43117589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Algoritam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7863-E5A9-D827-7A74-5E728DAB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Zvučni signal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skup brojeva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kojim se raspoznaju najzastupljenije frekvencije u signalu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Svaki </a:t>
            </a: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predstavlja određen raspon 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Veći broj u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-u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veći intenzitet tog raspona frekvencija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Raspon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Rezolucija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= frekvencija uzorkovanja / veličina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buffer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Raspoznavanje nota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rezolucija ≤ razlika frekvencija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4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4EC-7D26-8BD9-F0D6-71D5227D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za štimanje gitare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tuner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3572-9BD0-ED2F-69C9-754818FC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Ciljevi: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Detekcija visine tona odsvirane žice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Usmjeravanje korisnika prema visini tona najbliže note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Problem : FFT nije dovoljno dobar alat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za ovakav zadatak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Ne može se pouzdati na ispravno prepoznavanje temeljne frekvencije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YIN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algoritam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2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964-3EC1-8ED5-F7E7-A3CD011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Algoritam YIN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2D72-3483-0FE5-C1E3-87D5A794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FFT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Metoda autokorelacije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autocorrelation function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Korelacija signala s odgođenom kopijom samog sebe kao funkcija kašnjenja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Služi za identificiranje temeljne frekvencije među harmonicima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Mala učestalost grešaka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Nisko kašnjenje 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latency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Prikladan za glazbu i visoke tonove</a:t>
            </a:r>
          </a:p>
        </p:txBody>
      </p:sp>
    </p:spTree>
    <p:extLst>
      <p:ext uri="{BB962C8B-B14F-4D97-AF65-F5344CB8AC3E}">
        <p14:creationId xmlns:p14="http://schemas.microsoft.com/office/powerpoint/2010/main" val="177119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6F75-C797-0560-1A87-67236DA3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Aplikacija „ZRTuner”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C640-73C8-5A7D-4C1C-0151A28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IDE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Android Studio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TarsosDSP biblioteka (Java)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Implementacija algoritama za obradu zvuka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vanjskih ovisnosti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Relativno jednostavna implementacija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Sličan projekt : Gstraube - Cythara Tuner</a:t>
            </a:r>
          </a:p>
        </p:txBody>
      </p:sp>
    </p:spTree>
    <p:extLst>
      <p:ext uri="{BB962C8B-B14F-4D97-AF65-F5344CB8AC3E}">
        <p14:creationId xmlns:p14="http://schemas.microsoft.com/office/powerpoint/2010/main" val="297173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0576A293-AC25-4646-A182-66015995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7" y="293090"/>
            <a:ext cx="3005585" cy="6271819"/>
          </a:xfr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C0599DBC-F5EF-BFB0-D753-FBA350CE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7" y="293092"/>
            <a:ext cx="3005585" cy="6271817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D06865-48B3-F4B1-C906-E17DEF52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28" y="293090"/>
            <a:ext cx="3005585" cy="62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82D2-4E10-6319-7F29-44844F10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Stvaranje fragmenta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815C-1FBA-E2E0-5B7A-4C10C1F1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B3C29F-0CDA-6D62-74EF-20A14889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80"/>
            <a:ext cx="12192000" cy="53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BD6-9F74-D548-ED7E-0FCF37E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7561" cy="1325563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Pozadinski proces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770FC34-4398-23CB-2F29-276818E1B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9"/>
          <a:stretch/>
        </p:blipFill>
        <p:spPr>
          <a:xfrm>
            <a:off x="3895761" y="-6350"/>
            <a:ext cx="8296239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BD6-9F74-D548-ED7E-0FCF37E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7561" cy="1325563"/>
          </a:xfrm>
        </p:spPr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Pozadinski proces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5C22D3-F286-D7B4-CA1D-737758E7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/>
          <a:stretch/>
        </p:blipFill>
        <p:spPr>
          <a:xfrm>
            <a:off x="4357671" y="-6350"/>
            <a:ext cx="7877139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63A1-7FED-B3AF-4843-B4B7347F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Cilj završnog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7FCD-CB78-85C7-C6B3-19389F5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Predstaviti :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princip titranja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žica na gitari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frekvencijski raspon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gitare</a:t>
            </a:r>
          </a:p>
          <a:p>
            <a:pPr lvl="1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frekvencijski spektar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tiranja žica gitare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Projektirati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softversku aplikaciju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za detekciju frekvencija</a:t>
            </a:r>
          </a:p>
        </p:txBody>
      </p:sp>
    </p:spTree>
    <p:extLst>
      <p:ext uri="{BB962C8B-B14F-4D97-AF65-F5344CB8AC3E}">
        <p14:creationId xmlns:p14="http://schemas.microsoft.com/office/powerpoint/2010/main" val="14528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A017-8C50-82AB-B663-6BED594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Usporedba sa sličnim sustavima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6834-D1A1-2B2C-0BE6-59A8EADE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Tržište puno aplikacijama za štimanje gitare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velike razlike, slično funkcioniranje, slične performanse</a:t>
            </a: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Bez potrebe za unaprjeđenjem tehnologije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Dodavanje nepotrebnih ili dodatnih nepovezanih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-a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Reklamacija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→ usporavanje cijelog procesa štimanja</a:t>
            </a:r>
          </a:p>
          <a:p>
            <a:pPr lvl="2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Inspiracija za završni rad</a:t>
            </a:r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Usporedba s profesionalnim sustavima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Premale razlike u brzini i preciznosti za prosječne korisnike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3862-6B5B-80CB-682A-F21B274F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999"/>
            <a:ext cx="10515600" cy="1016001"/>
          </a:xfrm>
        </p:spPr>
        <p:txBody>
          <a:bodyPr/>
          <a:lstStyle/>
          <a:p>
            <a:pPr algn="ctr"/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16449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316B-D8F1-9326-C3CB-C52E6CB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i visina tona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A1FE-886D-2C8F-A9DE-3235EF2B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Titranje čestica zvučnog vala → 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Broj titraja (kompresija) čestica medija u jedinici vremena</a:t>
            </a:r>
          </a:p>
          <a:p>
            <a:pPr lvl="1"/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Visina tona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(eng. </a:t>
            </a:r>
            <a:r>
              <a:rPr lang="hr-HR" i="1" dirty="0">
                <a:latin typeface="Roboto" panose="02000000000000000000" pitchFamily="2" charset="0"/>
                <a:ea typeface="Roboto" panose="02000000000000000000" pitchFamily="2" charset="0"/>
              </a:rPr>
              <a:t>pitch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 ≈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frekvencija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Ljudska percepcija frekvencije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Ljudi raspoznaju: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frekvencije od 20 Hz do 20 kHz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između dva zvuka s razlikom frekvencija od 7 Hz do 2 Hz</a:t>
            </a:r>
          </a:p>
        </p:txBody>
      </p:sp>
    </p:spTree>
    <p:extLst>
      <p:ext uri="{BB962C8B-B14F-4D97-AF65-F5344CB8AC3E}">
        <p14:creationId xmlns:p14="http://schemas.microsoft.com/office/powerpoint/2010/main" val="37107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6FA-59A8-ABFE-A19F-465675E7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Frekvencija u glazbi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6893E-F4F9-598F-0A46-013691BC4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Oktava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Razlika između dvaju zvuka s omjerom frekvencija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2:1</a:t>
                </a:r>
              </a:p>
              <a:p>
                <a:pPr lvl="1"/>
                <a:endParaRPr lang="hr-HR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Kromatska ljestvica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chromatic scale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Oktava podijeljena na 12 jednakih intervala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poluton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semitone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Omjer frekvencija susjednih intervala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𝟏𝟐</m:t>
                        </m:r>
                      </m:deg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≈ 1.0595</a:t>
                </a:r>
              </a:p>
              <a:p>
                <a:pPr lvl="1"/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457200" lvl="1" indent="0" algn="just">
                  <a:buNone/>
                </a:pP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C    C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♯ / D♭    D    D♯ / E♭    E    F    F♯ / G♭    G    G♯ / A♭    A    A♯ / B♭    B</a:t>
                </a:r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6893E-F4F9-598F-0A46-013691BC4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93BD-FF77-78BA-42D1-787C5B1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Glazbene 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4642-08C0-08A9-9DAD-DA8C35193A66}"/>
              </a:ext>
            </a:extLst>
          </p:cNvPr>
          <p:cNvSpPr txBox="1"/>
          <p:nvPr/>
        </p:nvSpPr>
        <p:spPr>
          <a:xfrm>
            <a:off x="8525328" y="3475167"/>
            <a:ext cx="1179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0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179D-0A4C-EB1D-ACD6-BDD84ABAE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Nota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reprezentacija visine tona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Skupina visine tona koje spadaju u isti razred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Pitch class)</a:t>
                </a:r>
              </a:p>
              <a:p>
                <a:pPr lvl="2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Razredi odvojeni po oktavama</a:t>
                </a: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Naziv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note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(A, B, C, D, E, F, G)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Osma nota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Calibri" panose="020F0502020204030204" pitchFamily="34" charset="0"/>
                  </a:rPr>
                  <a:t>→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oktava (zapisana kao prva)</a:t>
                </a: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Razred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(broj oktave)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Npr.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𝑬</m:t>
                        </m:r>
                      </m:e>
                      <m:sub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je za oktavu viši 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𝑬</m:t>
                        </m:r>
                      </m:e>
                      <m:sub>
                        <m:r>
                          <a:rPr lang="hr-HR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𝟐</m:t>
                        </m:r>
                      </m:sub>
                    </m:sSub>
                  </m:oMath>
                </a14:m>
                <a:endParaRPr lang="hr-HR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Predznak </a:t>
                </a:r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akcidental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accidental)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Povisilica</a:t>
                </a:r>
                <a:r>
                  <a:rPr lang="hr-HR" dirty="0">
                    <a:latin typeface="Lucida Sans Unicode" panose="020B0602030504020204" pitchFamily="34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♯ (eng. </a:t>
                </a:r>
                <a:r>
                  <a:rPr lang="hr-HR" b="1" i="1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sharp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)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, snizilica 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♭ (eng. </a:t>
                </a:r>
                <a:r>
                  <a:rPr lang="hr-HR" b="1" i="1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flat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)</a:t>
                </a:r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Dižu ili spuštaju notu za poluton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179D-0A4C-EB1D-ACD6-BDD84ABAE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b="-238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428E89-0521-F498-7F02-FB33BAB7435A}"/>
              </a:ext>
            </a:extLst>
          </p:cNvPr>
          <p:cNvSpPr txBox="1"/>
          <p:nvPr/>
        </p:nvSpPr>
        <p:spPr>
          <a:xfrm>
            <a:off x="9360685" y="3450648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r-HR" sz="6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♯</a:t>
            </a:r>
            <a:endParaRPr lang="hr-HR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B0DD3-5263-17BE-83B6-B039A9712929}"/>
              </a:ext>
            </a:extLst>
          </p:cNvPr>
          <p:cNvSpPr txBox="1"/>
          <p:nvPr/>
        </p:nvSpPr>
        <p:spPr>
          <a:xfrm>
            <a:off x="9417516" y="44446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r-HR" sz="6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06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C43-1126-196C-73D8-CE930DC6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Raspon gitare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9FF7E-5C93-C856-A89D-08FD59782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029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Koncertna visina tona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Referenca za štimanje instrumenata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Standard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 =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  <a:cs typeface="Lucida Sans Unicode" panose="020B0602030504020204" pitchFamily="34" charset="0"/>
                  </a:rPr>
                  <a:t> 440 Hz</a:t>
                </a:r>
              </a:p>
              <a:p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Način štimanja</a:t>
                </a:r>
              </a:p>
              <a:p>
                <a:pPr lvl="1"/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Standard tuning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E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A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D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G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B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hr-HR" b="0" i="0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hr-HR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E</m:t>
                        </m:r>
                      </m:e>
                      <m:sub>
                        <m:r>
                          <a:rPr lang="hr-HR" b="0" i="0" smtClean="0">
                            <a:latin typeface="Cambria Math" panose="02040503050406030204" pitchFamily="18" charset="0"/>
                            <a:ea typeface="Roboto" panose="02000000000000000000" pitchFamily="2" charset="0"/>
                          </a:rPr>
                          <m:t>4</m:t>
                        </m:r>
                      </m:sub>
                    </m:sSub>
                  </m:oMath>
                </a14:m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hr-HR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hr-HR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Duljina vrata</a:t>
                </a:r>
              </a:p>
              <a:p>
                <a:pPr lvl="1"/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19 do 24 polja (eng. </a:t>
                </a:r>
                <a:r>
                  <a:rPr lang="hr-HR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fret</a:t>
                </a:r>
                <a:r>
                  <a:rPr lang="hr-HR" dirty="0"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9FF7E-5C93-C856-A89D-08FD59782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02933" cy="4351338"/>
              </a:xfrm>
              <a:blipFill>
                <a:blip r:embed="rId2"/>
                <a:stretch>
                  <a:fillRect l="-2033" t="-29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E283DC-0369-C3FF-67A3-593FC9B3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33" y="681037"/>
            <a:ext cx="6030167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F112-9FF2-4203-B226-C2FC444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Harmonici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AE8F-036E-E4A8-D321-747CF9F4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Temeljna frekvencija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i njezini </a:t>
            </a:r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višekratnici</a:t>
            </a:r>
          </a:p>
          <a:p>
            <a:r>
              <a:rPr lang="hr-HR" b="1" dirty="0">
                <a:latin typeface="Roboto" panose="02000000000000000000" pitchFamily="2" charset="0"/>
                <a:ea typeface="Roboto" panose="02000000000000000000" pitchFamily="2" charset="0"/>
              </a:rPr>
              <a:t>Koeficijenti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intenziteta frekvencija </a:t>
            </a:r>
            <a:r>
              <a:rPr lang="hr-HR" dirty="0">
                <a:latin typeface="Lucida Sans Unicode" panose="020B0602030504020204" pitchFamily="34" charset="0"/>
                <a:ea typeface="Roboto" panose="02000000000000000000" pitchFamily="2" charset="0"/>
                <a:cs typeface="Lucida Sans Unicode" panose="020B0602030504020204" pitchFamily="34" charset="0"/>
              </a:rPr>
              <a:t>→ 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  <a:cs typeface="Lucida Sans Unicode" panose="020B0602030504020204" pitchFamily="34" charset="0"/>
              </a:rPr>
              <a:t>razlikuju se po izvoru zvuka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Popratne frekvencije (eng. </a:t>
            </a:r>
            <a:r>
              <a:rPr lang="hr-HR" b="1" i="1" dirty="0">
                <a:latin typeface="Roboto" panose="02000000000000000000" pitchFamily="2" charset="0"/>
                <a:ea typeface="Roboto" panose="02000000000000000000" pitchFamily="2" charset="0"/>
              </a:rPr>
              <a:t>overtones</a:t>
            </a: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Objekt titra temeljnom frekvencijom</a:t>
            </a:r>
          </a:p>
          <a:p>
            <a:pPr lvl="1"/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Najčešće dominantna frekvencija (najvećeg intenziteta)</a:t>
            </a:r>
          </a:p>
          <a:p>
            <a:endParaRPr lang="hr-H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8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C9C6CE-11EF-82D5-52FE-70FD6928E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30936CB-5264-0D6D-12A4-6D89A7D2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650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Sans Unicode</vt:lpstr>
      <vt:lpstr>Roboto</vt:lpstr>
      <vt:lpstr>Office Theme</vt:lpstr>
      <vt:lpstr>Aplikacija za mobilne uređaje za štimanje gitare</vt:lpstr>
      <vt:lpstr>Cilj završnog rada</vt:lpstr>
      <vt:lpstr>Frekvencija i visina tona</vt:lpstr>
      <vt:lpstr>Frekvencija u glazbi</vt:lpstr>
      <vt:lpstr>Glazbene note</vt:lpstr>
      <vt:lpstr>Raspon gitare</vt:lpstr>
      <vt:lpstr>Harmonici</vt:lpstr>
      <vt:lpstr>PowerPoint Presentation</vt:lpstr>
      <vt:lpstr>PowerPoint Presentation</vt:lpstr>
      <vt:lpstr>Digitalna obrada signala</vt:lpstr>
      <vt:lpstr>Uzorkovanje (eng. sampling)</vt:lpstr>
      <vt:lpstr>Algoritam FFT</vt:lpstr>
      <vt:lpstr>Aplikacija za štimanje gitare (eng. tuner)</vt:lpstr>
      <vt:lpstr>Algoritam YIN</vt:lpstr>
      <vt:lpstr>Aplikacija „ZRTuner”</vt:lpstr>
      <vt:lpstr>PowerPoint Presentation</vt:lpstr>
      <vt:lpstr>Stvaranje fragmenta</vt:lpstr>
      <vt:lpstr>Pozadinski proces</vt:lpstr>
      <vt:lpstr>Pozadinski proces</vt:lpstr>
      <vt:lpstr>Usporedba sa sličnim sustavima</vt:lpstr>
      <vt:lpstr>Hvala!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mobilne uređaje za štimanje gitare</dc:title>
  <dc:creator>Fran Jelavić</dc:creator>
  <cp:lastModifiedBy>Fran Jelavić</cp:lastModifiedBy>
  <cp:revision>5</cp:revision>
  <dcterms:created xsi:type="dcterms:W3CDTF">2022-07-02T11:09:26Z</dcterms:created>
  <dcterms:modified xsi:type="dcterms:W3CDTF">2022-07-02T19:52:43Z</dcterms:modified>
</cp:coreProperties>
</file>