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65" r:id="rId4"/>
    <p:sldId id="257" r:id="rId5"/>
    <p:sldId id="258" r:id="rId6"/>
    <p:sldId id="259" r:id="rId7"/>
    <p:sldId id="260"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9/26/2018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C932B91-1F02-40F2-965F-7EC7698A7667}"/>
              </a:ext>
            </a:extLst>
          </p:cNvPr>
          <p:cNvPicPr>
            <a:picLocks noChangeAspect="1"/>
          </p:cNvPicPr>
          <p:nvPr/>
        </p:nvPicPr>
        <p:blipFill>
          <a:blip r:embed="rId2"/>
          <a:stretch>
            <a:fillRect/>
          </a:stretch>
        </p:blipFill>
        <p:spPr>
          <a:xfrm>
            <a:off x="0" y="0"/>
            <a:ext cx="12192000" cy="6858000"/>
          </a:xfrm>
          <a:prstGeom prst="rect">
            <a:avLst/>
          </a:prstGeom>
        </p:spPr>
      </p:pic>
      <p:sp>
        <p:nvSpPr>
          <p:cNvPr id="2" name="Título 1"/>
          <p:cNvSpPr>
            <a:spLocks noGrp="1"/>
          </p:cNvSpPr>
          <p:nvPr>
            <p:ph type="ctrTitle"/>
          </p:nvPr>
        </p:nvSpPr>
        <p:spPr>
          <a:xfrm>
            <a:off x="1334781" y="2372724"/>
            <a:ext cx="10044952" cy="1599474"/>
          </a:xfrm>
          <a:solidFill>
            <a:schemeClr val="accent3">
              <a:lumMod val="20000"/>
              <a:lumOff val="80000"/>
            </a:schemeClr>
          </a:solidFill>
        </p:spPr>
        <p:txBody>
          <a:bodyPr>
            <a:normAutofit fontScale="90000"/>
          </a:bodyPr>
          <a:lstStyle/>
          <a:p>
            <a:pPr algn="ctr"/>
            <a:r>
              <a:rPr lang="es-PA"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NOTACIONES PARA REPRESENTAR IMPLEMENTACIÓN</a:t>
            </a:r>
          </a:p>
        </p:txBody>
      </p:sp>
      <p:sp>
        <p:nvSpPr>
          <p:cNvPr id="6" name="Subtítulo 2">
            <a:extLst>
              <a:ext uri="{FF2B5EF4-FFF2-40B4-BE49-F238E27FC236}">
                <a16:creationId xmlns:a16="http://schemas.microsoft.com/office/drawing/2014/main" id="{713F0FE1-75CC-43E6-853B-FC60F2B26EF2}"/>
              </a:ext>
            </a:extLst>
          </p:cNvPr>
          <p:cNvSpPr>
            <a:spLocks noGrp="1"/>
          </p:cNvSpPr>
          <p:nvPr>
            <p:ph type="subTitle" idx="1"/>
          </p:nvPr>
        </p:nvSpPr>
        <p:spPr>
          <a:xfrm>
            <a:off x="6952343" y="5274879"/>
            <a:ext cx="4929640" cy="1126283"/>
          </a:xfrm>
        </p:spPr>
        <p:txBody>
          <a:bodyPr>
            <a:normAutofit fontScale="85000" lnSpcReduction="20000"/>
          </a:bodyPr>
          <a:lstStyle/>
          <a:p>
            <a:pPr algn="r"/>
            <a:r>
              <a:rPr lang="es-PA" sz="2400" b="1" spc="50" dirty="0" err="1">
                <a:ln w="0">
                  <a:solidFill>
                    <a:schemeClr val="tx1"/>
                  </a:solidFill>
                </a:ln>
                <a:solidFill>
                  <a:schemeClr val="bg2"/>
                </a:solidFill>
                <a:effectLst>
                  <a:innerShdw blurRad="63500" dist="50800" dir="13500000">
                    <a:srgbClr val="000000">
                      <a:alpha val="50000"/>
                    </a:srgbClr>
                  </a:innerShdw>
                </a:effectLst>
              </a:rPr>
              <a:t>Sussan</a:t>
            </a:r>
            <a:r>
              <a:rPr lang="es-PA" sz="2400" b="1" spc="50" dirty="0">
                <a:ln w="0">
                  <a:solidFill>
                    <a:schemeClr val="tx1"/>
                  </a:solidFill>
                </a:ln>
                <a:solidFill>
                  <a:schemeClr val="bg2"/>
                </a:solidFill>
                <a:effectLst>
                  <a:innerShdw blurRad="63500" dist="50800" dir="13500000">
                    <a:srgbClr val="000000">
                      <a:alpha val="50000"/>
                    </a:srgbClr>
                  </a:innerShdw>
                </a:effectLst>
              </a:rPr>
              <a:t> Rodríguez </a:t>
            </a:r>
          </a:p>
          <a:p>
            <a:pPr algn="r"/>
            <a:r>
              <a:rPr lang="es-PA" sz="2400" b="1" spc="50" dirty="0">
                <a:ln w="0">
                  <a:solidFill>
                    <a:schemeClr val="tx1"/>
                  </a:solidFill>
                </a:ln>
                <a:solidFill>
                  <a:schemeClr val="bg2"/>
                </a:solidFill>
                <a:effectLst>
                  <a:innerShdw blurRad="63500" dist="50800" dir="13500000">
                    <a:srgbClr val="000000">
                      <a:alpha val="50000"/>
                    </a:srgbClr>
                  </a:innerShdw>
                </a:effectLst>
              </a:rPr>
              <a:t>Yelitza Medina</a:t>
            </a:r>
          </a:p>
          <a:p>
            <a:pPr algn="r"/>
            <a:r>
              <a:rPr lang="es-PA" sz="2400" b="1" spc="50" dirty="0">
                <a:ln w="0">
                  <a:solidFill>
                    <a:schemeClr val="tx1"/>
                  </a:solidFill>
                </a:ln>
                <a:solidFill>
                  <a:schemeClr val="bg2"/>
                </a:solidFill>
                <a:effectLst>
                  <a:innerShdw blurRad="63500" dist="50800" dir="13500000">
                    <a:srgbClr val="000000">
                      <a:alpha val="50000"/>
                    </a:srgbClr>
                  </a:innerShdw>
                </a:effectLst>
              </a:rPr>
              <a:t>Bertha Sarmiento</a:t>
            </a:r>
          </a:p>
        </p:txBody>
      </p:sp>
    </p:spTree>
    <p:extLst>
      <p:ext uri="{BB962C8B-B14F-4D97-AF65-F5344CB8AC3E}">
        <p14:creationId xmlns:p14="http://schemas.microsoft.com/office/powerpoint/2010/main" val="1568442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A912F1-6A3B-4F16-A7B5-89B50119097B}"/>
              </a:ext>
            </a:extLst>
          </p:cNvPr>
          <p:cNvSpPr>
            <a:spLocks noGrp="1"/>
          </p:cNvSpPr>
          <p:nvPr>
            <p:ph type="title"/>
          </p:nvPr>
        </p:nvSpPr>
        <p:spPr>
          <a:xfrm>
            <a:off x="2492734" y="327945"/>
            <a:ext cx="9074429" cy="826251"/>
          </a:xfrm>
        </p:spPr>
        <p:txBody>
          <a:bodyPr/>
          <a:lstStyle/>
          <a:p>
            <a:pPr algn="just"/>
            <a:r>
              <a:rPr lang="es-PA" b="1" dirty="0"/>
              <a:t>Implementación </a:t>
            </a:r>
          </a:p>
        </p:txBody>
      </p:sp>
      <p:sp>
        <p:nvSpPr>
          <p:cNvPr id="3" name="Marcador de contenido 2">
            <a:extLst>
              <a:ext uri="{FF2B5EF4-FFF2-40B4-BE49-F238E27FC236}">
                <a16:creationId xmlns:a16="http://schemas.microsoft.com/office/drawing/2014/main" id="{D017D287-993D-4D37-89D7-DF5FABB28D84}"/>
              </a:ext>
            </a:extLst>
          </p:cNvPr>
          <p:cNvSpPr>
            <a:spLocks noGrp="1"/>
          </p:cNvSpPr>
          <p:nvPr>
            <p:ph idx="1"/>
          </p:nvPr>
        </p:nvSpPr>
        <p:spPr>
          <a:xfrm>
            <a:off x="2492734" y="1538179"/>
            <a:ext cx="8915400" cy="4796360"/>
          </a:xfrm>
        </p:spPr>
        <p:txBody>
          <a:bodyPr>
            <a:normAutofit fontScale="92500" lnSpcReduction="10000"/>
          </a:bodyPr>
          <a:lstStyle/>
          <a:p>
            <a:pPr marL="0" indent="0" algn="just">
              <a:buNone/>
            </a:pPr>
            <a:r>
              <a:rPr lang="es-PA" sz="2000" dirty="0"/>
              <a:t>La implementación de un lenguaje es la que provee una manera de que se ejecute un programa para una determinada combinación de software y hardware. Existen básicamente dos maneras de implementar un lenguaje:</a:t>
            </a:r>
          </a:p>
          <a:p>
            <a:pPr marL="0" indent="0" algn="just">
              <a:buNone/>
            </a:pPr>
            <a:endParaRPr lang="es-PA" sz="2000" dirty="0"/>
          </a:p>
          <a:p>
            <a:pPr algn="just"/>
            <a:r>
              <a:rPr lang="es-PA" sz="2000" b="1" dirty="0"/>
              <a:t>Compilación: </a:t>
            </a:r>
            <a:r>
              <a:rPr lang="es-PA" sz="2000" dirty="0"/>
              <a:t>Es el proceso que traduce un programa escrito en un lenguaje de programación a otro lenguaje de programación, generando un programa equivalente que la máquina será capaz interpretar. “</a:t>
            </a:r>
            <a:r>
              <a:rPr lang="es-PA" sz="2000" i="1" dirty="0"/>
              <a:t>Los programas traductores que pueden realizar esta operación se llaman compiladores”</a:t>
            </a:r>
            <a:r>
              <a:rPr lang="es-PA" sz="2000" dirty="0"/>
              <a:t>.</a:t>
            </a:r>
          </a:p>
          <a:p>
            <a:pPr marL="0" indent="0" algn="just">
              <a:buNone/>
            </a:pPr>
            <a:endParaRPr lang="es-PA" sz="2000" dirty="0"/>
          </a:p>
          <a:p>
            <a:pPr algn="just"/>
            <a:r>
              <a:rPr lang="es-PA" sz="2000" b="1" dirty="0"/>
              <a:t>Interpretación: </a:t>
            </a:r>
            <a:r>
              <a:rPr lang="es-PA" sz="2000" dirty="0"/>
              <a:t>Es una asignación de significados a las fórmulas bien formadas de un lenguaje formal. Como los lenguajes formales pueden definirse en términos puramente sintácticos, sus fórmulas bien formadas pueden no ser más que cadenas de símbolos sin ningún significado. Una interpretación otorga significado a esas fórmulas</a:t>
            </a:r>
          </a:p>
          <a:p>
            <a:pPr algn="just"/>
            <a:endParaRPr lang="es-PA" sz="2000" dirty="0"/>
          </a:p>
        </p:txBody>
      </p:sp>
    </p:spTree>
    <p:extLst>
      <p:ext uri="{BB962C8B-B14F-4D97-AF65-F5344CB8AC3E}">
        <p14:creationId xmlns:p14="http://schemas.microsoft.com/office/powerpoint/2010/main" val="2233306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7C4D15-C094-48CE-BA3D-99744D70A100}"/>
              </a:ext>
            </a:extLst>
          </p:cNvPr>
          <p:cNvSpPr>
            <a:spLocks noGrp="1"/>
          </p:cNvSpPr>
          <p:nvPr>
            <p:ph type="title"/>
          </p:nvPr>
        </p:nvSpPr>
        <p:spPr>
          <a:xfrm>
            <a:off x="2383140" y="457200"/>
            <a:ext cx="8911687" cy="1280890"/>
          </a:xfrm>
        </p:spPr>
        <p:txBody>
          <a:bodyPr/>
          <a:lstStyle/>
          <a:p>
            <a:pPr algn="just"/>
            <a:r>
              <a:rPr lang="es-PA" b="1" dirty="0"/>
              <a:t>Lenguaje de programación</a:t>
            </a:r>
          </a:p>
        </p:txBody>
      </p:sp>
      <p:sp>
        <p:nvSpPr>
          <p:cNvPr id="3" name="Marcador de contenido 2">
            <a:extLst>
              <a:ext uri="{FF2B5EF4-FFF2-40B4-BE49-F238E27FC236}">
                <a16:creationId xmlns:a16="http://schemas.microsoft.com/office/drawing/2014/main" id="{10D8E0FC-3D85-4A77-9EF6-2EDBEF544846}"/>
              </a:ext>
            </a:extLst>
          </p:cNvPr>
          <p:cNvSpPr>
            <a:spLocks noGrp="1"/>
          </p:cNvSpPr>
          <p:nvPr>
            <p:ph idx="1"/>
          </p:nvPr>
        </p:nvSpPr>
        <p:spPr>
          <a:xfrm>
            <a:off x="2383140" y="1905000"/>
            <a:ext cx="9331255" cy="4495800"/>
          </a:xfrm>
        </p:spPr>
        <p:txBody>
          <a:bodyPr/>
          <a:lstStyle/>
          <a:p>
            <a:pPr algn="just"/>
            <a:r>
              <a:rPr lang="es-PA" b="1" dirty="0"/>
              <a:t>“</a:t>
            </a:r>
            <a:r>
              <a:rPr lang="es-PA" dirty="0"/>
              <a:t>...Es un sistema notacional que puede ser utilizado para controlar el comportamiento de una máquina, particularmente una computadora, y que describe operaciones computacionales en una forma legible tanto para la computadora como para el ser humano</a:t>
            </a:r>
            <a:r>
              <a:rPr lang="es-PA" b="1" dirty="0"/>
              <a:t>”</a:t>
            </a:r>
          </a:p>
          <a:p>
            <a:pPr algn="just"/>
            <a:r>
              <a:rPr lang="es-PA" dirty="0"/>
              <a:t>Es un conjunto de símbolos (lexemas) que se agrupan en categorías (tokens), contiene reglas sintácticas y semánticas que le dan estructura y significado a sus elementos y expresiones.</a:t>
            </a:r>
          </a:p>
          <a:p>
            <a:pPr marL="0" indent="0" algn="just">
              <a:buNone/>
            </a:pPr>
            <a:endParaRPr lang="es-PA" dirty="0"/>
          </a:p>
          <a:p>
            <a:pPr marL="0" indent="0" algn="just">
              <a:buNone/>
            </a:pPr>
            <a:r>
              <a:rPr lang="es-PA" dirty="0"/>
              <a:t>Un lenguaje de programación necesita una descripción precisa y completa que lo defina formalmente. Esta definición se da con:</a:t>
            </a:r>
          </a:p>
          <a:p>
            <a:pPr algn="just">
              <a:buFont typeface="+mj-lt"/>
              <a:buAutoNum type="alphaLcParenR"/>
            </a:pPr>
            <a:r>
              <a:rPr lang="es-PA" b="1" dirty="0"/>
              <a:t>La sintaxis (estructura)</a:t>
            </a:r>
          </a:p>
          <a:p>
            <a:pPr algn="just">
              <a:buFont typeface="+mj-lt"/>
              <a:buAutoNum type="alphaLcParenR"/>
            </a:pPr>
            <a:r>
              <a:rPr lang="es-PA" b="1" dirty="0"/>
              <a:t>La semántica (significado)</a:t>
            </a:r>
          </a:p>
          <a:p>
            <a:pPr algn="just"/>
            <a:endParaRPr lang="es-PA" b="1" dirty="0"/>
          </a:p>
        </p:txBody>
      </p:sp>
    </p:spTree>
    <p:extLst>
      <p:ext uri="{BB962C8B-B14F-4D97-AF65-F5344CB8AC3E}">
        <p14:creationId xmlns:p14="http://schemas.microsoft.com/office/powerpoint/2010/main" val="3846503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49824" y="478967"/>
            <a:ext cx="8911687" cy="1280890"/>
          </a:xfrm>
        </p:spPr>
        <p:txBody>
          <a:bodyPr/>
          <a:lstStyle/>
          <a:p>
            <a:pPr algn="just"/>
            <a:r>
              <a:rPr lang="es-PA" b="1" dirty="0"/>
              <a:t>Análisis de léxico</a:t>
            </a:r>
          </a:p>
        </p:txBody>
      </p:sp>
      <p:sp>
        <p:nvSpPr>
          <p:cNvPr id="3" name="Marcador de contenido 2"/>
          <p:cNvSpPr>
            <a:spLocks noGrp="1"/>
          </p:cNvSpPr>
          <p:nvPr>
            <p:ph idx="1"/>
          </p:nvPr>
        </p:nvSpPr>
        <p:spPr>
          <a:xfrm>
            <a:off x="1949824" y="1640541"/>
            <a:ext cx="9554788" cy="4270681"/>
          </a:xfrm>
        </p:spPr>
        <p:txBody>
          <a:bodyPr>
            <a:normAutofit/>
          </a:bodyPr>
          <a:lstStyle/>
          <a:p>
            <a:pPr algn="just"/>
            <a:endParaRPr lang="es-PA" dirty="0"/>
          </a:p>
          <a:p>
            <a:pPr algn="just"/>
            <a:r>
              <a:rPr lang="es-PA" sz="2000" dirty="0"/>
              <a:t>Tiene como entrada en código fuente del lenguaje de programación y como salida proporciona al analizador sintáctico los </a:t>
            </a:r>
            <a:r>
              <a:rPr lang="es-PA" sz="2000" dirty="0" err="1"/>
              <a:t>tokens</a:t>
            </a:r>
            <a:r>
              <a:rPr lang="es-PA" sz="2000" dirty="0"/>
              <a:t>.</a:t>
            </a:r>
          </a:p>
          <a:p>
            <a:pPr algn="just"/>
            <a:r>
              <a:rPr lang="es-PA" sz="2000" dirty="0"/>
              <a:t>Palabras clave o reservadas, operadores aritméticos, operadores relacionales, operadores lógicos, operador de asignación, constantes, signos de puntuación, librerías</a:t>
            </a:r>
          </a:p>
          <a:p>
            <a:pPr algn="just"/>
            <a:r>
              <a:rPr lang="es-PA" sz="2000" dirty="0"/>
              <a:t>Funciones de leer el programa fuente como un archivo de caracteres y dividirlo en </a:t>
            </a:r>
            <a:r>
              <a:rPr lang="es-PA" sz="2000" dirty="0" err="1"/>
              <a:t>tokens</a:t>
            </a:r>
            <a:r>
              <a:rPr lang="es-PA" sz="2000" dirty="0"/>
              <a:t>.</a:t>
            </a:r>
          </a:p>
          <a:p>
            <a:pPr algn="just"/>
            <a:endParaRPr lang="es-PA" sz="2000" dirty="0"/>
          </a:p>
          <a:p>
            <a:pPr algn="just"/>
            <a:endParaRPr lang="es-PA" sz="2000" dirty="0"/>
          </a:p>
          <a:p>
            <a:pPr algn="just"/>
            <a:endParaRPr lang="es-PA" sz="2000" dirty="0"/>
          </a:p>
          <a:p>
            <a:endParaRPr lang="es-PA" dirty="0"/>
          </a:p>
          <a:p>
            <a:endParaRPr lang="es-PA" dirty="0"/>
          </a:p>
        </p:txBody>
      </p:sp>
    </p:spTree>
    <p:extLst>
      <p:ext uri="{BB962C8B-B14F-4D97-AF65-F5344CB8AC3E}">
        <p14:creationId xmlns:p14="http://schemas.microsoft.com/office/powerpoint/2010/main" val="3489322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3">
            <a:extLst>
              <a:ext uri="{FF2B5EF4-FFF2-40B4-BE49-F238E27FC236}">
                <a16:creationId xmlns:a16="http://schemas.microsoft.com/office/drawing/2014/main" id="{B3D68C6E-F7CF-4C23-B137-B1A79BC05376}"/>
              </a:ext>
            </a:extLst>
          </p:cNvPr>
          <p:cNvPicPr/>
          <p:nvPr/>
        </p:nvPicPr>
        <p:blipFill rotWithShape="1">
          <a:blip r:embed="rId2"/>
          <a:srcRect r="39554" b="-12"/>
          <a:stretch/>
        </p:blipFill>
        <p:spPr bwMode="auto">
          <a:xfrm>
            <a:off x="3114261" y="2273092"/>
            <a:ext cx="6745356" cy="3318979"/>
          </a:xfrm>
          <a:prstGeom prst="rect">
            <a:avLst/>
          </a:prstGeom>
          <a:ln w="38100" cap="sq" cmpd="sng" algn="ctr">
            <a:solidFill>
              <a:srgbClr val="000000"/>
            </a:solidFill>
            <a:prstDash val="solid"/>
            <a:miter lim="800000"/>
            <a:headEnd type="none" w="med" len="med"/>
            <a:tailEnd type="none" w="med" len="med"/>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7" name="Rectángulo 6">
            <a:extLst>
              <a:ext uri="{FF2B5EF4-FFF2-40B4-BE49-F238E27FC236}">
                <a16:creationId xmlns:a16="http://schemas.microsoft.com/office/drawing/2014/main" id="{42AC8596-B635-4B4F-A327-D54916910633}"/>
              </a:ext>
            </a:extLst>
          </p:cNvPr>
          <p:cNvSpPr/>
          <p:nvPr/>
        </p:nvSpPr>
        <p:spPr>
          <a:xfrm>
            <a:off x="9342783" y="3339549"/>
            <a:ext cx="516834" cy="2160104"/>
          </a:xfrm>
          <a:prstGeom prst="rect">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PA"/>
          </a:p>
        </p:txBody>
      </p:sp>
      <p:cxnSp>
        <p:nvCxnSpPr>
          <p:cNvPr id="9" name="Conector recto 8">
            <a:extLst>
              <a:ext uri="{FF2B5EF4-FFF2-40B4-BE49-F238E27FC236}">
                <a16:creationId xmlns:a16="http://schemas.microsoft.com/office/drawing/2014/main" id="{8D6D7657-8B6F-4BEE-8A5F-7191EE50AB70}"/>
              </a:ext>
            </a:extLst>
          </p:cNvPr>
          <p:cNvCxnSpPr/>
          <p:nvPr/>
        </p:nvCxnSpPr>
        <p:spPr>
          <a:xfrm>
            <a:off x="9356035" y="3776870"/>
            <a:ext cx="5168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929ABB71-261E-483B-B877-B3426A9FBB7F}"/>
              </a:ext>
            </a:extLst>
          </p:cNvPr>
          <p:cNvCxnSpPr/>
          <p:nvPr/>
        </p:nvCxnSpPr>
        <p:spPr>
          <a:xfrm>
            <a:off x="9349411" y="4220817"/>
            <a:ext cx="5168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397584C7-8834-4F62-9B21-4646A3D62FC5}"/>
              </a:ext>
            </a:extLst>
          </p:cNvPr>
          <p:cNvCxnSpPr/>
          <p:nvPr/>
        </p:nvCxnSpPr>
        <p:spPr>
          <a:xfrm>
            <a:off x="9349411" y="4631637"/>
            <a:ext cx="5168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348B7CE8-99E7-46BC-9BF1-D50F12A0EC8E}"/>
              </a:ext>
            </a:extLst>
          </p:cNvPr>
          <p:cNvCxnSpPr/>
          <p:nvPr/>
        </p:nvCxnSpPr>
        <p:spPr>
          <a:xfrm>
            <a:off x="9362663" y="5082210"/>
            <a:ext cx="51683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2248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89211" y="696681"/>
            <a:ext cx="8911687" cy="1280890"/>
          </a:xfrm>
        </p:spPr>
        <p:txBody>
          <a:bodyPr/>
          <a:lstStyle/>
          <a:p>
            <a:r>
              <a:rPr lang="es-PA" b="1" dirty="0"/>
              <a:t>Análisis sintáctico</a:t>
            </a:r>
          </a:p>
        </p:txBody>
      </p:sp>
      <p:sp>
        <p:nvSpPr>
          <p:cNvPr id="3" name="Marcador de contenido 2"/>
          <p:cNvSpPr>
            <a:spLocks noGrp="1"/>
          </p:cNvSpPr>
          <p:nvPr>
            <p:ph idx="1"/>
          </p:nvPr>
        </p:nvSpPr>
        <p:spPr>
          <a:xfrm>
            <a:off x="2589211" y="2133599"/>
            <a:ext cx="9109729" cy="3796553"/>
          </a:xfrm>
        </p:spPr>
        <p:txBody>
          <a:bodyPr/>
          <a:lstStyle/>
          <a:p>
            <a:pPr algn="just"/>
            <a:r>
              <a:rPr lang="es-PA" sz="2400" dirty="0"/>
              <a:t>El análisis sintáctico es un análisis a nivel de sentencias, y es mucho más complejo que el análisis léxico. Su función es tomar el programa fuente en forma de </a:t>
            </a:r>
            <a:r>
              <a:rPr lang="es-PA" sz="2400" dirty="0" err="1"/>
              <a:t>tokens</a:t>
            </a:r>
            <a:r>
              <a:rPr lang="es-PA" sz="2400" dirty="0"/>
              <a:t>, que recibe del analizador léxico, y determinar la estructura de las sentencias del programa.</a:t>
            </a:r>
          </a:p>
          <a:p>
            <a:pPr algn="just"/>
            <a:r>
              <a:rPr lang="es-PA" sz="2400" dirty="0"/>
              <a:t>Expresión A + * B* A + * B   ⎯&gt; Error: No cumple con la especificación sintáctica del lenguaje.</a:t>
            </a:r>
          </a:p>
          <a:p>
            <a:pPr algn="just"/>
            <a:r>
              <a:rPr lang="es-PA" sz="2400" dirty="0"/>
              <a:t>Expresión A + B * 7 * A + B * 7  ⎯&gt; Sí, se cumple con la especificación sintáctica del lenguaje.</a:t>
            </a:r>
          </a:p>
          <a:p>
            <a:pPr algn="just"/>
            <a:endParaRPr lang="es-PA" dirty="0"/>
          </a:p>
        </p:txBody>
      </p:sp>
    </p:spTree>
    <p:extLst>
      <p:ext uri="{BB962C8B-B14F-4D97-AF65-F5344CB8AC3E}">
        <p14:creationId xmlns:p14="http://schemas.microsoft.com/office/powerpoint/2010/main" val="2629086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48795" y="856338"/>
            <a:ext cx="8911687" cy="1280890"/>
          </a:xfrm>
        </p:spPr>
        <p:txBody>
          <a:bodyPr/>
          <a:lstStyle/>
          <a:p>
            <a:pPr algn="just"/>
            <a:r>
              <a:rPr lang="es-PA" b="1" dirty="0"/>
              <a:t>Análisis semántico</a:t>
            </a:r>
          </a:p>
        </p:txBody>
      </p:sp>
      <p:sp>
        <p:nvSpPr>
          <p:cNvPr id="3" name="Marcador de contenido 2"/>
          <p:cNvSpPr>
            <a:spLocks noGrp="1"/>
          </p:cNvSpPr>
          <p:nvPr>
            <p:ph idx="1"/>
          </p:nvPr>
        </p:nvSpPr>
        <p:spPr>
          <a:xfrm>
            <a:off x="2271159" y="2425148"/>
            <a:ext cx="8915400" cy="3777622"/>
          </a:xfrm>
        </p:spPr>
        <p:txBody>
          <a:bodyPr>
            <a:normAutofit/>
          </a:bodyPr>
          <a:lstStyle/>
          <a:p>
            <a:pPr algn="just"/>
            <a:r>
              <a:rPr lang="es-PA" sz="2000" dirty="0"/>
              <a:t>Análisis semántico se encarga de que los tipos que intervienen en las expresiones sean compatibles o que los parámetros reales de una función sean coherentes con los parámetros formales.</a:t>
            </a:r>
          </a:p>
          <a:p>
            <a:pPr algn="just"/>
            <a:r>
              <a:rPr lang="es-PA" sz="2000" dirty="0"/>
              <a:t>La fase de análisis semántico revisa el programa fuente para tratar de encontrar errores semánticos y reúne la información sobre los tipos para la fase posterior de generación de código. </a:t>
            </a:r>
          </a:p>
        </p:txBody>
      </p:sp>
    </p:spTree>
    <p:extLst>
      <p:ext uri="{BB962C8B-B14F-4D97-AF65-F5344CB8AC3E}">
        <p14:creationId xmlns:p14="http://schemas.microsoft.com/office/powerpoint/2010/main" val="195820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A" dirty="0"/>
              <a:t>Ejemplo:</a:t>
            </a:r>
          </a:p>
        </p:txBody>
      </p:sp>
      <p:pic>
        <p:nvPicPr>
          <p:cNvPr id="4" name="Marcador de contenido 3"/>
          <p:cNvPicPr>
            <a:picLocks noGrp="1" noChangeAspect="1"/>
          </p:cNvPicPr>
          <p:nvPr>
            <p:ph idx="1"/>
          </p:nvPr>
        </p:nvPicPr>
        <p:blipFill>
          <a:blip r:embed="rId2"/>
          <a:stretch>
            <a:fillRect/>
          </a:stretch>
        </p:blipFill>
        <p:spPr>
          <a:xfrm>
            <a:off x="3582081" y="1905000"/>
            <a:ext cx="6341847" cy="4024634"/>
          </a:xfrm>
          <a:prstGeom prst="rect">
            <a:avLst/>
          </a:prstGeom>
          <a:ln>
            <a:noFill/>
          </a:ln>
          <a:effectLst>
            <a:softEdge rad="112500"/>
          </a:effectLst>
        </p:spPr>
      </p:pic>
    </p:spTree>
    <p:extLst>
      <p:ext uri="{BB962C8B-B14F-4D97-AF65-F5344CB8AC3E}">
        <p14:creationId xmlns:p14="http://schemas.microsoft.com/office/powerpoint/2010/main" val="3550336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27293" y="2788555"/>
            <a:ext cx="8911687" cy="1280890"/>
          </a:xfrm>
        </p:spPr>
        <p:txBody>
          <a:bodyPr>
            <a:normAutofit/>
          </a:bodyPr>
          <a:lstStyle/>
          <a:p>
            <a:pPr algn="ctr"/>
            <a:r>
              <a:rPr lang="es-PA" sz="5400" b="1" dirty="0"/>
              <a:t>MUCHAS GRACIAS!</a:t>
            </a:r>
          </a:p>
        </p:txBody>
      </p:sp>
    </p:spTree>
    <p:extLst>
      <p:ext uri="{BB962C8B-B14F-4D97-AF65-F5344CB8AC3E}">
        <p14:creationId xmlns:p14="http://schemas.microsoft.com/office/powerpoint/2010/main" val="3168850002"/>
      </p:ext>
    </p:extLst>
  </p:cSld>
  <p:clrMapOvr>
    <a:masterClrMapping/>
  </p:clrMapOvr>
</p:sld>
</file>

<file path=ppt/theme/theme1.xml><?xml version="1.0" encoding="utf-8"?>
<a:theme xmlns:a="http://schemas.openxmlformats.org/drawingml/2006/main" name="Espiral">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243</TotalTime>
  <Words>480</Words>
  <Application>Microsoft Office PowerPoint</Application>
  <PresentationFormat>Panorámica</PresentationFormat>
  <Paragraphs>34</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Century Gothic</vt:lpstr>
      <vt:lpstr>Wingdings 3</vt:lpstr>
      <vt:lpstr>Espiral</vt:lpstr>
      <vt:lpstr>NOTACIONES PARA REPRESENTAR IMPLEMENTACIÓN</vt:lpstr>
      <vt:lpstr>Implementación </vt:lpstr>
      <vt:lpstr>Lenguaje de programación</vt:lpstr>
      <vt:lpstr>Análisis de léxico</vt:lpstr>
      <vt:lpstr>Presentación de PowerPoint</vt:lpstr>
      <vt:lpstr>Análisis sintáctico</vt:lpstr>
      <vt:lpstr>Análisis semántico</vt:lpstr>
      <vt:lpstr>Ejemplo:</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NOTACIONES PARA REPRESENTAR IMPLEMENTACIÓN</dc:title>
  <dc:creator>Sussan Rodríguez</dc:creator>
  <cp:lastModifiedBy>Yuki</cp:lastModifiedBy>
  <cp:revision>20</cp:revision>
  <dcterms:created xsi:type="dcterms:W3CDTF">2018-09-25T21:51:56Z</dcterms:created>
  <dcterms:modified xsi:type="dcterms:W3CDTF">2018-09-26T18:44:23Z</dcterms:modified>
</cp:coreProperties>
</file>