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5376545" cy="7169150" type="B5ISO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6" autoAdjust="0"/>
    <p:restoredTop sz="94660"/>
  </p:normalViewPr>
  <p:slideViewPr>
    <p:cSldViewPr snapToGrid="0">
      <p:cViewPr varScale="1">
        <p:scale>
          <a:sx n="98" d="100"/>
          <a:sy n="98" d="100"/>
        </p:scale>
        <p:origin x="27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265" y="1173285"/>
            <a:ext cx="4570334" cy="2495926"/>
          </a:xfrm>
        </p:spPr>
        <p:txBody>
          <a:bodyPr anchor="b"/>
          <a:lstStyle>
            <a:lvl1pPr algn="ctr">
              <a:defRPr sz="353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2108" y="3765464"/>
            <a:ext cx="4032647" cy="1730885"/>
          </a:xfrm>
        </p:spPr>
        <p:txBody>
          <a:bodyPr/>
          <a:lstStyle>
            <a:lvl1pPr marL="0" indent="0" algn="ctr">
              <a:buNone/>
              <a:defRPr sz="1410"/>
            </a:lvl1pPr>
            <a:lvl2pPr marL="268605" indent="0" algn="ctr">
              <a:buNone/>
              <a:defRPr sz="1175"/>
            </a:lvl2pPr>
            <a:lvl3pPr marL="537845" indent="0" algn="ctr">
              <a:buNone/>
              <a:defRPr sz="1060"/>
            </a:lvl3pPr>
            <a:lvl4pPr marL="806450" indent="0" algn="ctr">
              <a:buNone/>
              <a:defRPr sz="940"/>
            </a:lvl4pPr>
            <a:lvl5pPr marL="1075055" indent="0" algn="ctr">
              <a:buNone/>
              <a:defRPr sz="940"/>
            </a:lvl5pPr>
            <a:lvl6pPr marL="1344295" indent="0" algn="ctr">
              <a:buNone/>
              <a:defRPr sz="940"/>
            </a:lvl6pPr>
            <a:lvl7pPr marL="1612900" indent="0" algn="ctr">
              <a:buNone/>
              <a:defRPr sz="940"/>
            </a:lvl7pPr>
            <a:lvl8pPr marL="1882140" indent="0" algn="ctr">
              <a:buNone/>
              <a:defRPr sz="940"/>
            </a:lvl8pPr>
            <a:lvl9pPr marL="2150745" indent="0" algn="ctr">
              <a:buNone/>
              <a:defRPr sz="9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0C27-973D-49E3-A3FB-D1D61763213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4898-EFE7-456B-B91D-CBCE9E36C4C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0C27-973D-49E3-A3FB-D1D61763213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4898-EFE7-456B-B91D-CBCE9E36C4C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47818" y="381691"/>
            <a:ext cx="1159386" cy="60755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9660" y="381691"/>
            <a:ext cx="3410947" cy="607552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0C27-973D-49E3-A3FB-D1D61763213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4898-EFE7-456B-B91D-CBCE9E36C4C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0C27-973D-49E3-A3FB-D1D61763213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4898-EFE7-456B-B91D-CBCE9E36C4C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859" y="1787311"/>
            <a:ext cx="4637544" cy="2982167"/>
          </a:xfrm>
        </p:spPr>
        <p:txBody>
          <a:bodyPr anchor="b"/>
          <a:lstStyle>
            <a:lvl1pPr>
              <a:defRPr sz="353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859" y="4797690"/>
            <a:ext cx="4637544" cy="1568251"/>
          </a:xfrm>
        </p:spPr>
        <p:txBody>
          <a:bodyPr/>
          <a:lstStyle>
            <a:lvl1pPr marL="0" indent="0">
              <a:buNone/>
              <a:defRPr sz="1410">
                <a:solidFill>
                  <a:schemeClr val="tx1"/>
                </a:solidFill>
              </a:defRPr>
            </a:lvl1pPr>
            <a:lvl2pPr marL="268605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2pPr>
            <a:lvl3pPr marL="537845" indent="0">
              <a:buNone/>
              <a:defRPr sz="1060">
                <a:solidFill>
                  <a:schemeClr val="tx1">
                    <a:tint val="75000"/>
                  </a:schemeClr>
                </a:solidFill>
              </a:defRPr>
            </a:lvl3pPr>
            <a:lvl4pPr marL="806450" indent="0">
              <a:buNone/>
              <a:defRPr sz="940">
                <a:solidFill>
                  <a:schemeClr val="tx1">
                    <a:tint val="75000"/>
                  </a:schemeClr>
                </a:solidFill>
              </a:defRPr>
            </a:lvl4pPr>
            <a:lvl5pPr marL="1075055" indent="0">
              <a:buNone/>
              <a:defRPr sz="940">
                <a:solidFill>
                  <a:schemeClr val="tx1">
                    <a:tint val="75000"/>
                  </a:schemeClr>
                </a:solidFill>
              </a:defRPr>
            </a:lvl5pPr>
            <a:lvl6pPr marL="1344295" indent="0">
              <a:buNone/>
              <a:defRPr sz="940">
                <a:solidFill>
                  <a:schemeClr val="tx1">
                    <a:tint val="75000"/>
                  </a:schemeClr>
                </a:solidFill>
              </a:defRPr>
            </a:lvl6pPr>
            <a:lvl7pPr marL="1612900" indent="0">
              <a:buNone/>
              <a:defRPr sz="940">
                <a:solidFill>
                  <a:schemeClr val="tx1">
                    <a:tint val="75000"/>
                  </a:schemeClr>
                </a:solidFill>
              </a:defRPr>
            </a:lvl7pPr>
            <a:lvl8pPr marL="1882140" indent="0">
              <a:buNone/>
              <a:defRPr sz="940">
                <a:solidFill>
                  <a:schemeClr val="tx1">
                    <a:tint val="75000"/>
                  </a:schemeClr>
                </a:solidFill>
              </a:defRPr>
            </a:lvl8pPr>
            <a:lvl9pPr marL="2150745" indent="0">
              <a:buNone/>
              <a:defRPr sz="9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0C27-973D-49E3-A3FB-D1D61763213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4898-EFE7-456B-B91D-CBCE9E36C4C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9659" y="1908454"/>
            <a:ext cx="2285167" cy="4548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22037" y="1908454"/>
            <a:ext cx="2285167" cy="4548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0C27-973D-49E3-A3FB-D1D61763213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4898-EFE7-456B-B91D-CBCE9E36C4C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60" y="381693"/>
            <a:ext cx="4637544" cy="1385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0360" y="1757438"/>
            <a:ext cx="2274665" cy="861293"/>
          </a:xfrm>
        </p:spPr>
        <p:txBody>
          <a:bodyPr anchor="b"/>
          <a:lstStyle>
            <a:lvl1pPr marL="0" indent="0">
              <a:buNone/>
              <a:defRPr sz="1410" b="1"/>
            </a:lvl1pPr>
            <a:lvl2pPr marL="268605" indent="0">
              <a:buNone/>
              <a:defRPr sz="1175" b="1"/>
            </a:lvl2pPr>
            <a:lvl3pPr marL="537845" indent="0">
              <a:buNone/>
              <a:defRPr sz="1060" b="1"/>
            </a:lvl3pPr>
            <a:lvl4pPr marL="806450" indent="0">
              <a:buNone/>
              <a:defRPr sz="940" b="1"/>
            </a:lvl4pPr>
            <a:lvl5pPr marL="1075055" indent="0">
              <a:buNone/>
              <a:defRPr sz="940" b="1"/>
            </a:lvl5pPr>
            <a:lvl6pPr marL="1344295" indent="0">
              <a:buNone/>
              <a:defRPr sz="940" b="1"/>
            </a:lvl6pPr>
            <a:lvl7pPr marL="1612900" indent="0">
              <a:buNone/>
              <a:defRPr sz="940" b="1"/>
            </a:lvl7pPr>
            <a:lvl8pPr marL="1882140" indent="0">
              <a:buNone/>
              <a:defRPr sz="940" b="1"/>
            </a:lvl8pPr>
            <a:lvl9pPr marL="2150745" indent="0">
              <a:buNone/>
              <a:defRPr sz="94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60" y="2618731"/>
            <a:ext cx="2274665" cy="38517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22037" y="1757438"/>
            <a:ext cx="2285867" cy="861293"/>
          </a:xfrm>
        </p:spPr>
        <p:txBody>
          <a:bodyPr anchor="b"/>
          <a:lstStyle>
            <a:lvl1pPr marL="0" indent="0">
              <a:buNone/>
              <a:defRPr sz="1410" b="1"/>
            </a:lvl1pPr>
            <a:lvl2pPr marL="268605" indent="0">
              <a:buNone/>
              <a:defRPr sz="1175" b="1"/>
            </a:lvl2pPr>
            <a:lvl3pPr marL="537845" indent="0">
              <a:buNone/>
              <a:defRPr sz="1060" b="1"/>
            </a:lvl3pPr>
            <a:lvl4pPr marL="806450" indent="0">
              <a:buNone/>
              <a:defRPr sz="940" b="1"/>
            </a:lvl4pPr>
            <a:lvl5pPr marL="1075055" indent="0">
              <a:buNone/>
              <a:defRPr sz="940" b="1"/>
            </a:lvl5pPr>
            <a:lvl6pPr marL="1344295" indent="0">
              <a:buNone/>
              <a:defRPr sz="940" b="1"/>
            </a:lvl6pPr>
            <a:lvl7pPr marL="1612900" indent="0">
              <a:buNone/>
              <a:defRPr sz="940" b="1"/>
            </a:lvl7pPr>
            <a:lvl8pPr marL="1882140" indent="0">
              <a:buNone/>
              <a:defRPr sz="940" b="1"/>
            </a:lvl8pPr>
            <a:lvl9pPr marL="2150745" indent="0">
              <a:buNone/>
              <a:defRPr sz="94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22037" y="2618731"/>
            <a:ext cx="2285867" cy="38517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0C27-973D-49E3-A3FB-D1D61763213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4898-EFE7-456B-B91D-CBCE9E36C4C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0C27-973D-49E3-A3FB-D1D61763213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4898-EFE7-456B-B91D-CBCE9E36C4C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0C27-973D-49E3-A3FB-D1D617632133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4898-EFE7-456B-B91D-CBCE9E36C4C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60" y="477943"/>
            <a:ext cx="1734178" cy="1672802"/>
          </a:xfrm>
        </p:spPr>
        <p:txBody>
          <a:bodyPr anchor="b"/>
          <a:lstStyle>
            <a:lvl1pPr>
              <a:defRPr sz="1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867" y="1032226"/>
            <a:ext cx="2722037" cy="5094743"/>
          </a:xfrm>
        </p:spPr>
        <p:txBody>
          <a:bodyPr/>
          <a:lstStyle>
            <a:lvl1pPr>
              <a:defRPr sz="1880"/>
            </a:lvl1pPr>
            <a:lvl2pPr>
              <a:defRPr sz="1645"/>
            </a:lvl2pPr>
            <a:lvl3pPr>
              <a:defRPr sz="1410"/>
            </a:lvl3pPr>
            <a:lvl4pPr>
              <a:defRPr sz="1175"/>
            </a:lvl4pPr>
            <a:lvl5pPr>
              <a:defRPr sz="1175"/>
            </a:lvl5pPr>
            <a:lvl6pPr>
              <a:defRPr sz="1175"/>
            </a:lvl6pPr>
            <a:lvl7pPr>
              <a:defRPr sz="1175"/>
            </a:lvl7pPr>
            <a:lvl8pPr>
              <a:defRPr sz="1175"/>
            </a:lvl8pPr>
            <a:lvl9pPr>
              <a:defRPr sz="1175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0360" y="2150745"/>
            <a:ext cx="1734178" cy="3984521"/>
          </a:xfrm>
        </p:spPr>
        <p:txBody>
          <a:bodyPr/>
          <a:lstStyle>
            <a:lvl1pPr marL="0" indent="0">
              <a:buNone/>
              <a:defRPr sz="940"/>
            </a:lvl1pPr>
            <a:lvl2pPr marL="268605" indent="0">
              <a:buNone/>
              <a:defRPr sz="825"/>
            </a:lvl2pPr>
            <a:lvl3pPr marL="537845" indent="0">
              <a:buNone/>
              <a:defRPr sz="705"/>
            </a:lvl3pPr>
            <a:lvl4pPr marL="806450" indent="0">
              <a:buNone/>
              <a:defRPr sz="590"/>
            </a:lvl4pPr>
            <a:lvl5pPr marL="1075055" indent="0">
              <a:buNone/>
              <a:defRPr sz="590"/>
            </a:lvl5pPr>
            <a:lvl6pPr marL="1344295" indent="0">
              <a:buNone/>
              <a:defRPr sz="590"/>
            </a:lvl6pPr>
            <a:lvl7pPr marL="1612900" indent="0">
              <a:buNone/>
              <a:defRPr sz="590"/>
            </a:lvl7pPr>
            <a:lvl8pPr marL="1882140" indent="0">
              <a:buNone/>
              <a:defRPr sz="590"/>
            </a:lvl8pPr>
            <a:lvl9pPr marL="2150745" indent="0">
              <a:buNone/>
              <a:defRPr sz="59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0C27-973D-49E3-A3FB-D1D61763213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4898-EFE7-456B-B91D-CBCE9E36C4C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60" y="477943"/>
            <a:ext cx="1734178" cy="1672802"/>
          </a:xfrm>
        </p:spPr>
        <p:txBody>
          <a:bodyPr anchor="b"/>
          <a:lstStyle>
            <a:lvl1pPr>
              <a:defRPr sz="1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867" y="1032226"/>
            <a:ext cx="2722037" cy="5094743"/>
          </a:xfrm>
        </p:spPr>
        <p:txBody>
          <a:bodyPr anchor="t"/>
          <a:lstStyle>
            <a:lvl1pPr marL="0" indent="0">
              <a:buNone/>
              <a:defRPr sz="1880"/>
            </a:lvl1pPr>
            <a:lvl2pPr marL="268605" indent="0">
              <a:buNone/>
              <a:defRPr sz="1645"/>
            </a:lvl2pPr>
            <a:lvl3pPr marL="537845" indent="0">
              <a:buNone/>
              <a:defRPr sz="1410"/>
            </a:lvl3pPr>
            <a:lvl4pPr marL="806450" indent="0">
              <a:buNone/>
              <a:defRPr sz="1175"/>
            </a:lvl4pPr>
            <a:lvl5pPr marL="1075055" indent="0">
              <a:buNone/>
              <a:defRPr sz="1175"/>
            </a:lvl5pPr>
            <a:lvl6pPr marL="1344295" indent="0">
              <a:buNone/>
              <a:defRPr sz="1175"/>
            </a:lvl6pPr>
            <a:lvl7pPr marL="1612900" indent="0">
              <a:buNone/>
              <a:defRPr sz="1175"/>
            </a:lvl7pPr>
            <a:lvl8pPr marL="1882140" indent="0">
              <a:buNone/>
              <a:defRPr sz="1175"/>
            </a:lvl8pPr>
            <a:lvl9pPr marL="2150745" indent="0">
              <a:buNone/>
              <a:defRPr sz="117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0360" y="2150745"/>
            <a:ext cx="1734178" cy="3984521"/>
          </a:xfrm>
        </p:spPr>
        <p:txBody>
          <a:bodyPr/>
          <a:lstStyle>
            <a:lvl1pPr marL="0" indent="0">
              <a:buNone/>
              <a:defRPr sz="940"/>
            </a:lvl1pPr>
            <a:lvl2pPr marL="268605" indent="0">
              <a:buNone/>
              <a:defRPr sz="825"/>
            </a:lvl2pPr>
            <a:lvl3pPr marL="537845" indent="0">
              <a:buNone/>
              <a:defRPr sz="705"/>
            </a:lvl3pPr>
            <a:lvl4pPr marL="806450" indent="0">
              <a:buNone/>
              <a:defRPr sz="590"/>
            </a:lvl4pPr>
            <a:lvl5pPr marL="1075055" indent="0">
              <a:buNone/>
              <a:defRPr sz="590"/>
            </a:lvl5pPr>
            <a:lvl6pPr marL="1344295" indent="0">
              <a:buNone/>
              <a:defRPr sz="590"/>
            </a:lvl6pPr>
            <a:lvl7pPr marL="1612900" indent="0">
              <a:buNone/>
              <a:defRPr sz="590"/>
            </a:lvl7pPr>
            <a:lvl8pPr marL="1882140" indent="0">
              <a:buNone/>
              <a:defRPr sz="590"/>
            </a:lvl8pPr>
            <a:lvl9pPr marL="2150745" indent="0">
              <a:buNone/>
              <a:defRPr sz="59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0C27-973D-49E3-A3FB-D1D61763213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4898-EFE7-456B-B91D-CBCE9E36C4C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9660" y="381693"/>
            <a:ext cx="4637544" cy="1385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660" y="1908454"/>
            <a:ext cx="4637544" cy="4548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9659" y="6644741"/>
            <a:ext cx="1209794" cy="38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70C27-973D-49E3-A3FB-D1D61763213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1086" y="6644741"/>
            <a:ext cx="1814691" cy="38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7410" y="6644741"/>
            <a:ext cx="1209794" cy="38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A4898-EFE7-456B-B91D-CBCE9E36C4C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37845" rtl="0" eaLnBrk="1" latinLnBrk="0" hangingPunct="1">
        <a:lnSpc>
          <a:spcPct val="90000"/>
        </a:lnSpc>
        <a:spcBef>
          <a:spcPct val="0"/>
        </a:spcBef>
        <a:buNone/>
        <a:defRPr sz="25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620" indent="-134620" algn="l" defTabSz="537845" rtl="0" eaLnBrk="1" latinLnBrk="0" hangingPunct="1">
        <a:lnSpc>
          <a:spcPct val="90000"/>
        </a:lnSpc>
        <a:spcBef>
          <a:spcPts val="590"/>
        </a:spcBef>
        <a:buFont typeface="Arial" panose="020B0604020202020204" pitchFamily="34" charset="0"/>
        <a:buChar char="•"/>
        <a:defRPr sz="1645" kern="1200">
          <a:solidFill>
            <a:schemeClr val="tx1"/>
          </a:solidFill>
          <a:latin typeface="+mn-lt"/>
          <a:ea typeface="+mn-ea"/>
          <a:cs typeface="+mn-cs"/>
        </a:defRPr>
      </a:lvl1pPr>
      <a:lvl2pPr marL="403225" indent="-134620" algn="l" defTabSz="5378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0" kern="1200">
          <a:solidFill>
            <a:schemeClr val="tx1"/>
          </a:solidFill>
          <a:latin typeface="+mn-lt"/>
          <a:ea typeface="+mn-ea"/>
          <a:cs typeface="+mn-cs"/>
        </a:defRPr>
      </a:lvl2pPr>
      <a:lvl3pPr marL="671830" indent="-134620" algn="l" defTabSz="5378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75" kern="1200">
          <a:solidFill>
            <a:schemeClr val="tx1"/>
          </a:solidFill>
          <a:latin typeface="+mn-lt"/>
          <a:ea typeface="+mn-ea"/>
          <a:cs typeface="+mn-cs"/>
        </a:defRPr>
      </a:lvl3pPr>
      <a:lvl4pPr marL="941070" indent="-134620" algn="l" defTabSz="5378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0" kern="1200">
          <a:solidFill>
            <a:schemeClr val="tx1"/>
          </a:solidFill>
          <a:latin typeface="+mn-lt"/>
          <a:ea typeface="+mn-ea"/>
          <a:cs typeface="+mn-cs"/>
        </a:defRPr>
      </a:lvl4pPr>
      <a:lvl5pPr marL="1209675" indent="-134620" algn="l" defTabSz="5378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0" kern="1200">
          <a:solidFill>
            <a:schemeClr val="tx1"/>
          </a:solidFill>
          <a:latin typeface="+mn-lt"/>
          <a:ea typeface="+mn-ea"/>
          <a:cs typeface="+mn-cs"/>
        </a:defRPr>
      </a:lvl5pPr>
      <a:lvl6pPr marL="1478280" indent="-134620" algn="l" defTabSz="5378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0" kern="1200">
          <a:solidFill>
            <a:schemeClr val="tx1"/>
          </a:solidFill>
          <a:latin typeface="+mn-lt"/>
          <a:ea typeface="+mn-ea"/>
          <a:cs typeface="+mn-cs"/>
        </a:defRPr>
      </a:lvl6pPr>
      <a:lvl7pPr marL="1747520" indent="-134620" algn="l" defTabSz="5378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0" kern="1200">
          <a:solidFill>
            <a:schemeClr val="tx1"/>
          </a:solidFill>
          <a:latin typeface="+mn-lt"/>
          <a:ea typeface="+mn-ea"/>
          <a:cs typeface="+mn-cs"/>
        </a:defRPr>
      </a:lvl7pPr>
      <a:lvl8pPr marL="2016125" indent="-134620" algn="l" defTabSz="5378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0" kern="1200">
          <a:solidFill>
            <a:schemeClr val="tx1"/>
          </a:solidFill>
          <a:latin typeface="+mn-lt"/>
          <a:ea typeface="+mn-ea"/>
          <a:cs typeface="+mn-cs"/>
        </a:defRPr>
      </a:lvl8pPr>
      <a:lvl9pPr marL="2285365" indent="-134620" algn="l" defTabSz="5378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7845" rtl="0" eaLnBrk="1" latinLnBrk="0" hangingPunct="1">
        <a:defRPr sz="1060" kern="1200">
          <a:solidFill>
            <a:schemeClr val="tx1"/>
          </a:solidFill>
          <a:latin typeface="+mn-lt"/>
          <a:ea typeface="+mn-ea"/>
          <a:cs typeface="+mn-cs"/>
        </a:defRPr>
      </a:lvl1pPr>
      <a:lvl2pPr marL="268605" algn="l" defTabSz="537845" rtl="0" eaLnBrk="1" latinLnBrk="0" hangingPunct="1">
        <a:defRPr sz="1060" kern="1200">
          <a:solidFill>
            <a:schemeClr val="tx1"/>
          </a:solidFill>
          <a:latin typeface="+mn-lt"/>
          <a:ea typeface="+mn-ea"/>
          <a:cs typeface="+mn-cs"/>
        </a:defRPr>
      </a:lvl2pPr>
      <a:lvl3pPr marL="537845" algn="l" defTabSz="537845" rtl="0" eaLnBrk="1" latinLnBrk="0" hangingPunct="1">
        <a:defRPr sz="106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algn="l" defTabSz="537845" rtl="0" eaLnBrk="1" latinLnBrk="0" hangingPunct="1">
        <a:defRPr sz="1060" kern="1200">
          <a:solidFill>
            <a:schemeClr val="tx1"/>
          </a:solidFill>
          <a:latin typeface="+mn-lt"/>
          <a:ea typeface="+mn-ea"/>
          <a:cs typeface="+mn-cs"/>
        </a:defRPr>
      </a:lvl4pPr>
      <a:lvl5pPr marL="1075055" algn="l" defTabSz="537845" rtl="0" eaLnBrk="1" latinLnBrk="0" hangingPunct="1">
        <a:defRPr sz="1060" kern="1200">
          <a:solidFill>
            <a:schemeClr val="tx1"/>
          </a:solidFill>
          <a:latin typeface="+mn-lt"/>
          <a:ea typeface="+mn-ea"/>
          <a:cs typeface="+mn-cs"/>
        </a:defRPr>
      </a:lvl5pPr>
      <a:lvl6pPr marL="1344295" algn="l" defTabSz="537845" rtl="0" eaLnBrk="1" latinLnBrk="0" hangingPunct="1">
        <a:defRPr sz="1060" kern="1200">
          <a:solidFill>
            <a:schemeClr val="tx1"/>
          </a:solidFill>
          <a:latin typeface="+mn-lt"/>
          <a:ea typeface="+mn-ea"/>
          <a:cs typeface="+mn-cs"/>
        </a:defRPr>
      </a:lvl6pPr>
      <a:lvl7pPr marL="1612900" algn="l" defTabSz="537845" rtl="0" eaLnBrk="1" latinLnBrk="0" hangingPunct="1">
        <a:defRPr sz="1060" kern="1200">
          <a:solidFill>
            <a:schemeClr val="tx1"/>
          </a:solidFill>
          <a:latin typeface="+mn-lt"/>
          <a:ea typeface="+mn-ea"/>
          <a:cs typeface="+mn-cs"/>
        </a:defRPr>
      </a:lvl7pPr>
      <a:lvl8pPr marL="1882140" algn="l" defTabSz="537845" rtl="0" eaLnBrk="1" latinLnBrk="0" hangingPunct="1">
        <a:defRPr sz="1060" kern="1200">
          <a:solidFill>
            <a:schemeClr val="tx1"/>
          </a:solidFill>
          <a:latin typeface="+mn-lt"/>
          <a:ea typeface="+mn-ea"/>
          <a:cs typeface="+mn-cs"/>
        </a:defRPr>
      </a:lvl8pPr>
      <a:lvl9pPr marL="2150745" algn="l" defTabSz="537845" rtl="0" eaLnBrk="1" latinLnBrk="0" hangingPunct="1">
        <a:defRPr sz="10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0"/>
          <a:stretch>
            <a:fillRect/>
          </a:stretch>
        </p:blipFill>
        <p:spPr>
          <a:xfrm rot="16200000">
            <a:off x="-901934" y="901932"/>
            <a:ext cx="7180733" cy="53768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51529" y="1035588"/>
            <a:ext cx="2359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Professional Summary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23246" y="1434919"/>
            <a:ext cx="2868706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Results-driven and motivated Software Engineer with a demonstrated experience in improving software performance, testing and updating existing software, and developing new software functionalities. </a:t>
            </a:r>
            <a:endParaRPr lang="en-US" sz="11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Full-stack development with React, Angular, Vue, Laravel, NodeJS</a:t>
            </a:r>
            <a:endParaRPr lang="en-US" sz="11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bg1"/>
                </a:solidFill>
              </a:rPr>
              <a:t>Back-end </a:t>
            </a:r>
            <a:r>
              <a:rPr lang="en-US" sz="1100" dirty="0">
                <a:solidFill>
                  <a:schemeClr val="bg1"/>
                </a:solidFill>
              </a:rPr>
              <a:t>development with </a:t>
            </a:r>
            <a:r>
              <a:rPr lang="en-US" sz="1100" dirty="0" err="1">
                <a:solidFill>
                  <a:schemeClr val="bg1"/>
                </a:solidFill>
              </a:rPr>
              <a:t>RestAPI</a:t>
            </a:r>
            <a:r>
              <a:rPr lang="en-US" sz="1100" dirty="0">
                <a:solidFill>
                  <a:schemeClr val="bg1"/>
                </a:solidFill>
              </a:rPr>
              <a:t>, SOAP, </a:t>
            </a:r>
            <a:r>
              <a:rPr lang="en-US" sz="1100" dirty="0" err="1">
                <a:solidFill>
                  <a:schemeClr val="bg1"/>
                </a:solidFill>
              </a:rPr>
              <a:t>GraphQL</a:t>
            </a:r>
            <a:r>
              <a:rPr lang="en-US" sz="1100" dirty="0">
                <a:solidFill>
                  <a:schemeClr val="bg1"/>
                </a:solidFill>
              </a:rPr>
              <a:t> and </a:t>
            </a:r>
            <a:r>
              <a:rPr lang="en-US" sz="1100" dirty="0" err="1">
                <a:solidFill>
                  <a:schemeClr val="bg1"/>
                </a:solidFill>
              </a:rPr>
              <a:t>gRPC</a:t>
            </a:r>
            <a:r>
              <a:rPr lang="en-US" sz="1100" dirty="0">
                <a:solidFill>
                  <a:schemeClr val="bg1"/>
                </a:solidFill>
              </a:rPr>
              <a:t>. 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endParaRPr lang="en-US" sz="11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bg1"/>
                </a:solidFill>
              </a:rPr>
              <a:t>Blockchain development with Solidity on DeFi, dApp, NFT marketplace, Crypto Wallet management.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7905" y="3897132"/>
            <a:ext cx="2359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Technical Skills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40495" y="4328467"/>
          <a:ext cx="4886092" cy="260174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31180"/>
                <a:gridCol w="3254912"/>
              </a:tblGrid>
              <a:tr h="229919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Software Engineering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JAVA, C/C++, C#, .NET,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PHP, Node.js, Python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Blockchain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Development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Consensus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Node Engine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(e.g.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PoW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1"/>
                          </a:solidFill>
                        </a:rPr>
                        <a:t>PoS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en-US" baseline="0" dirty="0" err="1" smtClean="0">
                          <a:solidFill>
                            <a:schemeClr val="bg1"/>
                          </a:solidFill>
                        </a:rPr>
                        <a:t>DPoS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en-US" baseline="0" dirty="0" err="1" smtClean="0">
                          <a:solidFill>
                            <a:schemeClr val="bg1"/>
                          </a:solidFill>
                        </a:rPr>
                        <a:t>PoA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Nodes), Smart Contract Runtime development(Solidity). </a:t>
                      </a:r>
                      <a:endParaRPr lang="en-US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Token Deploy Engine(e.g. (ERC20, ERC223, ERC721, ERC 1155), </a:t>
                      </a:r>
                      <a:r>
                        <a:rPr lang="en-US" baseline="0" dirty="0" err="1" smtClean="0">
                          <a:solidFill>
                            <a:schemeClr val="bg1"/>
                          </a:solidFill>
                        </a:rPr>
                        <a:t>dAPP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for </a:t>
                      </a:r>
                      <a:r>
                        <a:rPr lang="en-US" baseline="0" dirty="0" err="1" smtClean="0">
                          <a:solidFill>
                            <a:schemeClr val="bg1"/>
                          </a:solidFill>
                        </a:rPr>
                        <a:t>Blockchain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(NFT, Decentralized Exchange, DeFi, CryptoGame)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1084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Backend Development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Node.js,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Python, </a:t>
                      </a:r>
                      <a:r>
                        <a:rPr lang="en-US" baseline="0" dirty="0" err="1" smtClean="0">
                          <a:solidFill>
                            <a:schemeClr val="bg1"/>
                          </a:solidFill>
                        </a:rPr>
                        <a:t>Laravel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, C#, .NET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2539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CMS and Headless CMS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WordPress, Shopify, EC-Cube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88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Database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Administration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PostgreSQL,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MySQL, MongoDB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612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Service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Management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Docker, Linux,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Windows Server, Apache technologies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Auto Test &amp; Unit Test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DeTEST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1"/>
                          </a:solidFill>
                        </a:rPr>
                        <a:t>Blockchain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1"/>
                          </a:solidFill>
                        </a:rPr>
                        <a:t>TestUnit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(Self developed), </a:t>
                      </a:r>
                      <a:r>
                        <a:rPr lang="en-US" baseline="0" dirty="0" err="1" smtClean="0">
                          <a:solidFill>
                            <a:schemeClr val="bg1"/>
                          </a:solidFill>
                        </a:rPr>
                        <a:t>PHPUnit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, JUnit, </a:t>
                      </a:r>
                      <a:r>
                        <a:rPr lang="en-US" baseline="0" dirty="0" err="1" smtClean="0">
                          <a:solidFill>
                            <a:schemeClr val="bg1"/>
                          </a:solidFill>
                        </a:rPr>
                        <a:t>Katalon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" name="Picture 2" descr="ava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60" y="1492250"/>
            <a:ext cx="1381760" cy="184912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901039" y="891248"/>
            <a:ext cx="7178940" cy="5376863"/>
          </a:xfrm>
          <a:prstGeom prst="rect">
            <a:avLst/>
          </a:prstGeom>
        </p:spPr>
      </p:pic>
      <p:pic>
        <p:nvPicPr>
          <p:cNvPr id="5" name="Picture 4" descr="night sky with mountains far away on the horizon"/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r="24771" b="15904"/>
          <a:stretch>
            <a:fillRect/>
          </a:stretch>
        </p:blipFill>
        <p:spPr>
          <a:xfrm rot="5400000">
            <a:off x="-1099537" y="1089748"/>
            <a:ext cx="7575939" cy="53768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7115" y="283302"/>
            <a:ext cx="2359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Professional Experience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</p:nvPr>
        </p:nvGraphicFramePr>
        <p:xfrm>
          <a:off x="260985" y="1016635"/>
          <a:ext cx="4855210" cy="24815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74060"/>
                <a:gridCol w="1581150"/>
              </a:tblGrid>
              <a:tr h="193040">
                <a:tc>
                  <a:txBody>
                    <a:bodyPr/>
                    <a:lstStyle/>
                    <a:p>
                      <a:pPr marL="0">
                        <a:lnSpc>
                          <a:spcPts val="800"/>
                        </a:lnSpc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Company Name : JAM Finance (JAMJAM)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ts val="800"/>
                        </a:lnSpc>
                      </a:pPr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Jan.2021 - Present</a:t>
                      </a:r>
                      <a:endParaRPr 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3040">
                <a:tc gridSpan="2">
                  <a:txBody>
                    <a:bodyPr/>
                    <a:lstStyle/>
                    <a:p>
                      <a:pPr marL="0">
                        <a:lnSpc>
                          <a:spcPts val="800"/>
                        </a:lnSpc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Role :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Blockchain developer 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33120">
                <a:tc gridSpan="2">
                  <a:txBody>
                    <a:bodyPr/>
                    <a:lstStyle/>
                    <a:p>
                      <a:pPr marL="0">
                        <a:lnSpc>
                          <a:spcPts val="800"/>
                        </a:lnSpc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Used Technologies and standards :</a:t>
                      </a:r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>
                        <a:lnSpc>
                          <a:spcPts val="800"/>
                        </a:lnSpc>
                      </a:pPr>
                      <a:endParaRPr lang="en-US" sz="6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indent="-1714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BEP-20, Binance Smart Chain, PancakeSwap</a:t>
                      </a:r>
                      <a:endParaRPr lang="en-US" b="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indent="-1714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Staking and Yield Farming</a:t>
                      </a:r>
                      <a:endParaRPr lang="en-US" b="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indent="-1714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Bridge on BSC</a:t>
                      </a:r>
                      <a:endParaRPr lang="en-US" b="0" baseline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62380">
                <a:tc gridSpan="2">
                  <a:txBody>
                    <a:bodyPr/>
                    <a:lstStyle/>
                    <a:p>
                      <a:pPr marL="0">
                        <a:lnSpc>
                          <a:spcPts val="800"/>
                        </a:lnSpc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Achievements : </a:t>
                      </a:r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indent="-1714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60" dirty="0" err="1" smtClean="0">
                          <a:solidFill>
                            <a:schemeClr val="bg1"/>
                          </a:solidFill>
                          <a:sym typeface="+mn-ea"/>
                        </a:rPr>
                        <a:t>Developed Jam Token (based on BEP-20 on Binance Smart Chain), deployed on BSC</a:t>
                      </a:r>
                      <a:endParaRPr lang="en-US" sz="1060" b="0" baseline="0" dirty="0" err="1" smtClean="0">
                        <a:solidFill>
                          <a:schemeClr val="bg1"/>
                        </a:solidFill>
                      </a:endParaRPr>
                    </a:p>
                    <a:p>
                      <a:pPr marL="0" indent="-1714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60" dirty="0" err="1" smtClean="0">
                          <a:solidFill>
                            <a:schemeClr val="bg1"/>
                          </a:solidFill>
                          <a:sym typeface="+mn-ea"/>
                        </a:rPr>
                        <a:t>Public Sale &amp; Airdrop Platform Development with React.JS</a:t>
                      </a:r>
                      <a:endParaRPr lang="en-US" sz="1060" b="0" baseline="0" dirty="0" err="1" smtClean="0">
                        <a:solidFill>
                          <a:schemeClr val="bg1"/>
                        </a:solidFill>
                      </a:endParaRPr>
                    </a:p>
                    <a:p>
                      <a:pPr marL="0" indent="-1714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60" dirty="0" err="1" smtClean="0">
                          <a:solidFill>
                            <a:schemeClr val="bg1"/>
                          </a:solidFill>
                          <a:sym typeface="+mn-ea"/>
                        </a:rPr>
                        <a:t>Trading, Liquidity, LP token, Yield Farming and Staking development</a:t>
                      </a:r>
                      <a:endParaRPr lang="en-US" sz="1060" b="0" baseline="0" dirty="0" err="1" smtClean="0">
                        <a:solidFill>
                          <a:schemeClr val="bg1"/>
                        </a:solidFill>
                      </a:endParaRPr>
                    </a:p>
                    <a:p>
                      <a:pPr marL="0" indent="-1714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60" dirty="0" smtClean="0">
                          <a:solidFill>
                            <a:schemeClr val="bg1"/>
                          </a:solidFill>
                          <a:sym typeface="+mn-ea"/>
                        </a:rPr>
                        <a:t>Lottery Development</a:t>
                      </a:r>
                      <a:endParaRPr lang="en-US" sz="1060" b="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indent="-1714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60" dirty="0" smtClean="0">
                          <a:solidFill>
                            <a:schemeClr val="bg1"/>
                          </a:solidFill>
                          <a:sym typeface="+mn-ea"/>
                        </a:rPr>
                        <a:t>Bridge feature Development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337115" y="3481158"/>
            <a:ext cx="4541520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ontent Placeholder 1"/>
          <p:cNvGraphicFramePr/>
          <p:nvPr/>
        </p:nvGraphicFramePr>
        <p:xfrm>
          <a:off x="270510" y="3613928"/>
          <a:ext cx="4836160" cy="2321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61360"/>
                <a:gridCol w="1574800"/>
              </a:tblGrid>
              <a:tr h="199390">
                <a:tc>
                  <a:txBody>
                    <a:bodyPr/>
                    <a:lstStyle/>
                    <a:p>
                      <a:pPr marL="0">
                        <a:lnSpc>
                          <a:spcPts val="800"/>
                        </a:lnSpc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Company Name : Yojee</a:t>
                      </a:r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ts val="800"/>
                        </a:lnSpc>
                      </a:pPr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Mar.2020 </a:t>
                      </a:r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Dec.2020</a:t>
                      </a:r>
                      <a:endParaRPr 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0025">
                <a:tc gridSpan="2">
                  <a:txBody>
                    <a:bodyPr/>
                    <a:lstStyle/>
                    <a:p>
                      <a:pPr marL="0">
                        <a:lnSpc>
                          <a:spcPts val="800"/>
                        </a:lnSpc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Role :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Blockchain Consultant 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2785">
                <a:tc gridSpan="2">
                  <a:txBody>
                    <a:bodyPr/>
                    <a:lstStyle/>
                    <a:p>
                      <a:pPr marL="0">
                        <a:lnSpc>
                          <a:spcPts val="800"/>
                        </a:lnSpc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Used Technologies and standards :</a:t>
                      </a:r>
                      <a:endParaRPr lang="en-US" sz="6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indent="-1714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ERC-721, ERC-20</a:t>
                      </a:r>
                      <a:endParaRPr lang="en-US" b="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indent="-1714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BEP-721, BEP-20</a:t>
                      </a:r>
                      <a:endParaRPr lang="en-US" b="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indent="-1714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Pancakeswap, Uniswap</a:t>
                      </a:r>
                      <a:endParaRPr lang="en-US" b="0" baseline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29360">
                <a:tc gridSpan="2">
                  <a:txBody>
                    <a:bodyPr/>
                    <a:lstStyle/>
                    <a:p>
                      <a:pPr marL="0">
                        <a:lnSpc>
                          <a:spcPts val="800"/>
                        </a:lnSpc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Achievements : </a:t>
                      </a:r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indent="-1714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60" dirty="0" err="1" smtClean="0">
                          <a:solidFill>
                            <a:schemeClr val="bg1"/>
                          </a:solidFill>
                          <a:sym typeface="+mn-ea"/>
                        </a:rPr>
                        <a:t>Consulted smart contract development</a:t>
                      </a:r>
                      <a:endParaRPr lang="en-US" sz="1060" dirty="0" err="1" smtClean="0">
                        <a:solidFill>
                          <a:schemeClr val="bg1"/>
                        </a:solidFill>
                        <a:sym typeface="+mn-ea"/>
                      </a:endParaRPr>
                    </a:p>
                    <a:p>
                      <a:pPr marL="0" indent="-1714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60" dirty="0" err="1" smtClean="0">
                          <a:solidFill>
                            <a:schemeClr val="bg1"/>
                          </a:solidFill>
                          <a:sym typeface="+mn-ea"/>
                        </a:rPr>
                        <a:t>Led the team to develop LP such as BLV token and NFT such as Lighthouse</a:t>
                      </a:r>
                      <a:endParaRPr lang="en-US" sz="1060" dirty="0" err="1" smtClean="0">
                        <a:solidFill>
                          <a:schemeClr val="bg1"/>
                        </a:solidFill>
                        <a:sym typeface="+mn-ea"/>
                      </a:endParaRPr>
                    </a:p>
                    <a:p>
                      <a:pPr marL="0" indent="-1714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60" dirty="0" err="1" smtClean="0">
                          <a:solidFill>
                            <a:schemeClr val="bg1"/>
                          </a:solidFill>
                          <a:sym typeface="+mn-ea"/>
                        </a:rPr>
                        <a:t>Designed a game logic for Blockchain Cuties which uses NFT to store game items and personalities.</a:t>
                      </a:r>
                      <a:endParaRPr lang="en-US" sz="1060" dirty="0" err="1" smtClean="0">
                        <a:solidFill>
                          <a:schemeClr val="bg1"/>
                        </a:solidFill>
                        <a:sym typeface="+mn-ea"/>
                      </a:endParaRPr>
                    </a:p>
                    <a:p>
                      <a:pPr marL="0" indent="-1714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60" dirty="0" err="1" smtClean="0">
                          <a:solidFill>
                            <a:schemeClr val="bg1"/>
                          </a:solidFill>
                          <a:sym typeface="+mn-ea"/>
                        </a:rPr>
                        <a:t>Took part in some staking and rewards contract development</a:t>
                      </a:r>
                      <a:endParaRPr lang="en-US" sz="1060" dirty="0" err="1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901039" y="891248"/>
            <a:ext cx="7178940" cy="5376863"/>
          </a:xfrm>
          <a:prstGeom prst="rect">
            <a:avLst/>
          </a:prstGeom>
        </p:spPr>
      </p:pic>
      <p:pic>
        <p:nvPicPr>
          <p:cNvPr id="5" name="Picture 4" descr="night sky with mountains far away on the horizon"/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r="24771" b="15904"/>
          <a:stretch>
            <a:fillRect/>
          </a:stretch>
        </p:blipFill>
        <p:spPr>
          <a:xfrm rot="5400000">
            <a:off x="-1099537" y="1089748"/>
            <a:ext cx="7575939" cy="53768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7115" y="283302"/>
            <a:ext cx="2359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Professional Experience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46843" y="2796216"/>
            <a:ext cx="4541520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9240" y="624620"/>
          <a:ext cx="4836160" cy="228593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61360"/>
                <a:gridCol w="1574800"/>
              </a:tblGrid>
              <a:tr h="193040">
                <a:tc>
                  <a:txBody>
                    <a:bodyPr/>
                    <a:lstStyle/>
                    <a:p>
                      <a:pPr marL="0">
                        <a:lnSpc>
                          <a:spcPts val="800"/>
                        </a:lnSpc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Company Name : 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Pixie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Interactive</a:t>
                      </a:r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ts val="800"/>
                        </a:lnSpc>
                      </a:pPr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Oct.2017 - </a:t>
                      </a:r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Mar.2020</a:t>
                      </a:r>
                      <a:endParaRPr 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3040">
                <a:tc gridSpan="2">
                  <a:txBody>
                    <a:bodyPr/>
                    <a:lstStyle/>
                    <a:p>
                      <a:pPr marL="0">
                        <a:lnSpc>
                          <a:spcPts val="800"/>
                        </a:lnSpc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Role :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Blockchain Developer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56285">
                <a:tc gridSpan="2">
                  <a:txBody>
                    <a:bodyPr/>
                    <a:lstStyle/>
                    <a:p>
                      <a:pPr marL="0">
                        <a:lnSpc>
                          <a:spcPts val="800"/>
                        </a:lnSpc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Used Technologies and standards :</a:t>
                      </a:r>
                      <a:endParaRPr lang="en-US" sz="6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indent="-1714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ERC-20, ERC-721</a:t>
                      </a:r>
                      <a:endParaRPr lang="en-US" b="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indent="-1714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React and Node.js</a:t>
                      </a:r>
                      <a:endParaRPr lang="en-US" b="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indent="-1714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Uniswap, Opensea</a:t>
                      </a:r>
                      <a:endParaRPr lang="en-US" b="0" baseline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33475">
                <a:tc gridSpan="2">
                  <a:txBody>
                    <a:bodyPr/>
                    <a:lstStyle/>
                    <a:p>
                      <a:pPr marL="0">
                        <a:lnSpc>
                          <a:spcPts val="800"/>
                        </a:lnSpc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Achievements : </a:t>
                      </a:r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indent="-1714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60" dirty="0" err="1" smtClean="0">
                          <a:solidFill>
                            <a:schemeClr val="bg1"/>
                          </a:solidFill>
                          <a:sym typeface="+mn-ea"/>
                        </a:rPr>
                        <a:t>Developed a cryptocurrency, Emploreum and achieved to implement yield farming</a:t>
                      </a:r>
                      <a:endParaRPr lang="en-US" sz="1060" dirty="0" err="1" smtClean="0">
                        <a:solidFill>
                          <a:schemeClr val="bg1"/>
                        </a:solidFill>
                        <a:sym typeface="+mn-ea"/>
                      </a:endParaRPr>
                    </a:p>
                    <a:p>
                      <a:pPr marL="0" indent="-1714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60" dirty="0" err="1" smtClean="0">
                          <a:solidFill>
                            <a:schemeClr val="bg1"/>
                          </a:solidFill>
                          <a:sym typeface="+mn-ea"/>
                        </a:rPr>
                        <a:t>Led the team to build Neironix dapp which is aim to build an international rating agency</a:t>
                      </a:r>
                      <a:endParaRPr lang="en-US" sz="1060" dirty="0" err="1" smtClean="0">
                        <a:solidFill>
                          <a:schemeClr val="bg1"/>
                        </a:solidFill>
                        <a:sym typeface="+mn-ea"/>
                      </a:endParaRPr>
                    </a:p>
                    <a:p>
                      <a:pPr marL="0" indent="-1714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60" dirty="0" err="1" smtClean="0">
                          <a:solidFill>
                            <a:schemeClr val="bg1"/>
                          </a:solidFill>
                          <a:sym typeface="+mn-ea"/>
                        </a:rPr>
                        <a:t>Worked on ERC-20, ERC-721 tokens for LP development</a:t>
                      </a:r>
                      <a:endParaRPr lang="en-US" sz="1060" dirty="0" err="1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Content Placeholder 1"/>
          <p:cNvGraphicFramePr>
            <a:graphicFrameLocks noGrp="1"/>
          </p:cNvGraphicFramePr>
          <p:nvPr>
            <p:ph idx="1"/>
          </p:nvPr>
        </p:nvGraphicFramePr>
        <p:xfrm>
          <a:off x="270510" y="2855162"/>
          <a:ext cx="4836160" cy="14296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61360"/>
                <a:gridCol w="1574800"/>
              </a:tblGrid>
              <a:tr h="140181">
                <a:tc>
                  <a:txBody>
                    <a:bodyPr/>
                    <a:lstStyle/>
                    <a:p>
                      <a:pPr marL="0">
                        <a:lnSpc>
                          <a:spcPts val="800"/>
                        </a:lnSpc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Company Name : </a:t>
                      </a:r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Conser</a:t>
                      </a:r>
                      <a:r>
                        <a:rPr lang="en-US" b="1" baseline="0" dirty="0" err="1" smtClean="0">
                          <a:solidFill>
                            <a:schemeClr val="bg1"/>
                          </a:solidFill>
                        </a:rPr>
                        <a:t>Water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Technologies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ts val="800"/>
                        </a:lnSpc>
                      </a:pPr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Apr.2016 - Aug.2017</a:t>
                      </a:r>
                      <a:endParaRPr 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9223">
                <a:tc gridSpan="2">
                  <a:txBody>
                    <a:bodyPr/>
                    <a:lstStyle/>
                    <a:p>
                      <a:pPr marL="0">
                        <a:lnSpc>
                          <a:spcPts val="800"/>
                        </a:lnSpc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Role: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Backend Developer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559">
                <a:tc gridSpan="2">
                  <a:txBody>
                    <a:bodyPr/>
                    <a:lstStyle/>
                    <a:p>
                      <a:pPr marL="0">
                        <a:lnSpc>
                          <a:spcPts val="800"/>
                        </a:lnSpc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Technologies :</a:t>
                      </a:r>
                      <a:endParaRPr lang="en-US" sz="6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indent="-1714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err="1" smtClean="0">
                          <a:solidFill>
                            <a:schemeClr val="bg1"/>
                          </a:solidFill>
                        </a:rPr>
                        <a:t>ExpressJS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en-US" b="0" baseline="0" dirty="0" err="1" smtClean="0">
                          <a:solidFill>
                            <a:schemeClr val="bg1"/>
                          </a:solidFill>
                        </a:rPr>
                        <a:t>Laravel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, Django, Java</a:t>
                      </a:r>
                      <a:endParaRPr lang="en-US" b="0" baseline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78924">
                <a:tc gridSpan="2">
                  <a:txBody>
                    <a:bodyPr/>
                    <a:lstStyle/>
                    <a:p>
                      <a:pPr marL="0">
                        <a:lnSpc>
                          <a:spcPts val="800"/>
                        </a:lnSpc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Achievements : </a:t>
                      </a:r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indent="-1714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60" dirty="0" smtClean="0">
                          <a:solidFill>
                            <a:schemeClr val="bg1"/>
                          </a:solidFill>
                          <a:sym typeface="+mn-ea"/>
                        </a:rPr>
                        <a:t>Develop backend on Several</a:t>
                      </a:r>
                      <a:r>
                        <a:rPr lang="en-US" sz="1060" baseline="0" dirty="0" smtClean="0">
                          <a:solidFill>
                            <a:schemeClr val="bg1"/>
                          </a:solidFill>
                          <a:sym typeface="+mn-ea"/>
                        </a:rPr>
                        <a:t> Websites</a:t>
                      </a:r>
                      <a:r>
                        <a:rPr lang="en-US" sz="1060" dirty="0" smtClean="0">
                          <a:solidFill>
                            <a:schemeClr val="bg1"/>
                          </a:solidFill>
                          <a:sym typeface="+mn-ea"/>
                        </a:rPr>
                        <a:t>.</a:t>
                      </a:r>
                      <a:endParaRPr lang="en-US" sz="106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337115" y="4087893"/>
            <a:ext cx="4541520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23904" y="4342071"/>
          <a:ext cx="4929049" cy="119684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24086"/>
                <a:gridCol w="1604963"/>
              </a:tblGrid>
              <a:tr h="193040">
                <a:tc>
                  <a:txBody>
                    <a:bodyPr/>
                    <a:lstStyle/>
                    <a:p>
                      <a:pPr marL="0">
                        <a:lnSpc>
                          <a:spcPts val="800"/>
                        </a:lnSpc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Company Name: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="1" baseline="0" dirty="0" err="1" smtClean="0">
                          <a:solidFill>
                            <a:schemeClr val="bg1"/>
                          </a:solidFill>
                        </a:rPr>
                        <a:t>Astrill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(astrill.com)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ts val="800"/>
                        </a:lnSpc>
                      </a:pPr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Apr.2014 – Feb.2016</a:t>
                      </a:r>
                      <a:endParaRPr 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0">
                        <a:lnSpc>
                          <a:spcPts val="800"/>
                        </a:lnSpc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Role: Frontend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Developer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0">
                        <a:lnSpc>
                          <a:spcPts val="800"/>
                        </a:lnSpc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Responsibilities:</a:t>
                      </a:r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>
                        <a:lnSpc>
                          <a:spcPts val="800"/>
                        </a:lnSpc>
                      </a:pPr>
                      <a:endParaRPr lang="en-US" sz="6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indent="-1714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Develop frontend on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 e-commerce, </a:t>
                      </a:r>
                      <a:r>
                        <a:rPr lang="en-US" b="0" baseline="0" dirty="0" err="1" smtClean="0">
                          <a:solidFill>
                            <a:schemeClr val="bg1"/>
                          </a:solidFill>
                        </a:rPr>
                        <a:t>webrtc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 apps.</a:t>
                      </a:r>
                      <a:endParaRPr lang="en-US" b="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indent="-1714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Improve skills with cryptologic and network </a:t>
                      </a:r>
                      <a:r>
                        <a:rPr lang="en-US" b="0" baseline="0" dirty="0" err="1" smtClean="0">
                          <a:solidFill>
                            <a:schemeClr val="bg1"/>
                          </a:solidFill>
                        </a:rPr>
                        <a:t>archtecturing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en-US" b="0" baseline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0">
                        <a:lnSpc>
                          <a:spcPts val="800"/>
                        </a:lnSpc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Environment: </a:t>
                      </a:r>
                      <a:r>
                        <a:rPr lang="en-US" b="0" dirty="0" err="1" smtClean="0">
                          <a:solidFill>
                            <a:schemeClr val="bg1"/>
                          </a:solidFill>
                        </a:rPr>
                        <a:t>Javascript</a:t>
                      </a:r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, Typescript, SCSS,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 CSS, </a:t>
                      </a:r>
                      <a:r>
                        <a:rPr lang="en-US" b="0" baseline="0" dirty="0" err="1" smtClean="0">
                          <a:solidFill>
                            <a:schemeClr val="bg1"/>
                          </a:solidFill>
                        </a:rPr>
                        <a:t>ReactJS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, AngularJS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09491" y="5879325"/>
            <a:ext cx="2359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Education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496280" y="6324358"/>
            <a:ext cx="37994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chemeClr val="bg1"/>
                </a:solidFill>
              </a:rPr>
              <a:t>Bachelor’s degree </a:t>
            </a:r>
            <a:r>
              <a:rPr lang="en-US" sz="1050" dirty="0" smtClean="0">
                <a:solidFill>
                  <a:schemeClr val="bg1"/>
                </a:solidFill>
              </a:rPr>
              <a:t>of Computer Science</a:t>
            </a:r>
            <a:r>
              <a:rPr lang="en-US" sz="1050" b="1" dirty="0" smtClean="0">
                <a:solidFill>
                  <a:schemeClr val="bg1"/>
                </a:solidFill>
              </a:rPr>
              <a:t>, </a:t>
            </a:r>
            <a:r>
              <a:rPr lang="en-US" sz="1050" b="1" dirty="0">
                <a:solidFill>
                  <a:schemeClr val="bg1"/>
                </a:solidFill>
              </a:rPr>
              <a:t>UNIVERSITY OF SOUTH CAROLINA COLUMBIA</a:t>
            </a:r>
            <a:endParaRPr lang="en-US" sz="105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4369</Words>
  <Application>WPS 演示</Application>
  <PresentationFormat>B5 (ISO) Paper (176x250 mm)</PresentationFormat>
  <Paragraphs>180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DengXian</vt:lpstr>
      <vt:lpstr>DengXian Light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Krozy</dc:creator>
  <cp:lastModifiedBy>Administrator</cp:lastModifiedBy>
  <cp:revision>73</cp:revision>
  <dcterms:created xsi:type="dcterms:W3CDTF">2021-08-04T12:49:00Z</dcterms:created>
  <dcterms:modified xsi:type="dcterms:W3CDTF">2022-05-27T19:12:12Z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78CECC75B5E5498085B4FB88D0AE8ECE</vt:lpwstr>
  </property>
  <property fmtid="{D5CDD505-2E9C-101B-9397-08002B2CF9AE}" pid="3" name="KSOProductBuildVer">
    <vt:lpwstr>2052-11.1.0.9021</vt:lpwstr>
  </property>
</Properties>
</file>