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70" r:id="rId4"/>
    <p:sldId id="269" r:id="rId5"/>
    <p:sldId id="272" r:id="rId6"/>
    <p:sldId id="271" r:id="rId7"/>
    <p:sldId id="273" r:id="rId8"/>
    <p:sldId id="279" r:id="rId9"/>
    <p:sldId id="274" r:id="rId10"/>
    <p:sldId id="276" r:id="rId11"/>
    <p:sldId id="275" r:id="rId12"/>
    <p:sldId id="277" r:id="rId13"/>
    <p:sldId id="278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惠淳 廖" initials="惠淳" lastIdx="1" clrIdx="0">
    <p:extLst>
      <p:ext uri="{19B8F6BF-5375-455C-9EA6-DF929625EA0E}">
        <p15:presenceInfo xmlns:p15="http://schemas.microsoft.com/office/powerpoint/2012/main" userId="06f64b424adb2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62E987-7EBA-43A6-9FB1-518ACC0C001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2019/5/11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1CB75E-0C48-4433-BA77-C1F21AF9D86A}" type="datetime1">
              <a:rPr lang="zh-TW" altLang="en-US" smtClean="0"/>
              <a:pPr/>
              <a:t>2019/5/11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ED491D0-8E1B-49C7-849B-A28568D9449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360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567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455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5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463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046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617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965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930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6625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TW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88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1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B6B7473-3841-4310-A92D-45F4234A4D99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12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zh-TW" altLang="en-US" dirty="0"/>
          </a:p>
        </p:txBody>
      </p:sp>
      <p:sp>
        <p:nvSpPr>
          <p:cNvPr id="13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DA54F-09DA-40C7-94BF-F70C65D47277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D54919F1-24D0-4E1A-AA72-938259D33249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7D3FD-330B-4CB0-A3EC-FEEB68936716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24CB66F-0E05-4060-91FE-0E267F1F994D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970C7-53D0-4037-A35C-F4391F0487AD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BBE3D-E4A3-4F8C-BCBA-ACD3DFFAB02B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8FB9-2B89-4156-AF6D-5A83D34667E5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16C17-67FC-4A0E-9E68-FB4A6B56BE55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9DB72-BD3B-4B47-903B-355F9C602C04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46D29-3F99-44FB-BAC5-ACDB7052D95D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  <a:p>
            <a:pPr lvl="5" rtl="0"/>
            <a:r>
              <a:rPr lang="zh-TW" altLang="en-US" dirty="0"/>
              <a:t>第六</a:t>
            </a:r>
          </a:p>
          <a:p>
            <a:pPr lvl="6" rtl="0"/>
            <a:r>
              <a:rPr lang="zh-TW" altLang="en-US" dirty="0"/>
              <a:t>第七</a:t>
            </a:r>
          </a:p>
          <a:p>
            <a:pPr lvl="7" rtl="0"/>
            <a:r>
              <a:rPr lang="zh-TW" altLang="en-US" dirty="0"/>
              <a:t>第八</a:t>
            </a:r>
          </a:p>
          <a:p>
            <a:pPr lvl="8" rtl="0"/>
            <a:r>
              <a:rPr lang="zh-TW" altLang="en-US" dirty="0"/>
              <a:t>第九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AF6FD2-978B-430C-B5B2-ECD530D5B54F}" type="datetime1">
              <a:rPr lang="zh-TW" altLang="en-US" smtClean="0"/>
              <a:t>2019/5/11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HW10-</a:t>
            </a:r>
            <a:r>
              <a:rPr lang="zh-TW" altLang="en-US" dirty="0"/>
              <a:t>第一題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dirty="0"/>
              <a:t>   run Bellman-Ford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=2</a:t>
            </a:r>
          </a:p>
          <a:p>
            <a:pPr rtl="0"/>
            <a:r>
              <a:rPr lang="en-US" altLang="zh-TW" dirty="0">
                <a:solidFill>
                  <a:schemeClr val="accent2"/>
                </a:solidFill>
              </a:rPr>
              <a:t>1. O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>
                <a:solidFill>
                  <a:schemeClr val="accent3"/>
                </a:solidFill>
              </a:rPr>
              <a:t>3. O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tx2"/>
                </a:solidFill>
              </a:rPr>
              <a:t>9.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4. X	10. X</a:t>
            </a:r>
          </a:p>
          <a:p>
            <a:pPr rtl="0"/>
            <a:r>
              <a:rPr lang="en-US" altLang="zh-TW" dirty="0">
                <a:solidFill>
                  <a:srgbClr val="FF0000"/>
                </a:solidFill>
              </a:rPr>
              <a:t>5. O</a:t>
            </a:r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/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Pi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t</a:t>
                      </a: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/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8" y="2146965"/>
            <a:ext cx="3422709" cy="2108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0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9651723" y="360960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2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ADAA77-0CD2-4C87-8987-0BD06CEF3B44}"/>
              </a:ext>
            </a:extLst>
          </p:cNvPr>
          <p:cNvSpPr txBox="1"/>
          <p:nvPr/>
        </p:nvSpPr>
        <p:spPr>
          <a:xfrm>
            <a:off x="9924595" y="3126953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C0C0C0"/>
                </a:highlight>
              </a:rPr>
              <a:t>4</a:t>
            </a:r>
            <a:endParaRPr lang="zh-TW" altLang="en-US" dirty="0">
              <a:solidFill>
                <a:srgbClr val="3C4743"/>
              </a:solidFill>
              <a:highlight>
                <a:srgbClr val="C0C0C0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7C438F-D8C6-4F77-9474-0D04BD770015}"/>
              </a:ext>
            </a:extLst>
          </p:cNvPr>
          <p:cNvSpPr txBox="1"/>
          <p:nvPr/>
        </p:nvSpPr>
        <p:spPr>
          <a:xfrm>
            <a:off x="8427396" y="254086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6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1E22E3-659D-4589-868B-59E44AB9B6A4}"/>
              </a:ext>
            </a:extLst>
          </p:cNvPr>
          <p:cNvSpPr txBox="1"/>
          <p:nvPr/>
        </p:nvSpPr>
        <p:spPr>
          <a:xfrm>
            <a:off x="8427396" y="360960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7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007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dirty="0"/>
              <a:t>   run Bellman-Ford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=3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1. X	7.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2. X	8.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3. X	9. X</a:t>
            </a:r>
          </a:p>
          <a:p>
            <a:pPr rtl="0"/>
            <a:r>
              <a:rPr lang="en-US" altLang="zh-TW" dirty="0">
                <a:solidFill>
                  <a:schemeClr val="accent3"/>
                </a:solidFill>
              </a:rPr>
              <a:t>4. O</a:t>
            </a:r>
            <a:r>
              <a:rPr lang="en-US" altLang="zh-TW" dirty="0">
                <a:solidFill>
                  <a:schemeClr val="tx2"/>
                </a:solidFill>
              </a:rPr>
              <a:t>	10.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5.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6. X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90755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Pi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4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8" y="2146965"/>
            <a:ext cx="3422709" cy="2108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0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9651723" y="360960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2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ADAA77-0CD2-4C87-8987-0BD06CEF3B44}"/>
              </a:ext>
            </a:extLst>
          </p:cNvPr>
          <p:cNvSpPr txBox="1"/>
          <p:nvPr/>
        </p:nvSpPr>
        <p:spPr>
          <a:xfrm>
            <a:off x="9924595" y="3126953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C0C0C0"/>
                </a:highlight>
              </a:rPr>
              <a:t>4</a:t>
            </a:r>
            <a:endParaRPr lang="zh-TW" altLang="en-US" dirty="0">
              <a:solidFill>
                <a:srgbClr val="3C4743"/>
              </a:solidFill>
              <a:highlight>
                <a:srgbClr val="C0C0C0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7C438F-D8C6-4F77-9474-0D04BD770015}"/>
              </a:ext>
            </a:extLst>
          </p:cNvPr>
          <p:cNvSpPr txBox="1"/>
          <p:nvPr/>
        </p:nvSpPr>
        <p:spPr>
          <a:xfrm>
            <a:off x="8427396" y="254086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6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1E22E3-659D-4589-868B-59E44AB9B6A4}"/>
              </a:ext>
            </a:extLst>
          </p:cNvPr>
          <p:cNvSpPr txBox="1"/>
          <p:nvPr/>
        </p:nvSpPr>
        <p:spPr>
          <a:xfrm>
            <a:off x="8427396" y="360960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7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A51EAB-6962-4830-99EB-A42E0C7458A5}"/>
              </a:ext>
            </a:extLst>
          </p:cNvPr>
          <p:cNvSpPr txBox="1"/>
          <p:nvPr/>
        </p:nvSpPr>
        <p:spPr>
          <a:xfrm>
            <a:off x="9651723" y="254086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4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18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dirty="0"/>
              <a:t>   run Bellman-Ford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=4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1. X	</a:t>
            </a:r>
            <a:r>
              <a:rPr lang="en-US" altLang="zh-TW" dirty="0">
                <a:solidFill>
                  <a:srgbClr val="FF0000"/>
                </a:solidFill>
              </a:rPr>
              <a:t>7. O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2. X	8. X</a:t>
            </a:r>
          </a:p>
          <a:p>
            <a:pPr rtl="0"/>
            <a:r>
              <a:rPr lang="en-US" altLang="zh-TW" dirty="0">
                <a:solidFill>
                  <a:schemeClr val="accent3"/>
                </a:solidFill>
              </a:rPr>
              <a:t>3. O</a:t>
            </a:r>
            <a:r>
              <a:rPr lang="en-US" altLang="zh-TW" dirty="0">
                <a:solidFill>
                  <a:schemeClr val="tx2"/>
                </a:solidFill>
              </a:rPr>
              <a:t>	9.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4. X	10.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5.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6. X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15459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Pi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-2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8" y="2146965"/>
            <a:ext cx="3422709" cy="2108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0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9651723" y="360960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2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ADAA77-0CD2-4C87-8987-0BD06CEF3B44}"/>
              </a:ext>
            </a:extLst>
          </p:cNvPr>
          <p:cNvSpPr txBox="1"/>
          <p:nvPr/>
        </p:nvSpPr>
        <p:spPr>
          <a:xfrm>
            <a:off x="9924595" y="3126953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C0C0C0"/>
                </a:highlight>
              </a:rPr>
              <a:t>4</a:t>
            </a:r>
            <a:endParaRPr lang="zh-TW" altLang="en-US" dirty="0">
              <a:solidFill>
                <a:srgbClr val="3C4743"/>
              </a:solidFill>
              <a:highlight>
                <a:srgbClr val="C0C0C0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7C438F-D8C6-4F77-9474-0D04BD770015}"/>
              </a:ext>
            </a:extLst>
          </p:cNvPr>
          <p:cNvSpPr txBox="1"/>
          <p:nvPr/>
        </p:nvSpPr>
        <p:spPr>
          <a:xfrm>
            <a:off x="8427396" y="254086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2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1E22E3-659D-4589-868B-59E44AB9B6A4}"/>
              </a:ext>
            </a:extLst>
          </p:cNvPr>
          <p:cNvSpPr txBox="1"/>
          <p:nvPr/>
        </p:nvSpPr>
        <p:spPr>
          <a:xfrm>
            <a:off x="8427396" y="360960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7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A51EAB-6962-4830-99EB-A42E0C7458A5}"/>
              </a:ext>
            </a:extLst>
          </p:cNvPr>
          <p:cNvSpPr txBox="1"/>
          <p:nvPr/>
        </p:nvSpPr>
        <p:spPr>
          <a:xfrm>
            <a:off x="9651723" y="254086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4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496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dirty="0"/>
              <a:t>   run Bellman-Ford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/>
              <a:t>check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1. X	7.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2. X	8.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3. X	9. X</a:t>
            </a:r>
          </a:p>
          <a:p>
            <a:pPr rtl="0"/>
            <a:r>
              <a:rPr lang="en-US" altLang="zh-TW" dirty="0">
                <a:solidFill>
                  <a:srgbClr val="FF0000"/>
                </a:solidFill>
              </a:rPr>
              <a:t>4. O</a:t>
            </a:r>
            <a:r>
              <a:rPr lang="en-US" altLang="zh-TW" dirty="0">
                <a:solidFill>
                  <a:schemeClr val="tx2"/>
                </a:solidFill>
              </a:rPr>
              <a:t>	10.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5. X	</a:t>
            </a:r>
            <a:r>
              <a:rPr lang="en-US" altLang="zh-TW" dirty="0">
                <a:solidFill>
                  <a:srgbClr val="FF0000"/>
                </a:solidFill>
              </a:rPr>
              <a:t>return false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6. X	</a:t>
            </a:r>
            <a:r>
              <a:rPr lang="en-US" altLang="zh-TW" dirty="0">
                <a:solidFill>
                  <a:srgbClr val="FF0000"/>
                </a:solidFill>
              </a:rPr>
              <a:t>exists negative cycle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/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Pi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-2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8" y="2146965"/>
            <a:ext cx="3422709" cy="2108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0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9651723" y="3609600"/>
            <a:ext cx="54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-2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ADAA77-0CD2-4C87-8987-0BD06CEF3B44}"/>
              </a:ext>
            </a:extLst>
          </p:cNvPr>
          <p:cNvSpPr txBox="1"/>
          <p:nvPr/>
        </p:nvSpPr>
        <p:spPr>
          <a:xfrm>
            <a:off x="9924595" y="3126953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C0C0C0"/>
                </a:highlight>
              </a:rPr>
              <a:t>4</a:t>
            </a:r>
            <a:endParaRPr lang="zh-TW" altLang="en-US" dirty="0">
              <a:solidFill>
                <a:srgbClr val="3C4743"/>
              </a:solidFill>
              <a:highlight>
                <a:srgbClr val="C0C0C0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E7C438F-D8C6-4F77-9474-0D04BD770015}"/>
              </a:ext>
            </a:extLst>
          </p:cNvPr>
          <p:cNvSpPr txBox="1"/>
          <p:nvPr/>
        </p:nvSpPr>
        <p:spPr>
          <a:xfrm>
            <a:off x="8427396" y="254086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2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1E22E3-659D-4589-868B-59E44AB9B6A4}"/>
              </a:ext>
            </a:extLst>
          </p:cNvPr>
          <p:cNvSpPr txBox="1"/>
          <p:nvPr/>
        </p:nvSpPr>
        <p:spPr>
          <a:xfrm>
            <a:off x="8427396" y="3609600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7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A51EAB-6962-4830-99EB-A42E0C7458A5}"/>
              </a:ext>
            </a:extLst>
          </p:cNvPr>
          <p:cNvSpPr txBox="1"/>
          <p:nvPr/>
        </p:nvSpPr>
        <p:spPr>
          <a:xfrm>
            <a:off x="9651723" y="254086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00FFFF"/>
                </a:highlight>
              </a:rPr>
              <a:t>  2</a:t>
            </a:r>
            <a:endParaRPr lang="zh-TW" altLang="en-US" dirty="0">
              <a:solidFill>
                <a:srgbClr val="3C4743"/>
              </a:solidFill>
              <a:highlight>
                <a:srgbClr val="00FFFF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485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/>
              <a:t>題目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3EE71DA-CC51-4D41-A502-4590C22E9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518" t="37597" r="22211" b="8860"/>
          <a:stretch/>
        </p:blipFill>
        <p:spPr>
          <a:xfrm>
            <a:off x="7239699" y="3749331"/>
            <a:ext cx="4781725" cy="2945083"/>
          </a:xfrm>
          <a:prstGeom prst="rect">
            <a:avLst/>
          </a:prstGeom>
        </p:spPr>
      </p:pic>
      <p:sp>
        <p:nvSpPr>
          <p:cNvPr id="5" name="內容預留位置 2">
            <a:extLst>
              <a:ext uri="{FF2B5EF4-FFF2-40B4-BE49-F238E27FC236}">
                <a16:creationId xmlns:a16="http://schemas.microsoft.com/office/drawing/2014/main" id="{ABB34763-8E06-4C58-A083-16D94C84A405}"/>
              </a:ext>
            </a:extLst>
          </p:cNvPr>
          <p:cNvSpPr txBox="1">
            <a:spLocks/>
          </p:cNvSpPr>
          <p:nvPr/>
        </p:nvSpPr>
        <p:spPr>
          <a:xfrm>
            <a:off x="441260" y="2068725"/>
            <a:ext cx="9331913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  <a:p>
            <a:pPr marL="0" indent="0">
              <a:buNone/>
            </a:pPr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run Bellman-Ford    </a:t>
            </a:r>
          </a:p>
          <a:p>
            <a:pPr marL="0" indent="0">
              <a:buNone/>
            </a:pPr>
            <a:r>
              <a:rPr lang="en-US" altLang="zh-TW" dirty="0"/>
              <a:t>  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5EE9F-DAC7-4AFA-BC64-FFD81B3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Bellman-Ford algorithm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7E3303-34C8-42CC-9E8E-480DCF18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7" t="16821" r="9636" b="8132"/>
          <a:stretch/>
        </p:blipFill>
        <p:spPr>
          <a:xfrm>
            <a:off x="7196032" y="3429000"/>
            <a:ext cx="4789220" cy="3208642"/>
          </a:xfrm>
          <a:prstGeom prst="rect">
            <a:avLst/>
          </a:prstGeom>
        </p:spPr>
      </p:pic>
      <p:pic>
        <p:nvPicPr>
          <p:cNvPr id="5" name="內容版面配置區 1">
            <a:extLst>
              <a:ext uri="{FF2B5EF4-FFF2-40B4-BE49-F238E27FC236}">
                <a16:creationId xmlns:a16="http://schemas.microsoft.com/office/drawing/2014/main" id="{F0935F4E-36CB-487E-AAB9-D43C03E96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885651" y="1062226"/>
            <a:ext cx="3422709" cy="210805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A0539B-CBE3-44CD-9552-50EA9DC3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99862"/>
              </p:ext>
            </p:extLst>
          </p:nvPr>
        </p:nvGraphicFramePr>
        <p:xfrm>
          <a:off x="698151" y="2689037"/>
          <a:ext cx="5014752" cy="160252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V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2C6F5F5A-8684-403D-B015-9A9CD628C231}"/>
              </a:ext>
            </a:extLst>
          </p:cNvPr>
          <p:cNvSpPr txBox="1"/>
          <p:nvPr/>
        </p:nvSpPr>
        <p:spPr>
          <a:xfrm>
            <a:off x="584838" y="2089388"/>
            <a:ext cx="3998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Initial</a:t>
            </a:r>
            <a:endParaRPr lang="zh-TW" altLang="en-US" sz="2500" dirty="0"/>
          </a:p>
        </p:txBody>
      </p:sp>
      <p:pic>
        <p:nvPicPr>
          <p:cNvPr id="9" name="內容版面配置區 1">
            <a:extLst>
              <a:ext uri="{FF2B5EF4-FFF2-40B4-BE49-F238E27FC236}">
                <a16:creationId xmlns:a16="http://schemas.microsoft.com/office/drawing/2014/main" id="{AD93BD9B-4BAE-4FD8-B440-CFC49E74A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807830" y="1035358"/>
            <a:ext cx="3422709" cy="21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/>
          <a:lstStyle/>
          <a:p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=1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rgbClr val="FF0000"/>
                </a:solidFill>
              </a:rPr>
              <a:t>7. O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accent3"/>
                </a:solidFill>
              </a:rPr>
              <a:t>8. O</a:t>
            </a:r>
          </a:p>
          <a:p>
            <a:pPr rtl="0"/>
            <a:r>
              <a:rPr lang="en-US" altLang="zh-TW" dirty="0"/>
              <a:t>3. X	9. X</a:t>
            </a:r>
          </a:p>
          <a:p>
            <a:pPr rtl="0"/>
            <a:r>
              <a:rPr lang="en-US" altLang="zh-TW" dirty="0"/>
              <a:t>4. X	10. X</a:t>
            </a:r>
          </a:p>
          <a:p>
            <a:pPr rtl="0"/>
            <a:r>
              <a:rPr lang="en-US" altLang="zh-TW" dirty="0"/>
              <a:t>5. </a:t>
            </a:r>
            <a:r>
              <a:rPr lang="en-US" altLang="zh-TW" dirty="0" err="1"/>
              <a:t>X</a:t>
            </a:r>
            <a:endParaRPr lang="en-US" altLang="zh-TW" dirty="0"/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12942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/>
          <a:lstStyle/>
          <a:p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=2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/>
              <a:t>3. X	9. X</a:t>
            </a:r>
          </a:p>
          <a:p>
            <a:pPr rtl="0"/>
            <a:r>
              <a:rPr lang="en-US" altLang="zh-TW" dirty="0">
                <a:solidFill>
                  <a:srgbClr val="FF0000"/>
                </a:solidFill>
              </a:rPr>
              <a:t>4. O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3"/>
                </a:solidFill>
              </a:rPr>
              <a:t>10. O</a:t>
            </a:r>
          </a:p>
          <a:p>
            <a:pPr rtl="0"/>
            <a:r>
              <a:rPr lang="en-US" altLang="zh-TW" dirty="0"/>
              <a:t>5. </a:t>
            </a:r>
            <a:r>
              <a:rPr lang="en-US" altLang="zh-TW" dirty="0" err="1"/>
              <a:t>X</a:t>
            </a:r>
            <a:endParaRPr lang="en-US" altLang="zh-TW" dirty="0"/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03751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933B02-32BD-4010-BF70-D973316A0BC2}"/>
              </a:ext>
            </a:extLst>
          </p:cNvPr>
          <p:cNvSpPr txBox="1"/>
          <p:nvPr/>
        </p:nvSpPr>
        <p:spPr>
          <a:xfrm>
            <a:off x="9669294" y="2558375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7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2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431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/>
          <a:lstStyle/>
          <a:p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=3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/>
              <a:t>3. X	9. X</a:t>
            </a:r>
          </a:p>
          <a:p>
            <a:pPr rtl="0"/>
            <a:r>
              <a:rPr lang="en-US" altLang="zh-TW" dirty="0"/>
              <a:t>4. X	10. X</a:t>
            </a:r>
          </a:p>
          <a:p>
            <a:pPr rtl="0"/>
            <a:r>
              <a:rPr lang="en-US" altLang="zh-TW" dirty="0">
                <a:solidFill>
                  <a:schemeClr val="accent3"/>
                </a:solidFill>
              </a:rPr>
              <a:t>5. O</a:t>
            </a:r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85898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933B02-32BD-4010-BF70-D973316A0BC2}"/>
              </a:ext>
            </a:extLst>
          </p:cNvPr>
          <p:cNvSpPr txBox="1"/>
          <p:nvPr/>
        </p:nvSpPr>
        <p:spPr>
          <a:xfrm>
            <a:off x="9669294" y="2558375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7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2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37D121-E76F-42A9-9F52-D7F0617CB016}"/>
              </a:ext>
            </a:extLst>
          </p:cNvPr>
          <p:cNvSpPr txBox="1"/>
          <p:nvPr/>
        </p:nvSpPr>
        <p:spPr>
          <a:xfrm>
            <a:off x="8474676" y="2543943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5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8474676" y="3580417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9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533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/>
          <a:lstStyle/>
          <a:p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=4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/>
              <a:t>3. X	9. X</a:t>
            </a:r>
          </a:p>
          <a:p>
            <a:pPr rtl="0"/>
            <a:r>
              <a:rPr lang="en-US" altLang="zh-TW" dirty="0">
                <a:solidFill>
                  <a:schemeClr val="accent3"/>
                </a:solidFill>
              </a:rPr>
              <a:t>4. O</a:t>
            </a:r>
            <a:r>
              <a:rPr lang="en-US" altLang="zh-TW" dirty="0"/>
              <a:t>	10. X</a:t>
            </a:r>
          </a:p>
          <a:p>
            <a:pPr rtl="0"/>
            <a:r>
              <a:rPr lang="en-US" altLang="zh-TW" dirty="0"/>
              <a:t>5. X</a:t>
            </a:r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23255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933B02-32BD-4010-BF70-D973316A0BC2}"/>
              </a:ext>
            </a:extLst>
          </p:cNvPr>
          <p:cNvSpPr txBox="1"/>
          <p:nvPr/>
        </p:nvSpPr>
        <p:spPr>
          <a:xfrm>
            <a:off x="9669294" y="2558375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6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2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37D121-E76F-42A9-9F52-D7F0617CB016}"/>
              </a:ext>
            </a:extLst>
          </p:cNvPr>
          <p:cNvSpPr txBox="1"/>
          <p:nvPr/>
        </p:nvSpPr>
        <p:spPr>
          <a:xfrm>
            <a:off x="8474676" y="2543943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5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8474676" y="3580417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9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098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/>
          <a:lstStyle/>
          <a:p>
            <a:r>
              <a:rPr lang="en-US" altLang="zh-TW" dirty="0"/>
              <a:t>1.Use </a:t>
            </a:r>
            <a:r>
              <a:rPr lang="en-US" altLang="zh-TW" dirty="0">
                <a:solidFill>
                  <a:srgbClr val="FF0000"/>
                </a:solidFill>
              </a:rPr>
              <a:t>z</a:t>
            </a:r>
            <a:r>
              <a:rPr lang="en-US" altLang="zh-TW" dirty="0"/>
              <a:t> as a source, run Bellman-Ford algorithm with order in figure.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/>
              <a:t>check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/>
              <a:t>3. X	9. X</a:t>
            </a:r>
          </a:p>
          <a:p>
            <a:pPr rtl="0"/>
            <a:r>
              <a:rPr lang="en-US" altLang="zh-TW" dirty="0">
                <a:solidFill>
                  <a:schemeClr val="tx2"/>
                </a:solidFill>
              </a:rPr>
              <a:t>4. X</a:t>
            </a:r>
            <a:r>
              <a:rPr lang="en-US" altLang="zh-TW" dirty="0"/>
              <a:t>	10. X</a:t>
            </a:r>
          </a:p>
          <a:p>
            <a:pPr rtl="0"/>
            <a:r>
              <a:rPr lang="en-US" altLang="zh-TW" dirty="0"/>
              <a:t>5. X	</a:t>
            </a:r>
            <a:r>
              <a:rPr lang="en-US" altLang="zh-TW" dirty="0">
                <a:solidFill>
                  <a:srgbClr val="00B050"/>
                </a:solidFill>
              </a:rPr>
              <a:t>return true</a:t>
            </a:r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15017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933B02-32BD-4010-BF70-D973316A0BC2}"/>
              </a:ext>
            </a:extLst>
          </p:cNvPr>
          <p:cNvSpPr txBox="1"/>
          <p:nvPr/>
        </p:nvSpPr>
        <p:spPr>
          <a:xfrm>
            <a:off x="9669294" y="2558375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6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2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37D121-E76F-42A9-9F52-D7F0617CB016}"/>
              </a:ext>
            </a:extLst>
          </p:cNvPr>
          <p:cNvSpPr txBox="1"/>
          <p:nvPr/>
        </p:nvSpPr>
        <p:spPr>
          <a:xfrm>
            <a:off x="8474676" y="2543943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4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8474676" y="3580417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9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263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66343"/>
            <a:ext cx="12192000" cy="1362113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2.Change the weight of </a:t>
            </a:r>
            <a:r>
              <a:rPr lang="en-US" altLang="zh-TW" dirty="0">
                <a:solidFill>
                  <a:srgbClr val="FF0000"/>
                </a:solidFill>
              </a:rPr>
              <a:t>edge(</a:t>
            </a:r>
            <a:r>
              <a:rPr lang="en-US" altLang="zh-TW" dirty="0" err="1">
                <a:solidFill>
                  <a:srgbClr val="FF0000"/>
                </a:solidFill>
              </a:rPr>
              <a:t>z,x</a:t>
            </a:r>
            <a:r>
              <a:rPr lang="en-US" altLang="zh-TW" dirty="0">
                <a:solidFill>
                  <a:srgbClr val="FF0000"/>
                </a:solidFill>
              </a:rPr>
              <a:t>) to 4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dirty="0"/>
              <a:t>   run Bellman-Ford algorithm again using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as source.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err="1"/>
              <a:t>i</a:t>
            </a:r>
            <a:r>
              <a:rPr lang="en-US" altLang="zh-TW" dirty="0"/>
              <a:t>=1</a:t>
            </a:r>
          </a:p>
          <a:p>
            <a:pPr rtl="0"/>
            <a:r>
              <a:rPr lang="en-US" altLang="zh-TW" dirty="0"/>
              <a:t>1. X	</a:t>
            </a:r>
            <a:r>
              <a:rPr lang="en-US" altLang="zh-TW" dirty="0">
                <a:solidFill>
                  <a:schemeClr val="tx2"/>
                </a:solidFill>
              </a:rPr>
              <a:t>7. X</a:t>
            </a:r>
          </a:p>
          <a:p>
            <a:pPr rtl="0"/>
            <a:r>
              <a:rPr lang="en-US" altLang="zh-TW" dirty="0"/>
              <a:t>2. X	</a:t>
            </a:r>
            <a:r>
              <a:rPr lang="en-US" altLang="zh-TW" dirty="0">
                <a:solidFill>
                  <a:schemeClr val="tx2"/>
                </a:solidFill>
              </a:rPr>
              <a:t>8. X</a:t>
            </a:r>
          </a:p>
          <a:p>
            <a:pPr rtl="0"/>
            <a:r>
              <a:rPr lang="en-US" altLang="zh-TW" dirty="0"/>
              <a:t>3. X	</a:t>
            </a:r>
            <a:r>
              <a:rPr lang="en-US" altLang="zh-TW" dirty="0">
                <a:solidFill>
                  <a:schemeClr val="accent3"/>
                </a:solidFill>
              </a:rPr>
              <a:t>9. O</a:t>
            </a:r>
          </a:p>
          <a:p>
            <a:pPr rtl="0"/>
            <a:r>
              <a:rPr lang="en-US" altLang="zh-TW" dirty="0"/>
              <a:t>4. X	</a:t>
            </a:r>
            <a:r>
              <a:rPr lang="en-US" altLang="zh-TW" dirty="0">
                <a:solidFill>
                  <a:srgbClr val="FF0000"/>
                </a:solidFill>
              </a:rPr>
              <a:t>10. O</a:t>
            </a:r>
          </a:p>
          <a:p>
            <a:pPr rtl="0"/>
            <a:r>
              <a:rPr lang="en-US" altLang="zh-TW" dirty="0"/>
              <a:t>5. X</a:t>
            </a:r>
          </a:p>
          <a:p>
            <a:pPr rtl="0"/>
            <a:r>
              <a:rPr lang="en-US" altLang="zh-TW" dirty="0"/>
              <a:t>6. X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9615449-8C68-4FE0-93CA-487C1B5D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7824"/>
              </p:ext>
            </p:extLst>
          </p:nvPr>
        </p:nvGraphicFramePr>
        <p:xfrm>
          <a:off x="6408287" y="4574440"/>
          <a:ext cx="5014752" cy="160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92">
                  <a:extLst>
                    <a:ext uri="{9D8B030D-6E8A-4147-A177-3AD203B41FA5}">
                      <a16:colId xmlns:a16="http://schemas.microsoft.com/office/drawing/2014/main" val="13674329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808724601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932306788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2450329774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920864783"/>
                    </a:ext>
                  </a:extLst>
                </a:gridCol>
                <a:gridCol w="835792">
                  <a:extLst>
                    <a:ext uri="{9D8B030D-6E8A-4147-A177-3AD203B41FA5}">
                      <a16:colId xmlns:a16="http://schemas.microsoft.com/office/drawing/2014/main" val="744834508"/>
                    </a:ext>
                  </a:extLst>
                </a:gridCol>
              </a:tblGrid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        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5787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3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84550"/>
                  </a:ext>
                </a:extLst>
              </a:tr>
              <a:tr h="5341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474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4743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6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474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7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474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∞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9874"/>
                  </a:ext>
                </a:extLst>
              </a:tr>
            </a:tbl>
          </a:graphicData>
        </a:graphic>
      </p:graphicFrame>
      <p:pic>
        <p:nvPicPr>
          <p:cNvPr id="8" name="內容版面配置區 1">
            <a:extLst>
              <a:ext uri="{FF2B5EF4-FFF2-40B4-BE49-F238E27FC236}">
                <a16:creationId xmlns:a16="http://schemas.microsoft.com/office/drawing/2014/main" id="{3B75FC3B-6F7A-4254-86A8-BC16C426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18" t="37597" r="22211" b="8860"/>
          <a:stretch/>
        </p:blipFill>
        <p:spPr>
          <a:xfrm>
            <a:off x="7204309" y="2147418"/>
            <a:ext cx="3422709" cy="21080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B016F20-0E38-4D0D-9F1B-5E319EBC1B76}"/>
              </a:ext>
            </a:extLst>
          </p:cNvPr>
          <p:cNvSpPr txBox="1"/>
          <p:nvPr/>
        </p:nvSpPr>
        <p:spPr>
          <a:xfrm>
            <a:off x="7642698" y="3059668"/>
            <a:ext cx="4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  0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24511-DC2F-40B0-BA33-68430EEBFAAF}"/>
              </a:ext>
            </a:extLst>
          </p:cNvPr>
          <p:cNvSpPr txBox="1"/>
          <p:nvPr/>
        </p:nvSpPr>
        <p:spPr>
          <a:xfrm>
            <a:off x="9651723" y="3609600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3C4743"/>
                </a:solidFill>
                <a:highlight>
                  <a:srgbClr val="00FFFF"/>
                </a:highlight>
              </a:rPr>
              <a:t>∞</a:t>
            </a: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ADAA77-0CD2-4C87-8987-0BD06CEF3B44}"/>
              </a:ext>
            </a:extLst>
          </p:cNvPr>
          <p:cNvSpPr txBox="1"/>
          <p:nvPr/>
        </p:nvSpPr>
        <p:spPr>
          <a:xfrm>
            <a:off x="9924595" y="3126953"/>
            <a:ext cx="4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C4743"/>
                </a:solidFill>
                <a:highlight>
                  <a:srgbClr val="C0C0C0"/>
                </a:highlight>
              </a:rPr>
              <a:t>4</a:t>
            </a:r>
            <a:endParaRPr lang="zh-TW" altLang="en-US" dirty="0">
              <a:solidFill>
                <a:srgbClr val="3C4743"/>
              </a:solidFill>
              <a:highlight>
                <a:srgbClr val="C0C0C0"/>
              </a:highlight>
            </a:endParaRPr>
          </a:p>
          <a:p>
            <a:r>
              <a:rPr lang="en-US" altLang="zh-TW" dirty="0">
                <a:highlight>
                  <a:srgbClr val="00FFFF"/>
                </a:highlight>
              </a:rPr>
              <a:t>  </a:t>
            </a:r>
            <a:endParaRPr lang="zh-TW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986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教育類主題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22_TF03462902_TF03462902.potx" id="{75934AA0-EA7E-48C9-AC6C-B8776C9980C1}" vid="{F712579A-141C-4177-A05B-4907AD265093}"/>
    </a:ext>
  </a:extLst>
</a:theme>
</file>

<file path=ppt/theme/theme2.xml><?xml version="1.0" encoding="utf-8"?>
<a:theme xmlns:a="http://schemas.openxmlformats.org/drawingml/2006/main" name="Office 佈景主題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教育類主題簡報：黑板手繪設計 (寬螢幕)</Template>
  <TotalTime>75</TotalTime>
  <Words>565</Words>
  <Application>Microsoft Office PowerPoint</Application>
  <PresentationFormat>寬螢幕</PresentationFormat>
  <Paragraphs>351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Microsoft JhengHei UI</vt:lpstr>
      <vt:lpstr>新細明體</vt:lpstr>
      <vt:lpstr>Calibri</vt:lpstr>
      <vt:lpstr>Wingdings</vt:lpstr>
      <vt:lpstr>教育類主題 16x9</vt:lpstr>
      <vt:lpstr>HW10-第一題</vt:lpstr>
      <vt:lpstr>題目</vt:lpstr>
      <vt:lpstr>Bellman-Ford algorithm</vt:lpstr>
      <vt:lpstr>1.Use z as a source, run Bellman-Ford algorithm with order in figure.</vt:lpstr>
      <vt:lpstr>1.Use z as a source, run Bellman-Ford algorithm with order in figure.</vt:lpstr>
      <vt:lpstr>1.Use z as a source, run Bellman-Ford algorithm with order in figure.</vt:lpstr>
      <vt:lpstr>1.Use z as a source, run Bellman-Ford algorithm with order in figure.</vt:lpstr>
      <vt:lpstr>1.Use z as a source, run Bellman-Ford algorithm with order in figure.</vt:lpstr>
      <vt:lpstr>2.Change the weight of edge(z,x) to 4 and     run Bellman-Ford algorithm again using s as source.</vt:lpstr>
      <vt:lpstr>2.Change the weight of edge(z,x) to 4 and     run Bellman-Ford algorithm again using s as source.</vt:lpstr>
      <vt:lpstr>2.Change the weight of edge(z,x) to 4 and     run Bellman-Ford algorithm again using s as source.</vt:lpstr>
      <vt:lpstr>2.Change the weight of edge(z,x) to 4 and     run Bellman-Ford algorithm again using s as source.</vt:lpstr>
      <vt:lpstr>2.Change the weight of edge(z,x) to 4 and     run Bellman-Ford algorithm again using s as source.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HW10-第一題</dc:title>
  <dc:creator>惠淳 廖</dc:creator>
  <cp:lastModifiedBy>惠淳 廖</cp:lastModifiedBy>
  <cp:revision>10</cp:revision>
  <dcterms:created xsi:type="dcterms:W3CDTF">2019-05-11T12:49:39Z</dcterms:created>
  <dcterms:modified xsi:type="dcterms:W3CDTF">2019-05-11T14:05:07Z</dcterms:modified>
</cp:coreProperties>
</file>