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63" r:id="rId5"/>
    <p:sldId id="262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9"/>
    <p:restoredTop sz="91415"/>
  </p:normalViewPr>
  <p:slideViewPr>
    <p:cSldViewPr snapToGrid="0" snapToObjects="1">
      <p:cViewPr varScale="1">
        <p:scale>
          <a:sx n="77" d="100"/>
          <a:sy n="77" d="100"/>
        </p:scale>
        <p:origin x="2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898F-2B54-444F-A8D7-5CAF950171FF}" type="datetimeFigureOut">
              <a:rPr kumimoji="1" lang="zh-TW" altLang="en-US" smtClean="0"/>
              <a:t>2019/5/14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CB2D-28D1-4C47-9463-694A6F4F7B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066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BCB2D-28D1-4C47-9463-694A6F4F7BF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702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對於每個點的進入處跟離開處成立新的點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BCB2D-28D1-4C47-9463-694A6F4F7BF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6841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BCB2D-28D1-4C47-9463-694A6F4F7BF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828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CAC3C-D83F-A147-ACD5-C0074688F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2C37CC-8A1D-984C-A59A-6DF9F3EB7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AC286-4DA9-514B-9636-2DF88FE1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DFB2-9767-6049-ABF0-75DA9885E28B}" type="datetimeFigureOut">
              <a:rPr kumimoji="1" lang="zh-TW" altLang="en-US" smtClean="0"/>
              <a:t>2019/5/14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8D04A-EB8C-DF4B-B595-54CA1D90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7D6914-4BF5-014C-9A67-5A4DD162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367-0B76-7548-AD7B-7F8F2474173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70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F2C72-19AF-8044-919C-49DE3B5B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C0325B-0473-CF4E-AEB3-6D3B4FB36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70B34-C8F4-B94E-86CE-86839AF5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DFB2-9767-6049-ABF0-75DA9885E28B}" type="datetimeFigureOut">
              <a:rPr kumimoji="1" lang="zh-TW" altLang="en-US" smtClean="0"/>
              <a:t>2019/5/14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76B283-797D-2648-838C-9A238FB6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7B8990-3450-FA4A-9DB6-D033F0BF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367-0B76-7548-AD7B-7F8F2474173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569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677229-3934-A742-80AD-49022908C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C81E84-2FDD-C14F-A8A1-8BC5FEA7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74C07F-A080-CF43-A0E0-22EC94B7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DFB2-9767-6049-ABF0-75DA9885E28B}" type="datetimeFigureOut">
              <a:rPr kumimoji="1" lang="zh-TW" altLang="en-US" smtClean="0"/>
              <a:t>2019/5/14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BED97A-A4A0-D144-882A-5C8B6982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37ED2-A4B1-D540-A87C-10A15E0B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367-0B76-7548-AD7B-7F8F2474173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484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EBF70-BE20-F44E-9BAC-70367DCB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FBAF5-BB91-9C49-9A26-F8C3D825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D29608-7296-F04E-8C03-DFCD5FEC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DFB2-9767-6049-ABF0-75DA9885E28B}" type="datetimeFigureOut">
              <a:rPr kumimoji="1" lang="zh-TW" altLang="en-US" smtClean="0"/>
              <a:t>2019/5/14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F907C-7A56-F741-82C7-BF697D79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7685F4-00F1-6646-8AE4-4D724C59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367-0B76-7548-AD7B-7F8F2474173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849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6E37D-6CF6-FE42-9D45-223E3389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1732C9-F2BE-F040-A684-257C0696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353DCE-6723-0348-A6E5-19E1EC02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DFB2-9767-6049-ABF0-75DA9885E28B}" type="datetimeFigureOut">
              <a:rPr kumimoji="1" lang="zh-TW" altLang="en-US" smtClean="0"/>
              <a:t>2019/5/14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C27734-AE56-C34D-BF11-807A59F1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A2E791-E03E-0746-ABA3-F1259C49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367-0B76-7548-AD7B-7F8F2474173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680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28896-12ED-0F40-B465-626C08F7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584B3-4647-2B4E-BA94-A303C3FF8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406D10-BAF7-2346-AB71-56DFC68D5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75CFE7-755C-4D45-970E-02E0F5A7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DFB2-9767-6049-ABF0-75DA9885E28B}" type="datetimeFigureOut">
              <a:rPr kumimoji="1" lang="zh-TW" altLang="en-US" smtClean="0"/>
              <a:t>2019/5/14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393098-B9A6-304E-9AF8-3A395586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87DF6E-B875-2A4B-A97E-E71E090B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367-0B76-7548-AD7B-7F8F2474173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950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7D11C-8F66-F34F-B951-6DB46BCF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C5A96E-3CE1-6B49-9332-9EEF8AA8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B9D8D4-7383-E54C-B49C-708A989F3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FF3862-44C0-AE44-BDBB-9F682F57E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546145-9B02-5545-9407-A43AB79BA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EBAAE3-1858-1043-B204-DE78F6D5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DFB2-9767-6049-ABF0-75DA9885E28B}" type="datetimeFigureOut">
              <a:rPr kumimoji="1" lang="zh-TW" altLang="en-US" smtClean="0"/>
              <a:t>2019/5/14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8D2B6ED-516C-6A41-A059-6B5BFDF6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E0599E-55A9-204C-9E5E-ECA4C05A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367-0B76-7548-AD7B-7F8F2474173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37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615E2-16A3-2541-8E39-244AA184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FE1A4A-E44F-594A-95CC-72D1C5D9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DFB2-9767-6049-ABF0-75DA9885E28B}" type="datetimeFigureOut">
              <a:rPr kumimoji="1" lang="zh-TW" altLang="en-US" smtClean="0"/>
              <a:t>2019/5/14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4C7B9A-F18D-4341-BC2D-402C496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9FF10F-A134-A141-939C-FE50B0AA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367-0B76-7548-AD7B-7F8F2474173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70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96323D-BFCF-0B41-97F6-85F449E6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DFB2-9767-6049-ABF0-75DA9885E28B}" type="datetimeFigureOut">
              <a:rPr kumimoji="1" lang="zh-TW" altLang="en-US" smtClean="0"/>
              <a:t>2019/5/14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FD7D6D-D75F-6D49-BC5E-FB3C1353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B10B65-F10A-6B4D-9079-164562B8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367-0B76-7548-AD7B-7F8F2474173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107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BE7A1-D6D6-4A4A-8E87-57769BD2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43FB2-7B90-B84B-B092-2DC6B552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84C960-A165-1C43-BF35-C6C4C5A34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EFA774-B5EB-6843-861C-D26A32AE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DFB2-9767-6049-ABF0-75DA9885E28B}" type="datetimeFigureOut">
              <a:rPr kumimoji="1" lang="zh-TW" altLang="en-US" smtClean="0"/>
              <a:t>2019/5/14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322DA4-07AE-4743-B809-85281E0B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B61742-6B93-C948-8DF8-5A250C0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367-0B76-7548-AD7B-7F8F2474173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325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26DF6-EFC4-B04F-AF80-7F27753A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5723E9-7514-CE42-8796-D241B53B3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6E3CA6-9812-3644-A843-AB9D5F7F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E9E52B-1E8C-254F-939F-F3728158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DFB2-9767-6049-ABF0-75DA9885E28B}" type="datetimeFigureOut">
              <a:rPr kumimoji="1" lang="zh-TW" altLang="en-US" smtClean="0"/>
              <a:t>2019/5/14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0A168D-FD71-6F47-A77C-0B1E129D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747F11-B0DB-7140-84BE-9F517452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4367-0B76-7548-AD7B-7F8F2474173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382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88E531-F88B-4241-AF38-746F4FF0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E4CAFF-7E72-CD43-A4DF-EEE4CAB2D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4C3D76-0DDE-5442-8B1B-7B9AF0E8D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7DFB2-9767-6049-ABF0-75DA9885E28B}" type="datetimeFigureOut">
              <a:rPr kumimoji="1" lang="zh-TW" altLang="en-US" smtClean="0"/>
              <a:t>2019/5/14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8C9602-EEB0-8D4C-80F5-A4B832DC2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B74C1-60DB-4248-A899-018005E2C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4367-0B76-7548-AD7B-7F8F2474173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31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4C49F-DE3B-7246-AC35-9190133B2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HW10-4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AF02D2-DF40-8F4E-A6F4-CD7C81B81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第十組</a:t>
            </a:r>
          </a:p>
        </p:txBody>
      </p:sp>
    </p:spTree>
    <p:extLst>
      <p:ext uri="{BB962C8B-B14F-4D97-AF65-F5344CB8AC3E}">
        <p14:creationId xmlns:p14="http://schemas.microsoft.com/office/powerpoint/2010/main" val="333348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0FFCAE-4325-C54D-9DF7-91544FFDD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3709" y="343124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" altLang="zh-TW" sz="3200" dirty="0"/>
                  <a:t>The </a:t>
                </a:r>
                <a:r>
                  <a:rPr lang="en" altLang="zh-TW" sz="3200" dirty="0">
                    <a:solidFill>
                      <a:srgbClr val="FF0000"/>
                    </a:solidFill>
                  </a:rPr>
                  <a:t>PERT chart</a:t>
                </a:r>
                <a:r>
                  <a:rPr lang="en" altLang="zh-TW" sz="3200" dirty="0"/>
                  <a:t> formulation given above is somewhat unnatural. In a more natural structure, vertices would represent jobs and edges would represent sequencing constraints; that is, </a:t>
                </a:r>
                <a:r>
                  <a:rPr lang="en" altLang="zh-TW" sz="3200" dirty="0">
                    <a:solidFill>
                      <a:srgbClr val="FF0000"/>
                    </a:solidFill>
                  </a:rPr>
                  <a:t>edge (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" altLang="zh-TW" sz="3200" dirty="0">
                    <a:solidFill>
                      <a:srgbClr val="FF0000"/>
                    </a:solidFill>
                  </a:rPr>
                  <a:t>)</a:t>
                </a:r>
                <a:r>
                  <a:rPr lang="en" altLang="zh-TW" sz="3200" dirty="0">
                    <a:effectLst/>
                  </a:rPr>
                  <a:t> would indicate that </a:t>
                </a:r>
                <a:r>
                  <a:rPr lang="en" altLang="zh-TW" sz="3200" dirty="0">
                    <a:solidFill>
                      <a:srgbClr val="FF0000"/>
                    </a:solidFill>
                    <a:effectLst/>
                  </a:rPr>
                  <a:t>job 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" altLang="zh-TW" sz="3200" dirty="0">
                    <a:solidFill>
                      <a:srgbClr val="FF0000"/>
                    </a:solidFill>
                    <a:effectLst/>
                  </a:rPr>
                  <a:t> must be performed before job 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" altLang="zh-TW" sz="3200" dirty="0">
                    <a:effectLst/>
                  </a:rPr>
                  <a:t>. We would then </a:t>
                </a:r>
                <a:r>
                  <a:rPr lang="en" altLang="zh-TW" sz="3200" dirty="0">
                    <a:solidFill>
                      <a:srgbClr val="FF0000"/>
                    </a:solidFill>
                    <a:effectLst/>
                  </a:rPr>
                  <a:t>assign weights to vertices</a:t>
                </a:r>
                <a:r>
                  <a:rPr lang="en" altLang="zh-TW" sz="3200" dirty="0">
                    <a:effectLst/>
                  </a:rPr>
                  <a:t>, not edges. Modify the </a:t>
                </a:r>
                <a:r>
                  <a:rPr lang="en" altLang="zh-TW" sz="3200" dirty="0"/>
                  <a:t>DAG-SHORTEST-PATHS</a:t>
                </a:r>
                <a:r>
                  <a:rPr lang="en" altLang="zh-TW" sz="3200" dirty="0">
                    <a:effectLst/>
                  </a:rPr>
                  <a:t> procedure so that it </a:t>
                </a:r>
                <a:r>
                  <a:rPr lang="en" altLang="zh-TW" sz="3200" dirty="0">
                    <a:solidFill>
                      <a:srgbClr val="FF0000"/>
                    </a:solidFill>
                    <a:effectLst/>
                  </a:rPr>
                  <a:t>finds a longest path in a directed acyclic graph with weighted vertices in linear time</a:t>
                </a:r>
                <a:r>
                  <a:rPr lang="en" altLang="zh-TW" sz="3200" dirty="0">
                    <a:effectLst/>
                  </a:rPr>
                  <a:t>.</a:t>
                </a:r>
                <a:endParaRPr kumimoji="1"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0FFCAE-4325-C54D-9DF7-91544FFDD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709" y="343124"/>
                <a:ext cx="10515600" cy="4351338"/>
              </a:xfrm>
              <a:blipFill>
                <a:blip r:embed="rId3"/>
                <a:stretch>
                  <a:fillRect l="-1327" r="-2171" b="-38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1DD310BE-7213-3E48-AB79-9C5511EA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0" y="4572000"/>
            <a:ext cx="4559300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CE33D32-9CC4-174D-B5DA-8D320686848C}"/>
                  </a:ext>
                </a:extLst>
              </p:cNvPr>
              <p:cNvSpPr txBox="1"/>
              <p:nvPr/>
            </p:nvSpPr>
            <p:spPr>
              <a:xfrm>
                <a:off x="9333858" y="5253011"/>
                <a:ext cx="11569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800" b="0" dirty="0"/>
                  <a:t>( </a:t>
                </a:r>
                <a14:m>
                  <m:oMath xmlns:m="http://schemas.openxmlformats.org/officeDocument/2006/math"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CE33D32-9CC4-174D-B5DA-8D3206868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858" y="5253011"/>
                <a:ext cx="1156983" cy="523220"/>
              </a:xfrm>
              <a:prstGeom prst="rect">
                <a:avLst/>
              </a:prstGeom>
              <a:blipFill>
                <a:blip r:embed="rId5"/>
                <a:stretch>
                  <a:fillRect l="-10870" t="-11905" r="-5435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26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9FCA7-0A2B-E44D-B613-25D2F367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Transform vertices</a:t>
            </a:r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36BC3BF-99FB-124F-8EF8-49FAB53ACE18}"/>
              </a:ext>
            </a:extLst>
          </p:cNvPr>
          <p:cNvSpPr/>
          <p:nvPr/>
        </p:nvSpPr>
        <p:spPr>
          <a:xfrm>
            <a:off x="3738195" y="1865387"/>
            <a:ext cx="1289154" cy="131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/>
              <a:t>10</a:t>
            </a:r>
            <a:endParaRPr kumimoji="1" lang="zh-TW" altLang="en-US" sz="36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D992858-FE7B-A946-B580-2FCBDFA480AC}"/>
              </a:ext>
            </a:extLst>
          </p:cNvPr>
          <p:cNvSpPr/>
          <p:nvPr/>
        </p:nvSpPr>
        <p:spPr>
          <a:xfrm>
            <a:off x="7016045" y="1865387"/>
            <a:ext cx="1289154" cy="131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/>
              <a:t>7</a:t>
            </a:r>
            <a:endParaRPr kumimoji="1" lang="zh-TW" altLang="en-US" sz="3600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722FF19D-874A-4643-B3BB-B44DEC0550C5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5027349" y="2524955"/>
            <a:ext cx="198869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1375339-30FD-0144-B347-B1E6499D2BBD}"/>
                  </a:ext>
                </a:extLst>
              </p:cNvPr>
              <p:cNvSpPr txBox="1"/>
              <p:nvPr/>
            </p:nvSpPr>
            <p:spPr>
              <a:xfrm>
                <a:off x="4142417" y="1290578"/>
                <a:ext cx="480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zh-TW" sz="2800" b="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1375339-30FD-0144-B347-B1E6499D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417" y="1290578"/>
                <a:ext cx="480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DDA89A-2EF9-A543-971E-F71991AACBC2}"/>
                  </a:ext>
                </a:extLst>
              </p:cNvPr>
              <p:cNvSpPr txBox="1"/>
              <p:nvPr/>
            </p:nvSpPr>
            <p:spPr>
              <a:xfrm>
                <a:off x="7421806" y="1290578"/>
                <a:ext cx="47763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zh-TW" sz="2800" b="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DDA89A-2EF9-A543-971E-F71991AAC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06" y="1290578"/>
                <a:ext cx="477631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6BC3104-AF93-BF47-9602-286779243C43}"/>
                  </a:ext>
                </a:extLst>
              </p:cNvPr>
              <p:cNvSpPr txBox="1"/>
              <p:nvPr/>
            </p:nvSpPr>
            <p:spPr>
              <a:xfrm>
                <a:off x="6853864" y="4001693"/>
                <a:ext cx="554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6BC3104-AF93-BF47-9602-28677924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864" y="4001693"/>
                <a:ext cx="554960" cy="523220"/>
              </a:xfrm>
              <a:prstGeom prst="rect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2FB4608-1056-8B43-8151-0D3EF1BC19D9}"/>
                  </a:ext>
                </a:extLst>
              </p:cNvPr>
              <p:cNvSpPr txBox="1"/>
              <p:nvPr/>
            </p:nvSpPr>
            <p:spPr>
              <a:xfrm>
                <a:off x="8613650" y="3981044"/>
                <a:ext cx="6479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2FB4608-1056-8B43-8151-0D3EF1BC1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650" y="3981044"/>
                <a:ext cx="64793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65D3E97-0F36-8240-BBF6-51DF57F6C075}"/>
                  </a:ext>
                </a:extLst>
              </p:cNvPr>
              <p:cNvSpPr txBox="1"/>
              <p:nvPr/>
            </p:nvSpPr>
            <p:spPr>
              <a:xfrm>
                <a:off x="5167347" y="3988468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65D3E97-0F36-8240-BBF6-51DF57F6C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47" y="3988468"/>
                <a:ext cx="65755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AACDEAB-5199-674A-9467-7FD90A05A0A8}"/>
                  </a:ext>
                </a:extLst>
              </p:cNvPr>
              <p:cNvSpPr txBox="1"/>
              <p:nvPr/>
            </p:nvSpPr>
            <p:spPr>
              <a:xfrm>
                <a:off x="3359476" y="3918090"/>
                <a:ext cx="5645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AACDEAB-5199-674A-9467-7FD90A05A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476" y="3918090"/>
                <a:ext cx="56457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646332A8-7919-DE41-B490-F88837B241C2}"/>
              </a:ext>
            </a:extLst>
          </p:cNvPr>
          <p:cNvCxnSpPr/>
          <p:nvPr/>
        </p:nvCxnSpPr>
        <p:spPr>
          <a:xfrm>
            <a:off x="8305199" y="2529435"/>
            <a:ext cx="198869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8528AD21-72D0-6F42-AC1E-7C130417A6A4}"/>
              </a:ext>
            </a:extLst>
          </p:cNvPr>
          <p:cNvCxnSpPr/>
          <p:nvPr/>
        </p:nvCxnSpPr>
        <p:spPr>
          <a:xfrm>
            <a:off x="1749499" y="2544427"/>
            <a:ext cx="198869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ABEA55E-73A0-734F-9B29-21777EE4F334}"/>
                  </a:ext>
                </a:extLst>
              </p:cNvPr>
              <p:cNvSpPr txBox="1"/>
              <p:nvPr/>
            </p:nvSpPr>
            <p:spPr>
              <a:xfrm>
                <a:off x="2250946" y="1588895"/>
                <a:ext cx="636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zh-TW" altLang="en-US" sz="4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ABEA55E-73A0-734F-9B29-21777EE4F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46" y="1588895"/>
                <a:ext cx="636969" cy="707886"/>
              </a:xfrm>
              <a:prstGeom prst="rect">
                <a:avLst/>
              </a:prstGeom>
              <a:blipFill>
                <a:blip r:embed="rId9"/>
                <a:stretch>
                  <a:fillRect l="-1961" r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A9DF0523-4128-0B46-9E7A-F0A3CDA36089}"/>
                  </a:ext>
                </a:extLst>
              </p:cNvPr>
              <p:cNvSpPr txBox="1"/>
              <p:nvPr/>
            </p:nvSpPr>
            <p:spPr>
              <a:xfrm>
                <a:off x="2297217" y="4114481"/>
                <a:ext cx="6497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zh-TW" sz="4000" dirty="0"/>
                  <a:t>’</a:t>
                </a:r>
                <a:endParaRPr kumimoji="1" lang="zh-TW" altLang="en-US" sz="40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A9DF0523-4128-0B46-9E7A-F0A3CDA36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17" y="4114481"/>
                <a:ext cx="649793" cy="707886"/>
              </a:xfrm>
              <a:prstGeom prst="rect">
                <a:avLst/>
              </a:prstGeom>
              <a:blipFill>
                <a:blip r:embed="rId10"/>
                <a:stretch>
                  <a:fillRect l="-11538" t="-14286" r="-30769" b="-3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>
            <a:extLst>
              <a:ext uri="{FF2B5EF4-FFF2-40B4-BE49-F238E27FC236}">
                <a16:creationId xmlns:a16="http://schemas.microsoft.com/office/drawing/2014/main" id="{D8591AED-A930-E540-B3A5-2E3A05D5500D}"/>
              </a:ext>
            </a:extLst>
          </p:cNvPr>
          <p:cNvSpPr/>
          <p:nvPr/>
        </p:nvSpPr>
        <p:spPr>
          <a:xfrm>
            <a:off x="3172991" y="4819794"/>
            <a:ext cx="937549" cy="92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4AB37690-0443-CF4B-91C8-C6CF25F86312}"/>
              </a:ext>
            </a:extLst>
          </p:cNvPr>
          <p:cNvSpPr/>
          <p:nvPr/>
        </p:nvSpPr>
        <p:spPr>
          <a:xfrm>
            <a:off x="5027349" y="4819794"/>
            <a:ext cx="937549" cy="92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8BCD1884-09B8-4943-BE35-3EBF54DD18D0}"/>
              </a:ext>
            </a:extLst>
          </p:cNvPr>
          <p:cNvSpPr/>
          <p:nvPr/>
        </p:nvSpPr>
        <p:spPr>
          <a:xfrm>
            <a:off x="6662570" y="4819793"/>
            <a:ext cx="937549" cy="92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A3A24779-42D7-D24F-AB6D-3CB3D177CEF7}"/>
              </a:ext>
            </a:extLst>
          </p:cNvPr>
          <p:cNvSpPr/>
          <p:nvPr/>
        </p:nvSpPr>
        <p:spPr>
          <a:xfrm>
            <a:off x="8468843" y="4819792"/>
            <a:ext cx="937549" cy="92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F0AAB94E-18BF-2541-A43B-06E60393C857}"/>
              </a:ext>
            </a:extLst>
          </p:cNvPr>
          <p:cNvCxnSpPr>
            <a:endCxn id="3" idx="2"/>
          </p:cNvCxnSpPr>
          <p:nvPr/>
        </p:nvCxnSpPr>
        <p:spPr>
          <a:xfrm>
            <a:off x="2048719" y="5282779"/>
            <a:ext cx="1124272" cy="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850BF132-6C70-8F47-9D60-73EADAC43EB7}"/>
              </a:ext>
            </a:extLst>
          </p:cNvPr>
          <p:cNvCxnSpPr>
            <a:cxnSpLocks/>
          </p:cNvCxnSpPr>
          <p:nvPr/>
        </p:nvCxnSpPr>
        <p:spPr>
          <a:xfrm>
            <a:off x="7660621" y="5282782"/>
            <a:ext cx="80095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4B247AD4-42E0-4146-AC16-91BB93EFF6AB}"/>
              </a:ext>
            </a:extLst>
          </p:cNvPr>
          <p:cNvCxnSpPr>
            <a:cxnSpLocks/>
          </p:cNvCxnSpPr>
          <p:nvPr/>
        </p:nvCxnSpPr>
        <p:spPr>
          <a:xfrm>
            <a:off x="5999221" y="5285990"/>
            <a:ext cx="6954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91BB2F8E-4F64-FF40-8435-902E6F782E9B}"/>
              </a:ext>
            </a:extLst>
          </p:cNvPr>
          <p:cNvCxnSpPr/>
          <p:nvPr/>
        </p:nvCxnSpPr>
        <p:spPr>
          <a:xfrm>
            <a:off x="3958140" y="5282779"/>
            <a:ext cx="1124272" cy="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框架 22">
            <a:extLst>
              <a:ext uri="{FF2B5EF4-FFF2-40B4-BE49-F238E27FC236}">
                <a16:creationId xmlns:a16="http://schemas.microsoft.com/office/drawing/2014/main" id="{E24C1217-0A33-1840-B5CF-9F6EC777A100}"/>
              </a:ext>
            </a:extLst>
          </p:cNvPr>
          <p:cNvSpPr/>
          <p:nvPr/>
        </p:nvSpPr>
        <p:spPr>
          <a:xfrm>
            <a:off x="6370089" y="3933651"/>
            <a:ext cx="3269880" cy="2409753"/>
          </a:xfrm>
          <a:prstGeom prst="frame">
            <a:avLst>
              <a:gd name="adj1" fmla="val 1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78E9B7D-E540-CD42-AD29-9B11D719B006}"/>
                  </a:ext>
                </a:extLst>
              </p:cNvPr>
              <p:cNvSpPr txBox="1"/>
              <p:nvPr/>
            </p:nvSpPr>
            <p:spPr>
              <a:xfrm>
                <a:off x="9639969" y="3379481"/>
                <a:ext cx="47763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zh-TW" sz="2800" b="0" dirty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78E9B7D-E540-CD42-AD29-9B11D719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969" y="3379481"/>
                <a:ext cx="477631" cy="8002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框架 43">
            <a:extLst>
              <a:ext uri="{FF2B5EF4-FFF2-40B4-BE49-F238E27FC236}">
                <a16:creationId xmlns:a16="http://schemas.microsoft.com/office/drawing/2014/main" id="{4C9FCF1C-86D3-8845-A308-7B813CE7C2B2}"/>
              </a:ext>
            </a:extLst>
          </p:cNvPr>
          <p:cNvSpPr/>
          <p:nvPr/>
        </p:nvSpPr>
        <p:spPr>
          <a:xfrm>
            <a:off x="2930964" y="3918090"/>
            <a:ext cx="3249931" cy="2409753"/>
          </a:xfrm>
          <a:prstGeom prst="frame">
            <a:avLst>
              <a:gd name="adj1" fmla="val 1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96D401D2-EF46-B548-A421-33A7BDE83FDD}"/>
              </a:ext>
            </a:extLst>
          </p:cNvPr>
          <p:cNvCxnSpPr/>
          <p:nvPr/>
        </p:nvCxnSpPr>
        <p:spPr>
          <a:xfrm>
            <a:off x="9386486" y="5326982"/>
            <a:ext cx="1124272" cy="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A8E5699-F149-E34D-8735-70575C3B2062}"/>
                  </a:ext>
                </a:extLst>
              </p:cNvPr>
              <p:cNvSpPr txBox="1"/>
              <p:nvPr/>
            </p:nvSpPr>
            <p:spPr>
              <a:xfrm>
                <a:off x="5724543" y="3382253"/>
                <a:ext cx="480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zh-TW" sz="2800" b="0" dirty="0"/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A8E5699-F149-E34D-8735-70575C3B2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43" y="3382253"/>
                <a:ext cx="48070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83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98D42-960D-094B-A530-0F10BC42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16BAF38-A647-224D-B8A7-68CBEA79402A}"/>
              </a:ext>
            </a:extLst>
          </p:cNvPr>
          <p:cNvSpPr/>
          <p:nvPr/>
        </p:nvSpPr>
        <p:spPr>
          <a:xfrm>
            <a:off x="3640224" y="1967180"/>
            <a:ext cx="1289154" cy="131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/>
              <a:t>10</a:t>
            </a:r>
            <a:endParaRPr kumimoji="1" lang="zh-TW" altLang="en-US" sz="36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9335A95-C86F-FA4B-B0C6-9184CACE748A}"/>
              </a:ext>
            </a:extLst>
          </p:cNvPr>
          <p:cNvSpPr/>
          <p:nvPr/>
        </p:nvSpPr>
        <p:spPr>
          <a:xfrm>
            <a:off x="6918074" y="1967180"/>
            <a:ext cx="1289154" cy="131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/>
              <a:t>7</a:t>
            </a:r>
            <a:endParaRPr kumimoji="1" lang="zh-TW" altLang="en-US" sz="3600" dirty="0"/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674ED4BD-562D-754C-9F7B-0216BBC5D4D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929378" y="2626748"/>
            <a:ext cx="198869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7DCF013-6EB8-9248-8316-D93170B149E4}"/>
                  </a:ext>
                </a:extLst>
              </p:cNvPr>
              <p:cNvSpPr txBox="1"/>
              <p:nvPr/>
            </p:nvSpPr>
            <p:spPr>
              <a:xfrm>
                <a:off x="5268880" y="5730260"/>
                <a:ext cx="18951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7DCF013-6EB8-9248-8316-D93170B1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880" y="5730260"/>
                <a:ext cx="1895199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E07273E-4A7D-A446-B081-C8D9EBF0DD57}"/>
                  </a:ext>
                </a:extLst>
              </p:cNvPr>
              <p:cNvSpPr txBox="1"/>
              <p:nvPr/>
            </p:nvSpPr>
            <p:spPr>
              <a:xfrm>
                <a:off x="7224581" y="5745767"/>
                <a:ext cx="214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en-US" altLang="zh-TW" sz="2400" b="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E07273E-4A7D-A446-B081-C8D9EBF0D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581" y="5745767"/>
                <a:ext cx="214642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043A67F-05BC-AA46-B88F-AA39CFEA7B8E}"/>
                  </a:ext>
                </a:extLst>
              </p:cNvPr>
              <p:cNvSpPr txBox="1"/>
              <p:nvPr/>
            </p:nvSpPr>
            <p:spPr>
              <a:xfrm>
                <a:off x="5360224" y="1974076"/>
                <a:ext cx="11569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800" b="0" dirty="0"/>
                  <a:t>( </a:t>
                </a:r>
                <a14:m>
                  <m:oMath xmlns:m="http://schemas.openxmlformats.org/officeDocument/2006/math"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kumimoji="1" lang="zh-TW" altLang="en-US" sz="28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043A67F-05BC-AA46-B88F-AA39CFEA7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224" y="1974076"/>
                <a:ext cx="1156983" cy="523220"/>
              </a:xfrm>
              <a:prstGeom prst="rect">
                <a:avLst/>
              </a:prstGeom>
              <a:blipFill>
                <a:blip r:embed="rId5"/>
                <a:stretch>
                  <a:fillRect l="-10870" t="-9302" r="-5435" b="-279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008C54-2640-FC41-8248-BEB7DA4253D2}"/>
              </a:ext>
            </a:extLst>
          </p:cNvPr>
          <p:cNvCxnSpPr/>
          <p:nvPr/>
        </p:nvCxnSpPr>
        <p:spPr>
          <a:xfrm>
            <a:off x="8207228" y="2631228"/>
            <a:ext cx="198869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22DFAAE6-4843-5C4C-81AE-30A20388AE2E}"/>
              </a:ext>
            </a:extLst>
          </p:cNvPr>
          <p:cNvCxnSpPr/>
          <p:nvPr/>
        </p:nvCxnSpPr>
        <p:spPr>
          <a:xfrm>
            <a:off x="1651528" y="2646220"/>
            <a:ext cx="198869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4630560-E8EF-C943-99DF-D582B496454B}"/>
                  </a:ext>
                </a:extLst>
              </p:cNvPr>
              <p:cNvSpPr txBox="1"/>
              <p:nvPr/>
            </p:nvSpPr>
            <p:spPr>
              <a:xfrm>
                <a:off x="2068625" y="4348977"/>
                <a:ext cx="65357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zh-TW" sz="4000" dirty="0"/>
                  <a:t>’</a:t>
                </a:r>
                <a:endParaRPr kumimoji="1" lang="zh-TW" altLang="en-US" sz="40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4630560-E8EF-C943-99DF-D582B4964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625" y="4348977"/>
                <a:ext cx="653577" cy="707886"/>
              </a:xfrm>
              <a:prstGeom prst="rect">
                <a:avLst/>
              </a:prstGeom>
              <a:blipFill>
                <a:blip r:embed="rId6"/>
                <a:stretch>
                  <a:fillRect l="-11538" t="-12281" r="-30769" b="-36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E7E066-779C-1144-9C95-3BE1B6897D0E}"/>
                  </a:ext>
                </a:extLst>
              </p:cNvPr>
              <p:cNvSpPr txBox="1"/>
              <p:nvPr/>
            </p:nvSpPr>
            <p:spPr>
              <a:xfrm>
                <a:off x="2152975" y="1690688"/>
                <a:ext cx="6407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zh-TW" altLang="en-US" sz="40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E7E066-779C-1144-9C95-3BE1B6897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75" y="1690688"/>
                <a:ext cx="640753" cy="707886"/>
              </a:xfrm>
              <a:prstGeom prst="rect">
                <a:avLst/>
              </a:prstGeom>
              <a:blipFill>
                <a:blip r:embed="rId7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9D408B2-8252-F24B-9948-A072BFA56455}"/>
                  </a:ext>
                </a:extLst>
              </p:cNvPr>
              <p:cNvSpPr txBox="1"/>
              <p:nvPr/>
            </p:nvSpPr>
            <p:spPr>
              <a:xfrm>
                <a:off x="6748501" y="3782523"/>
                <a:ext cx="554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9D408B2-8252-F24B-9948-A072BFA5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501" y="3782523"/>
                <a:ext cx="5549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F9ED0B8-A0B6-D941-BD62-8A9A7603156B}"/>
                  </a:ext>
                </a:extLst>
              </p:cNvPr>
              <p:cNvSpPr txBox="1"/>
              <p:nvPr/>
            </p:nvSpPr>
            <p:spPr>
              <a:xfrm>
                <a:off x="8508287" y="3761874"/>
                <a:ext cx="6479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F9ED0B8-A0B6-D941-BD62-8A9A76031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287" y="3761874"/>
                <a:ext cx="64793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11925BB-0684-CB41-8354-6BC544FE5504}"/>
                  </a:ext>
                </a:extLst>
              </p:cNvPr>
              <p:cNvSpPr txBox="1"/>
              <p:nvPr/>
            </p:nvSpPr>
            <p:spPr>
              <a:xfrm>
                <a:off x="5061984" y="3769298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11925BB-0684-CB41-8354-6BC544FE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84" y="3769298"/>
                <a:ext cx="65755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3AE7F5B-8AC7-7C48-819C-B6C9D550D155}"/>
                  </a:ext>
                </a:extLst>
              </p:cNvPr>
              <p:cNvSpPr txBox="1"/>
              <p:nvPr/>
            </p:nvSpPr>
            <p:spPr>
              <a:xfrm>
                <a:off x="3204834" y="3803767"/>
                <a:ext cx="5645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3AE7F5B-8AC7-7C48-819C-B6C9D550D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834" y="3803767"/>
                <a:ext cx="56457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橢圓 18">
            <a:extLst>
              <a:ext uri="{FF2B5EF4-FFF2-40B4-BE49-F238E27FC236}">
                <a16:creationId xmlns:a16="http://schemas.microsoft.com/office/drawing/2014/main" id="{4F72088D-D23A-AA47-8F58-6AD997D597CD}"/>
              </a:ext>
            </a:extLst>
          </p:cNvPr>
          <p:cNvSpPr/>
          <p:nvPr/>
        </p:nvSpPr>
        <p:spPr>
          <a:xfrm>
            <a:off x="3172991" y="4819794"/>
            <a:ext cx="937549" cy="92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932D881-E5FC-6F4B-9A22-FFA46B5D27BB}"/>
              </a:ext>
            </a:extLst>
          </p:cNvPr>
          <p:cNvSpPr/>
          <p:nvPr/>
        </p:nvSpPr>
        <p:spPr>
          <a:xfrm>
            <a:off x="5027349" y="4819794"/>
            <a:ext cx="937549" cy="92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09ACB07-F74F-6746-8A47-DA2C2482CF79}"/>
              </a:ext>
            </a:extLst>
          </p:cNvPr>
          <p:cNvSpPr/>
          <p:nvPr/>
        </p:nvSpPr>
        <p:spPr>
          <a:xfrm>
            <a:off x="6662570" y="4819793"/>
            <a:ext cx="937549" cy="92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FB67075-6CF1-204C-85F5-542311C7D2CD}"/>
              </a:ext>
            </a:extLst>
          </p:cNvPr>
          <p:cNvSpPr/>
          <p:nvPr/>
        </p:nvSpPr>
        <p:spPr>
          <a:xfrm>
            <a:off x="8468843" y="4819792"/>
            <a:ext cx="937549" cy="92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9B67AD28-1979-9C41-AB9F-3E08FE584592}"/>
              </a:ext>
            </a:extLst>
          </p:cNvPr>
          <p:cNvCxnSpPr>
            <a:endCxn id="19" idx="2"/>
          </p:cNvCxnSpPr>
          <p:nvPr/>
        </p:nvCxnSpPr>
        <p:spPr>
          <a:xfrm>
            <a:off x="2048719" y="5282779"/>
            <a:ext cx="1124272" cy="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26D8F04A-104D-714C-8B24-CE0F63E7FBC0}"/>
              </a:ext>
            </a:extLst>
          </p:cNvPr>
          <p:cNvCxnSpPr>
            <a:cxnSpLocks/>
          </p:cNvCxnSpPr>
          <p:nvPr/>
        </p:nvCxnSpPr>
        <p:spPr>
          <a:xfrm>
            <a:off x="7660621" y="5282782"/>
            <a:ext cx="80095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D46CAC99-4688-7A47-871C-66E6B3CE606B}"/>
              </a:ext>
            </a:extLst>
          </p:cNvPr>
          <p:cNvCxnSpPr>
            <a:cxnSpLocks/>
          </p:cNvCxnSpPr>
          <p:nvPr/>
        </p:nvCxnSpPr>
        <p:spPr>
          <a:xfrm>
            <a:off x="5999221" y="5285990"/>
            <a:ext cx="6954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74AF7A7B-C768-9A47-975A-E6F4E6D3A674}"/>
              </a:ext>
            </a:extLst>
          </p:cNvPr>
          <p:cNvCxnSpPr/>
          <p:nvPr/>
        </p:nvCxnSpPr>
        <p:spPr>
          <a:xfrm>
            <a:off x="3958140" y="5282779"/>
            <a:ext cx="1124272" cy="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0B0CAB49-D631-A446-AB1F-C886CC47032E}"/>
              </a:ext>
            </a:extLst>
          </p:cNvPr>
          <p:cNvCxnSpPr/>
          <p:nvPr/>
        </p:nvCxnSpPr>
        <p:spPr>
          <a:xfrm>
            <a:off x="9386486" y="5326982"/>
            <a:ext cx="1124272" cy="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2903823-73FF-7649-B6E8-C1034A082F4E}"/>
                  </a:ext>
                </a:extLst>
              </p:cNvPr>
              <p:cNvSpPr txBox="1"/>
              <p:nvPr/>
            </p:nvSpPr>
            <p:spPr>
              <a:xfrm>
                <a:off x="3264362" y="5720275"/>
                <a:ext cx="21625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kumimoji="1" lang="en-US" altLang="zh-TW" sz="2400" b="0" dirty="0"/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2903823-73FF-7649-B6E8-C1034A082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62" y="5720275"/>
                <a:ext cx="2162515" cy="461665"/>
              </a:xfrm>
              <a:prstGeom prst="rect">
                <a:avLst/>
              </a:prstGeom>
              <a:blipFill>
                <a:blip r:embed="rId1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7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66D56F-5966-DF4C-B60F-5EC2BBB73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162" y="1266525"/>
            <a:ext cx="8329675" cy="4204884"/>
          </a:xfrm>
        </p:spPr>
      </p:pic>
    </p:spTree>
    <p:extLst>
      <p:ext uri="{BB962C8B-B14F-4D97-AF65-F5344CB8AC3E}">
        <p14:creationId xmlns:p14="http://schemas.microsoft.com/office/powerpoint/2010/main" val="322773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FFCA4-3DFA-2246-A1BB-1CE99AF1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 can find a critical path by either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C13A62-ED4A-C142-BFB0-653EF72211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/>
                  <a:t>Negating the edge weights and running DAG-SHORTEST-PATHS( </a:t>
                </a:r>
                <a14:m>
                  <m:oMath xmlns:m="http://schemas.openxmlformats.org/officeDocument/2006/math">
                    <m:r>
                      <a:rPr kumimoji="1" lang="en-US" altLang="zh-TW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TW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sz="3200" dirty="0"/>
                  <a:t>), or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/>
                  <a:t>Running DAG-SHORTEST-PATHS, with the modification that we replace “</a:t>
                </a:r>
                <a14:m>
                  <m:oMath xmlns:m="http://schemas.openxmlformats.org/officeDocument/2006/math">
                    <m:r>
                      <a:rPr kumimoji="1" lang="en-US" altLang="zh-TW" sz="3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TW" sz="3200" dirty="0"/>
                  <a:t>” by “</a:t>
                </a:r>
                <a14:m>
                  <m:oMath xmlns:m="http://schemas.openxmlformats.org/officeDocument/2006/math">
                    <m:r>
                      <a:rPr kumimoji="1" lang="en-US" altLang="zh-TW" sz="3200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kumimoji="1" lang="en-US" altLang="zh-TW" sz="3200" dirty="0"/>
                  <a:t>” in line 2 of INITIALIZE-SINGLE-SOURCE and “&gt;” by “&lt;” in the RELAX procedure</a:t>
                </a:r>
                <a:endParaRPr kumimoji="1"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C13A62-ED4A-C142-BFB0-653EF7221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50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157</Words>
  <Application>Microsoft Macintosh PowerPoint</Application>
  <PresentationFormat>寬螢幕</PresentationFormat>
  <Paragraphs>36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Cambria Math</vt:lpstr>
      <vt:lpstr>Office 佈景主題</vt:lpstr>
      <vt:lpstr>HW10-4</vt:lpstr>
      <vt:lpstr>PowerPoint 簡報</vt:lpstr>
      <vt:lpstr>Transform vertices</vt:lpstr>
      <vt:lpstr>PowerPoint 簡報</vt:lpstr>
      <vt:lpstr>PowerPoint 簡報</vt:lpstr>
      <vt:lpstr>We can find a critical path by either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HW10-4</dc:title>
  <dc:creator>Microsoft Office 使用者</dc:creator>
  <cp:lastModifiedBy>Microsoft Office 使用者</cp:lastModifiedBy>
  <cp:revision>10</cp:revision>
  <dcterms:created xsi:type="dcterms:W3CDTF">2019-05-13T19:22:51Z</dcterms:created>
  <dcterms:modified xsi:type="dcterms:W3CDTF">2019-05-14T03:13:42Z</dcterms:modified>
</cp:coreProperties>
</file>