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6"/>
    <p:restoredTop sz="94692"/>
  </p:normalViewPr>
  <p:slideViewPr>
    <p:cSldViewPr snapToGrid="0" snapToObjects="1">
      <p:cViewPr>
        <p:scale>
          <a:sx n="82" d="100"/>
          <a:sy n="82" d="100"/>
        </p:scale>
        <p:origin x="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3D5FF-61A2-D34D-A747-A81FCB04B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Algorithm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8161-40AF-D748-9CD6-2368C0807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101904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HW10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Q7</a:t>
            </a:r>
          </a:p>
          <a:p>
            <a:r>
              <a:rPr kumimoji="1" lang="zh-TW" altLang="en-US" sz="3200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369025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9A6072-D02E-E04E-98D3-EEE8D322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63" y="338905"/>
            <a:ext cx="3886200" cy="2489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Example(5)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54160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13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04964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v5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91620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7901120" y="6045714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975425" y="1017487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726431" y="-3305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739777" y="2676844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v5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586729" y="2627978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754917" y="83532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7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DF1F68B-3CAC-5C4C-8A9F-59CC6B38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88" y="476498"/>
            <a:ext cx="3886200" cy="2489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Example(6)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4126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37072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42541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9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8632755" y="6120765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5080141" y="108812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720450" y="89802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846655" y="2829174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v2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555404" y="2829174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558610" y="10716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46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40F263A-0E73-2A4E-9B86-03F0A3B2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1" y="589462"/>
            <a:ext cx="3886200" cy="2489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Example(7)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0764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8222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2807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9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792000" y="1186574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481315" y="21018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496813" y="2862651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v3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403304" y="279706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571492" y="25261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19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D2079-8EFA-6F47-9367-204DF7C8C828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Example(8)</a:t>
            </a:r>
            <a:endParaRPr kumimoji="1"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7D5C48-70A9-3C45-9BA7-66398B63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25" y="1130516"/>
            <a:ext cx="3886200" cy="24892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46291C-52A5-5E4A-8244-143B6010E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7576"/>
              </p:ext>
            </p:extLst>
          </p:nvPr>
        </p:nvGraphicFramePr>
        <p:xfrm>
          <a:off x="4686514" y="4436390"/>
          <a:ext cx="4182822" cy="117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623535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7E1861C-0DFD-6740-A13C-716045AA1601}"/>
              </a:ext>
            </a:extLst>
          </p:cNvPr>
          <p:cNvSpPr txBox="1"/>
          <p:nvPr/>
        </p:nvSpPr>
        <p:spPr>
          <a:xfrm>
            <a:off x="4686514" y="153433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AB0FF-BB38-2848-BAED-F9490D4CFC99}"/>
              </a:ext>
            </a:extLst>
          </p:cNvPr>
          <p:cNvSpPr txBox="1"/>
          <p:nvPr/>
        </p:nvSpPr>
        <p:spPr>
          <a:xfrm>
            <a:off x="6280256" y="62817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E1A72D-9E98-4247-88FA-30BCAB7AD696}"/>
              </a:ext>
            </a:extLst>
          </p:cNvPr>
          <p:cNvSpPr txBox="1"/>
          <p:nvPr/>
        </p:nvSpPr>
        <p:spPr>
          <a:xfrm>
            <a:off x="8038433" y="603104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773EE6-B918-E942-BE29-B63C9750C5E4}"/>
              </a:ext>
            </a:extLst>
          </p:cNvPr>
          <p:cNvSpPr txBox="1"/>
          <p:nvPr/>
        </p:nvSpPr>
        <p:spPr>
          <a:xfrm>
            <a:off x="6280256" y="348971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16942A-55FC-6849-B6BB-954B94F28D49}"/>
              </a:ext>
            </a:extLst>
          </p:cNvPr>
          <p:cNvSpPr txBox="1"/>
          <p:nvPr/>
        </p:nvSpPr>
        <p:spPr>
          <a:xfrm>
            <a:off x="8031937" y="3475728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EFFA40-2F5A-BE43-8BFC-36279A18A891}"/>
              </a:ext>
            </a:extLst>
          </p:cNvPr>
          <p:cNvSpPr txBox="1"/>
          <p:nvPr/>
        </p:nvSpPr>
        <p:spPr>
          <a:xfrm>
            <a:off x="6026950" y="5821976"/>
            <a:ext cx="1501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/>
              <a:t>Result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4030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A5EC97-F2BA-8C4D-A92D-F574A245DD5D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Time Complexity</a:t>
            </a:r>
            <a:endParaRPr kumimoji="1"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35464E-2885-AF4C-AF2A-1E4F95C15942}"/>
              </a:ext>
            </a:extLst>
          </p:cNvPr>
          <p:cNvSpPr txBox="1"/>
          <p:nvPr/>
        </p:nvSpPr>
        <p:spPr>
          <a:xfrm>
            <a:off x="2541722" y="1249589"/>
            <a:ext cx="9515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for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=0 to (V-1)W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while A[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] is not empty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u =A[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].remove()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for each v ∈ adj[u]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if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v∈Q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&amp;&amp; d[v] &gt; d[u]+w(u, v)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 𝛑[v] ← u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d[v] ← d[u]+w(u, v)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v move to the new place in A[ ]</a:t>
            </a: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FF1FBAC1-0235-774C-B2E9-6051324D0ABB}"/>
              </a:ext>
            </a:extLst>
          </p:cNvPr>
          <p:cNvCxnSpPr/>
          <p:nvPr/>
        </p:nvCxnSpPr>
        <p:spPr>
          <a:xfrm>
            <a:off x="6245817" y="1549831"/>
            <a:ext cx="268120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6B7113-4633-4E42-AC3D-514CB4B4DA61}"/>
              </a:ext>
            </a:extLst>
          </p:cNvPr>
          <p:cNvSpPr txBox="1"/>
          <p:nvPr/>
        </p:nvSpPr>
        <p:spPr>
          <a:xfrm>
            <a:off x="8927024" y="1257443"/>
            <a:ext cx="2080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accent6"/>
                </a:solidFill>
              </a:rPr>
              <a:t>最多看 </a:t>
            </a:r>
            <a:r>
              <a:rPr kumimoji="1" lang="en-US" altLang="zh-TW" sz="3200" dirty="0">
                <a:solidFill>
                  <a:schemeClr val="accent6"/>
                </a:solidFill>
              </a:rPr>
              <a:t>VW</a:t>
            </a:r>
            <a:endParaRPr kumimoji="1"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1851AFDB-0CD1-5F45-8551-37BAED3191E3}"/>
              </a:ext>
            </a:extLst>
          </p:cNvPr>
          <p:cNvSpPr/>
          <p:nvPr/>
        </p:nvSpPr>
        <p:spPr>
          <a:xfrm>
            <a:off x="7586420" y="1842218"/>
            <a:ext cx="224726" cy="916481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FE8757-DE65-114A-B1A0-320B91D2979C}"/>
              </a:ext>
            </a:extLst>
          </p:cNvPr>
          <p:cNvSpPr txBox="1"/>
          <p:nvPr/>
        </p:nvSpPr>
        <p:spPr>
          <a:xfrm>
            <a:off x="7854228" y="2008070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accent6"/>
                </a:solidFill>
              </a:rPr>
              <a:t>O(V)</a:t>
            </a:r>
            <a:endParaRPr kumimoji="1"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6F7B77DE-8269-9947-B96D-34F07BAB5E32}"/>
              </a:ext>
            </a:extLst>
          </p:cNvPr>
          <p:cNvSpPr/>
          <p:nvPr/>
        </p:nvSpPr>
        <p:spPr>
          <a:xfrm>
            <a:off x="9825925" y="2929180"/>
            <a:ext cx="141191" cy="235228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D2F6B3-DB1E-4247-B5EF-9F0004CF4E1F}"/>
              </a:ext>
            </a:extLst>
          </p:cNvPr>
          <p:cNvSpPr txBox="1"/>
          <p:nvPr/>
        </p:nvSpPr>
        <p:spPr>
          <a:xfrm>
            <a:off x="10058400" y="381293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accent6"/>
                </a:solidFill>
              </a:rPr>
              <a:t>O(E)</a:t>
            </a:r>
            <a:endParaRPr kumimoji="1" lang="zh-TW" altLang="en-US" sz="3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91407D4-84C8-5148-B644-F843FEB55E55}"/>
                  </a:ext>
                </a:extLst>
              </p:cNvPr>
              <p:cNvSpPr txBox="1"/>
              <p:nvPr/>
            </p:nvSpPr>
            <p:spPr>
              <a:xfrm>
                <a:off x="3877034" y="5697571"/>
                <a:ext cx="6845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𝑉𝑊</m:t>
                          </m:r>
                        </m:e>
                      </m:d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𝑉𝑊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91407D4-84C8-5148-B644-F843FEB5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034" y="5697571"/>
                <a:ext cx="6845335" cy="492443"/>
              </a:xfrm>
              <a:prstGeom prst="rect">
                <a:avLst/>
              </a:prstGeom>
              <a:blipFill>
                <a:blip r:embed="rId2"/>
                <a:stretch>
                  <a:fillRect l="-741" t="-2564" r="-1667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45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1109F1-FD73-EA49-A4E5-1C4425C0D203}"/>
              </a:ext>
            </a:extLst>
          </p:cNvPr>
          <p:cNvSpPr/>
          <p:nvPr/>
        </p:nvSpPr>
        <p:spPr>
          <a:xfrm>
            <a:off x="0" y="737235"/>
            <a:ext cx="1851660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6000" dirty="0"/>
              <a:t>Q7</a:t>
            </a:r>
            <a:endParaRPr kumimoji="1"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1A99B8-BAAB-4A49-9F4D-66E8140C2203}"/>
              </a:ext>
            </a:extLst>
          </p:cNvPr>
          <p:cNvSpPr txBox="1"/>
          <p:nvPr/>
        </p:nvSpPr>
        <p:spPr>
          <a:xfrm>
            <a:off x="2348508" y="1574325"/>
            <a:ext cx="876377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Let </a:t>
            </a:r>
            <a:r>
              <a:rPr lang="en-US" altLang="zh-TW" sz="3200" i="1" dirty="0"/>
              <a:t>G</a:t>
            </a:r>
            <a:r>
              <a:rPr lang="en-US" altLang="zh-TW" sz="3200" dirty="0"/>
              <a:t>=(</a:t>
            </a:r>
            <a:r>
              <a:rPr lang="en-US" altLang="zh-TW" sz="3200" i="1" dirty="0"/>
              <a:t>V</a:t>
            </a:r>
            <a:r>
              <a:rPr lang="en-US" altLang="zh-TW" sz="3200" dirty="0"/>
              <a:t>,</a:t>
            </a:r>
            <a:r>
              <a:rPr lang="en-US" altLang="zh-TW" sz="3200" i="1" dirty="0"/>
              <a:t>E</a:t>
            </a:r>
            <a:r>
              <a:rPr lang="en-US" altLang="zh-TW" sz="3200" dirty="0"/>
              <a:t>) be a weighted, directed graph with nonnegative weight function </a:t>
            </a:r>
            <a:r>
              <a:rPr lang="en-US" altLang="zh-TW" sz="3200" dirty="0" err="1"/>
              <a:t>w:E</a:t>
            </a:r>
            <a:r>
              <a:rPr lang="en-US" altLang="zh-TW" sz="3200" dirty="0"/>
              <a:t> → { 0,1,…,W }</a:t>
            </a:r>
            <a:r>
              <a:rPr lang="en-US" altLang="zh-TW" sz="3200" i="1" dirty="0"/>
              <a:t> </a:t>
            </a:r>
            <a:r>
              <a:rPr lang="en-US" altLang="zh-TW" sz="3200" dirty="0"/>
              <a:t>for some nonnegative integer W. Modify Dijkstra's algorithm to compute the shortest paths from a given source vertex s in 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WV</a:t>
            </a:r>
            <a:r>
              <a:rPr lang="en-US" altLang="zh-TW" sz="3200" dirty="0"/>
              <a:t>+</a:t>
            </a:r>
            <a:r>
              <a:rPr lang="en-US" altLang="zh-TW" sz="3200" i="1" dirty="0"/>
              <a:t>E</a:t>
            </a:r>
            <a:r>
              <a:rPr lang="en-US" altLang="zh-TW" sz="3200" dirty="0"/>
              <a:t>) time.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1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8603722-322D-6B4D-8BD8-BE0EA3F72E5B}"/>
                  </a:ext>
                </a:extLst>
              </p:cNvPr>
              <p:cNvSpPr txBox="1"/>
              <p:nvPr/>
            </p:nvSpPr>
            <p:spPr>
              <a:xfrm>
                <a:off x="4068597" y="1720311"/>
                <a:ext cx="56709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3600" i="1" smtClean="0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kumimoji="1" lang="zh-TW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TW" sz="36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zh-TW" sz="3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TW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1, 2, …, 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TW" sz="3600" b="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8603722-322D-6B4D-8BD8-BE0EA3F7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97" y="1720311"/>
                <a:ext cx="5670975" cy="553998"/>
              </a:xfrm>
              <a:prstGeom prst="rect">
                <a:avLst/>
              </a:prstGeom>
              <a:blipFill>
                <a:blip r:embed="rId2"/>
                <a:stretch>
                  <a:fillRect l="-2009" t="-171111" r="-10714" b="-26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98A3D4F-B7FE-4C49-A39F-09BC96D34FD4}"/>
              </a:ext>
            </a:extLst>
          </p:cNvPr>
          <p:cNvSpPr/>
          <p:nvPr/>
        </p:nvSpPr>
        <p:spPr>
          <a:xfrm>
            <a:off x="-1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3900" dirty="0"/>
              <a:t>Observation</a:t>
            </a:r>
            <a:endParaRPr kumimoji="1" lang="zh-TW" altLang="en-US" sz="3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85B3EB-6888-4E45-9460-D80D4EC550EF}"/>
              </a:ext>
            </a:extLst>
          </p:cNvPr>
          <p:cNvSpPr txBox="1"/>
          <p:nvPr/>
        </p:nvSpPr>
        <p:spPr>
          <a:xfrm>
            <a:off x="4013650" y="4046494"/>
            <a:ext cx="6075745" cy="149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若一最短路徑值不是無限大的話，其最大值必小於等於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65966D0-BE92-8248-B81E-D28EA3F89FEA}"/>
                  </a:ext>
                </a:extLst>
              </p:cNvPr>
              <p:cNvSpPr txBox="1"/>
              <p:nvPr/>
            </p:nvSpPr>
            <p:spPr>
              <a:xfrm>
                <a:off x="7819539" y="4932902"/>
                <a:ext cx="2073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65966D0-BE92-8248-B81E-D28EA3F8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39" y="4932902"/>
                <a:ext cx="2073260" cy="492443"/>
              </a:xfrm>
              <a:prstGeom prst="rect">
                <a:avLst/>
              </a:prstGeom>
              <a:blipFill>
                <a:blip r:embed="rId3"/>
                <a:stretch>
                  <a:fillRect r="-3049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45BD183C-E43F-1F47-B150-F4943AB5A4F7}"/>
              </a:ext>
            </a:extLst>
          </p:cNvPr>
          <p:cNvCxnSpPr/>
          <p:nvPr/>
        </p:nvCxnSpPr>
        <p:spPr>
          <a:xfrm>
            <a:off x="6920637" y="2448732"/>
            <a:ext cx="0" cy="15977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8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74841C-C58C-9F47-A0E5-D6A1CA918CE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400" dirty="0"/>
              <a:t>Solution</a:t>
            </a:r>
            <a:endParaRPr kumimoji="1"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689C8C-9AA8-DA4C-97AC-69CE3D0D580F}"/>
              </a:ext>
            </a:extLst>
          </p:cNvPr>
          <p:cNvSpPr txBox="1"/>
          <p:nvPr/>
        </p:nvSpPr>
        <p:spPr>
          <a:xfrm>
            <a:off x="3285640" y="1498712"/>
            <a:ext cx="8632557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3200" dirty="0"/>
              <a:t>把原本的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Heap </a:t>
            </a:r>
            <a:r>
              <a:rPr kumimoji="1" lang="zh-CN" altLang="en-US" sz="3200" dirty="0"/>
              <a:t>改成一個固定大小的</a:t>
            </a:r>
            <a:r>
              <a:rPr kumimoji="1" lang="en-US" altLang="zh-CN" sz="3200" dirty="0"/>
              <a:t> Array</a:t>
            </a:r>
            <a:r>
              <a:rPr kumimoji="1" lang="zh-TW" altLang="en-US" sz="3200" dirty="0"/>
              <a:t>，其大小為 </a:t>
            </a:r>
            <a:r>
              <a:rPr kumimoji="1" lang="en-US" altLang="zh-TW" sz="3200" i="1" dirty="0"/>
              <a:t>VW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TW" altLang="en-US" sz="3200" dirty="0"/>
              <a:t>用一個值紀錄目前最小的 </a:t>
            </a:r>
            <a:r>
              <a:rPr kumimoji="1" lang="en-US" altLang="zh-TW" sz="3200" dirty="0"/>
              <a:t>key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3200" dirty="0"/>
              <a:t>由於沒有負值，因此</a:t>
            </a:r>
            <a:r>
              <a:rPr kumimoji="1" lang="en-US" altLang="zh-TW" sz="3200" dirty="0"/>
              <a:t>Key </a:t>
            </a:r>
            <a:r>
              <a:rPr kumimoji="1" lang="zh-CN" altLang="en-US" sz="3200" dirty="0"/>
              <a:t>的最小值一定是呈現簡單遞增，所以最多只需要把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Array </a:t>
            </a:r>
            <a:r>
              <a:rPr kumimoji="1" lang="zh-CN" altLang="en-US" sz="3200" dirty="0"/>
              <a:t>跑過一次</a:t>
            </a:r>
            <a:endParaRPr kumimoji="1" lang="en-US" altLang="zh-TW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500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41C7F8-00D6-B241-9A19-58A5AF397BD9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600" dirty="0"/>
              <a:t>Pseudocode</a:t>
            </a:r>
            <a:endParaRPr kumimoji="1"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7AD44-99A6-C849-8458-3C66E0FE80A2}"/>
              </a:ext>
            </a:extLst>
          </p:cNvPr>
          <p:cNvSpPr txBox="1"/>
          <p:nvPr/>
        </p:nvSpPr>
        <p:spPr>
          <a:xfrm>
            <a:off x="2712203" y="428178"/>
            <a:ext cx="9515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Dijkstra_m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(G, s)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𝛑[v] ← NIL, d[v] ← ∞ ∀ v;	d[s] ←</a:t>
            </a:r>
            <a:r>
              <a:rPr kumimoji="1" lang="zh-TW" altLang="en-US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0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A[0] ← v1, A[1~VW] ← empty,  [infinity] ← v2~vn</a:t>
            </a:r>
          </a:p>
          <a:p>
            <a:endParaRPr kumimoji="1" lang="en-US" altLang="zh-TW" sz="32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for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=0 to (V-1)W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while A[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] is not empty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u =A[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].remove()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for each v ∈ adj[u]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if </a:t>
            </a:r>
            <a:r>
              <a:rPr kumimoji="1" lang="en-US" altLang="zh-TW" sz="32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v∈Q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&amp;&amp; d[v] &gt; d[u]+w(u, v)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 𝛑[v] ← u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d[v] ← d[u]+w(u, v)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v move to the new place in A[ ]</a:t>
            </a:r>
          </a:p>
        </p:txBody>
      </p:sp>
    </p:spTree>
    <p:extLst>
      <p:ext uri="{BB962C8B-B14F-4D97-AF65-F5344CB8AC3E}">
        <p14:creationId xmlns:p14="http://schemas.microsoft.com/office/powerpoint/2010/main" val="419401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75C7F2-D461-6E49-A2E4-82C4FDC13539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Example(1)</a:t>
            </a:r>
            <a:endParaRPr kumimoji="1"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1C3C07-433A-A649-9AEB-F251FDAE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77" y="1424982"/>
            <a:ext cx="4622845" cy="2961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8C669B-75B7-F84B-9DAE-80B94730D985}"/>
                  </a:ext>
                </a:extLst>
              </p:cNvPr>
              <p:cNvSpPr txBox="1"/>
              <p:nvPr/>
            </p:nvSpPr>
            <p:spPr>
              <a:xfrm>
                <a:off x="4102797" y="5056825"/>
                <a:ext cx="7164470" cy="75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3200" dirty="0"/>
                  <a:t>⇒</a:t>
                </a:r>
                <a:r>
                  <a:rPr kumimoji="1" lang="zh-CN" altLang="en-US" sz="3200" dirty="0"/>
                  <a:t>矩陣</a:t>
                </a:r>
                <a:r>
                  <a:rPr kumimoji="1" lang="zh-TW" altLang="en-US" sz="3200" dirty="0"/>
                  <a:t> </a:t>
                </a:r>
                <a:r>
                  <a:rPr kumimoji="1" lang="en-US" altLang="zh-TW" sz="3200" dirty="0"/>
                  <a:t>A </a:t>
                </a:r>
                <a:r>
                  <a:rPr kumimoji="1" lang="zh-CN" altLang="en-US" sz="3200" dirty="0"/>
                  <a:t>的大小：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3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kumimoji="1" lang="zh-TW" altLang="en-US" sz="32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8C669B-75B7-F84B-9DAE-80B94730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97" y="5056825"/>
                <a:ext cx="7164470" cy="752385"/>
              </a:xfrm>
              <a:prstGeom prst="rect">
                <a:avLst/>
              </a:prstGeom>
              <a:blipFill>
                <a:blip r:embed="rId3"/>
                <a:stretch>
                  <a:fillRect l="-194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4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Example(2)</a:t>
            </a:r>
            <a:endParaRPr kumimoji="1"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5CEA2E-52BC-7849-B6C9-C296AC71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15" y="526081"/>
            <a:ext cx="3886200" cy="24892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40673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96515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4749"/>
              </p:ext>
            </p:extLst>
          </p:nvPr>
        </p:nvGraphicFramePr>
        <p:xfrm>
          <a:off x="3109563" y="4820919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v1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4509361" y="6025396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63950C-B93D-D442-9915-E4F5ECD35485}"/>
              </a:ext>
            </a:extLst>
          </p:cNvPr>
          <p:cNvSpPr txBox="1"/>
          <p:nvPr/>
        </p:nvSpPr>
        <p:spPr>
          <a:xfrm>
            <a:off x="4400106" y="1509071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5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Example(3)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4297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42141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93"/>
              </p:ext>
            </p:extLst>
          </p:nvPr>
        </p:nvGraphicFramePr>
        <p:xfrm>
          <a:off x="3109563" y="4820919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..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6586779" y="6065253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30FA82-D3D6-9F46-BF38-C8CB321B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63" y="526081"/>
            <a:ext cx="3886200" cy="24892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975425" y="1177934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680238" y="120637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699603" y="277588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v1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AD070-6FD9-814E-B51A-E8F1BF1429D4}"/>
              </a:ext>
            </a:extLst>
          </p:cNvPr>
          <p:cNvSpPr txBox="1"/>
          <p:nvPr/>
        </p:nvSpPr>
        <p:spPr>
          <a:xfrm>
            <a:off x="8350388" y="117183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C45B3E-DD72-494F-A7D5-925659BBA79B}"/>
              </a:ext>
            </a:extLst>
          </p:cNvPr>
          <p:cNvSpPr txBox="1"/>
          <p:nvPr/>
        </p:nvSpPr>
        <p:spPr>
          <a:xfrm>
            <a:off x="8381384" y="2816664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4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Example(4)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53401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14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55056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42666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v5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7126205" y="6039032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30FA82-D3D6-9F46-BF38-C8CB321B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63" y="338905"/>
            <a:ext cx="3886200" cy="24892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966608" y="956984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604957" y="-31849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680238" y="26874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v4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586729" y="2621905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754917" y="77459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095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111</TotalTime>
  <Words>431</Words>
  <Application>Microsoft Macintosh PowerPoint</Application>
  <PresentationFormat>寬螢幕</PresentationFormat>
  <Paragraphs>306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STFangsong</vt:lpstr>
      <vt:lpstr>Cambria Math</vt:lpstr>
      <vt:lpstr>Corbel</vt:lpstr>
      <vt:lpstr>Wingdings 2</vt:lpstr>
      <vt:lpstr>框架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秉洋 張</dc:creator>
  <cp:lastModifiedBy>秉洋 張</cp:lastModifiedBy>
  <cp:revision>18</cp:revision>
  <dcterms:created xsi:type="dcterms:W3CDTF">2019-05-13T13:58:40Z</dcterms:created>
  <dcterms:modified xsi:type="dcterms:W3CDTF">2019-05-13T15:50:24Z</dcterms:modified>
</cp:coreProperties>
</file>