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5"/>
    <p:restoredTop sz="95846"/>
  </p:normalViewPr>
  <p:slideViewPr>
    <p:cSldViewPr snapToGrid="0" snapToObjects="1">
      <p:cViewPr varScale="1">
        <p:scale>
          <a:sx n="107" d="100"/>
          <a:sy n="107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D3D5FF-61A2-D34D-A747-A81FCB04B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Algorithm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B88161-40AF-D748-9CD6-2368C0807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1101904"/>
          </a:xfrm>
        </p:spPr>
        <p:txBody>
          <a:bodyPr>
            <a:noAutofit/>
          </a:bodyPr>
          <a:lstStyle/>
          <a:p>
            <a:r>
              <a:rPr kumimoji="1" lang="en-US" altLang="zh-TW" sz="4000" dirty="0"/>
              <a:t>HW10</a:t>
            </a:r>
            <a:r>
              <a:rPr kumimoji="1" lang="zh-TW" altLang="en-US" sz="4000" dirty="0"/>
              <a:t> </a:t>
            </a:r>
            <a:r>
              <a:rPr kumimoji="1" lang="en-US" altLang="zh-TW" sz="4000" dirty="0"/>
              <a:t>Q7</a:t>
            </a:r>
          </a:p>
          <a:p>
            <a:r>
              <a:rPr kumimoji="1" lang="zh-TW" altLang="en-US" sz="3200" dirty="0"/>
              <a:t>第三組</a:t>
            </a:r>
          </a:p>
        </p:txBody>
      </p:sp>
    </p:spTree>
    <p:extLst>
      <p:ext uri="{BB962C8B-B14F-4D97-AF65-F5344CB8AC3E}">
        <p14:creationId xmlns:p14="http://schemas.microsoft.com/office/powerpoint/2010/main" val="3690258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C9A6072-D02E-E04E-98D3-EEE8D3229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463" y="338905"/>
            <a:ext cx="3886200" cy="24892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4EC227C-8E79-794A-82D1-11AA0EDF8FD0}"/>
              </a:ext>
            </a:extLst>
          </p:cNvPr>
          <p:cNvSpPr/>
          <p:nvPr/>
        </p:nvSpPr>
        <p:spPr>
          <a:xfrm>
            <a:off x="0" y="737235"/>
            <a:ext cx="2712203" cy="5383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TW" sz="4000" dirty="0"/>
              <a:t>Example(5)</a:t>
            </a:r>
            <a:endParaRPr kumimoji="1" lang="zh-TW" altLang="en-US" sz="4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8891D18-D5F3-D840-8337-1B107E752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954160"/>
              </p:ext>
            </p:extLst>
          </p:nvPr>
        </p:nvGraphicFramePr>
        <p:xfrm>
          <a:off x="2990741" y="3429000"/>
          <a:ext cx="41828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137">
                  <a:extLst>
                    <a:ext uri="{9D8B030D-6E8A-4147-A177-3AD203B41FA5}">
                      <a16:colId xmlns:a16="http://schemas.microsoft.com/office/drawing/2014/main" val="3364839246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1436207682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360731649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2059889509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83362686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780533618"/>
                    </a:ext>
                  </a:extLst>
                </a:gridCol>
              </a:tblGrid>
              <a:tr h="515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d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1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2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3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4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772065"/>
                  </a:ext>
                </a:extLst>
              </a:tr>
              <a:tr h="515822"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0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accent6"/>
                          </a:solidFill>
                        </a:rPr>
                        <a:t>13</a:t>
                      </a:r>
                      <a:endParaRPr lang="zh-TW" alt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2241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A5CB888-F6E3-2D48-B99C-A903F5E19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804964"/>
              </p:ext>
            </p:extLst>
          </p:nvPr>
        </p:nvGraphicFramePr>
        <p:xfrm>
          <a:off x="7374178" y="3429000"/>
          <a:ext cx="41828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137">
                  <a:extLst>
                    <a:ext uri="{9D8B030D-6E8A-4147-A177-3AD203B41FA5}">
                      <a16:colId xmlns:a16="http://schemas.microsoft.com/office/drawing/2014/main" val="3364839246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1436207682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360731649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2059889509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83362686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780533618"/>
                    </a:ext>
                  </a:extLst>
                </a:gridCol>
              </a:tblGrid>
              <a:tr h="515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𝛑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1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2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3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4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772065"/>
                  </a:ext>
                </a:extLst>
              </a:tr>
              <a:tr h="515822"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accent6"/>
                          </a:solidFill>
                        </a:rPr>
                        <a:t>v5</a:t>
                      </a:r>
                      <a:endParaRPr lang="zh-TW" alt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2241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01AD8DA-7596-0C4D-B18C-6199B3CAF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291620"/>
              </p:ext>
            </p:extLst>
          </p:nvPr>
        </p:nvGraphicFramePr>
        <p:xfrm>
          <a:off x="3201110" y="4852909"/>
          <a:ext cx="81279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93563941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5854832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3679736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64983564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9111822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1696759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25969362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9691674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5049246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8182799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12955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A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0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…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6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7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8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…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13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…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40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57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strike="sngStrike" dirty="0"/>
                        <a:t>v1</a:t>
                      </a:r>
                      <a:endParaRPr lang="zh-TW" altLang="en-US" sz="3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strike="sngStrike" dirty="0"/>
                        <a:t>v4</a:t>
                      </a:r>
                      <a:endParaRPr lang="zh-TW" altLang="en-US" sz="3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strike="sngStrike" dirty="0">
                          <a:solidFill>
                            <a:schemeClr val="tx1"/>
                          </a:solidFill>
                        </a:rPr>
                        <a:t>v5</a:t>
                      </a:r>
                      <a:endParaRPr lang="zh-TW" altLang="en-US" sz="30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accent6"/>
                          </a:solidFill>
                        </a:rPr>
                        <a:t>v3</a:t>
                      </a:r>
                      <a:endParaRPr lang="zh-TW" alt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98090"/>
                  </a:ext>
                </a:extLst>
              </a:tr>
            </a:tbl>
          </a:graphicData>
        </a:graphic>
      </p:graphicFrame>
      <p:sp>
        <p:nvSpPr>
          <p:cNvPr id="8" name="向上箭號 7">
            <a:extLst>
              <a:ext uri="{FF2B5EF4-FFF2-40B4-BE49-F238E27FC236}">
                <a16:creationId xmlns:a16="http://schemas.microsoft.com/office/drawing/2014/main" id="{23D81E38-DC51-D64A-94DD-2711A56E2D34}"/>
              </a:ext>
            </a:extLst>
          </p:cNvPr>
          <p:cNvSpPr/>
          <p:nvPr/>
        </p:nvSpPr>
        <p:spPr>
          <a:xfrm>
            <a:off x="7901120" y="6045714"/>
            <a:ext cx="247973" cy="613044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9668C4C-A41A-EB4E-A171-7B70061D1FB6}"/>
              </a:ext>
            </a:extLst>
          </p:cNvPr>
          <p:cNvSpPr txBox="1"/>
          <p:nvPr/>
        </p:nvSpPr>
        <p:spPr>
          <a:xfrm>
            <a:off x="4975425" y="1017487"/>
            <a:ext cx="527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v1</a:t>
            </a:r>
            <a:endParaRPr kumimoji="1" lang="zh-TW" altLang="en-US" sz="28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82021D2-D7BE-6A4C-8AAF-C8968A1AC33D}"/>
              </a:ext>
            </a:extLst>
          </p:cNvPr>
          <p:cNvSpPr txBox="1"/>
          <p:nvPr/>
        </p:nvSpPr>
        <p:spPr>
          <a:xfrm>
            <a:off x="6726431" y="-33054"/>
            <a:ext cx="532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v2</a:t>
            </a:r>
            <a:endParaRPr kumimoji="1" lang="zh-TW" altLang="en-US" sz="28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E52D071-3A2E-C742-87BB-54DFEB13CC88}"/>
              </a:ext>
            </a:extLst>
          </p:cNvPr>
          <p:cNvSpPr txBox="1"/>
          <p:nvPr/>
        </p:nvSpPr>
        <p:spPr>
          <a:xfrm>
            <a:off x="6739777" y="2676844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v4</a:t>
            </a:r>
            <a:endParaRPr kumimoji="1" lang="zh-TW" altLang="en-US" sz="28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9D9CF48-91E8-0E46-8681-6E8449D9F804}"/>
              </a:ext>
            </a:extLst>
          </p:cNvPr>
          <p:cNvSpPr txBox="1"/>
          <p:nvPr/>
        </p:nvSpPr>
        <p:spPr>
          <a:xfrm>
            <a:off x="3201110" y="937174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solidFill>
                  <a:srgbClr val="FF0000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u = v5</a:t>
            </a:r>
            <a:endParaRPr kumimoji="1" lang="zh-TW" altLang="en-US" sz="3600" dirty="0">
              <a:solidFill>
                <a:srgbClr val="FF0000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BB975CC-ACC0-6F4C-802F-15BE7996583C}"/>
              </a:ext>
            </a:extLst>
          </p:cNvPr>
          <p:cNvSpPr txBox="1"/>
          <p:nvPr/>
        </p:nvSpPr>
        <p:spPr>
          <a:xfrm>
            <a:off x="8586729" y="2627978"/>
            <a:ext cx="522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v5</a:t>
            </a:r>
            <a:endParaRPr kumimoji="1" lang="zh-TW" altLang="en-US" sz="28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A769E50-2465-A64E-903C-2D470BA0C641}"/>
              </a:ext>
            </a:extLst>
          </p:cNvPr>
          <p:cNvSpPr txBox="1"/>
          <p:nvPr/>
        </p:nvSpPr>
        <p:spPr>
          <a:xfrm>
            <a:off x="8754917" y="83532"/>
            <a:ext cx="527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v3</a:t>
            </a:r>
            <a:endParaRPr kumimoji="1" lang="zh-TW" altLang="en-US" sz="28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678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0DF1F68B-3CAC-5C4C-8A9F-59CC6B385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488" y="476498"/>
            <a:ext cx="3886200" cy="24892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4EC227C-8E79-794A-82D1-11AA0EDF8FD0}"/>
              </a:ext>
            </a:extLst>
          </p:cNvPr>
          <p:cNvSpPr/>
          <p:nvPr/>
        </p:nvSpPr>
        <p:spPr>
          <a:xfrm>
            <a:off x="0" y="737235"/>
            <a:ext cx="2712203" cy="5383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TW" sz="4000" dirty="0"/>
              <a:t>Example(6)</a:t>
            </a:r>
            <a:endParaRPr kumimoji="1" lang="zh-TW" altLang="en-US" sz="4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8891D18-D5F3-D840-8337-1B107E752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44126"/>
              </p:ext>
            </p:extLst>
          </p:nvPr>
        </p:nvGraphicFramePr>
        <p:xfrm>
          <a:off x="2990741" y="3429000"/>
          <a:ext cx="41828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137">
                  <a:extLst>
                    <a:ext uri="{9D8B030D-6E8A-4147-A177-3AD203B41FA5}">
                      <a16:colId xmlns:a16="http://schemas.microsoft.com/office/drawing/2014/main" val="3364839246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1436207682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360731649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2059889509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83362686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780533618"/>
                    </a:ext>
                  </a:extLst>
                </a:gridCol>
              </a:tblGrid>
              <a:tr h="515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d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1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2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3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4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772065"/>
                  </a:ext>
                </a:extLst>
              </a:tr>
              <a:tr h="515822"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0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accent6"/>
                          </a:solidFill>
                        </a:rPr>
                        <a:t>9</a:t>
                      </a:r>
                      <a:endParaRPr lang="zh-TW" alt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2241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A5CB888-F6E3-2D48-B99C-A903F5E19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37072"/>
              </p:ext>
            </p:extLst>
          </p:nvPr>
        </p:nvGraphicFramePr>
        <p:xfrm>
          <a:off x="7374178" y="3429000"/>
          <a:ext cx="41828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137">
                  <a:extLst>
                    <a:ext uri="{9D8B030D-6E8A-4147-A177-3AD203B41FA5}">
                      <a16:colId xmlns:a16="http://schemas.microsoft.com/office/drawing/2014/main" val="3364839246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1436207682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360731649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2059889509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83362686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780533618"/>
                    </a:ext>
                  </a:extLst>
                </a:gridCol>
              </a:tblGrid>
              <a:tr h="515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𝛑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1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2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3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4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772065"/>
                  </a:ext>
                </a:extLst>
              </a:tr>
              <a:tr h="515822"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accent6"/>
                          </a:solidFill>
                        </a:rPr>
                        <a:t>v2</a:t>
                      </a:r>
                      <a:endParaRPr lang="zh-TW" alt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2241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01AD8DA-7596-0C4D-B18C-6199B3CAF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042541"/>
              </p:ext>
            </p:extLst>
          </p:nvPr>
        </p:nvGraphicFramePr>
        <p:xfrm>
          <a:off x="3201110" y="4852909"/>
          <a:ext cx="81279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93563941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5854832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3679736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64983564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9111822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1696759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25969362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9691674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5049246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8182799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12955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A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0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…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6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7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8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9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…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…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40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57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strike="sngStrike" dirty="0"/>
                        <a:t>v1</a:t>
                      </a:r>
                      <a:endParaRPr lang="zh-TW" altLang="en-US" sz="3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strike="sngStrike" dirty="0"/>
                        <a:t>v4</a:t>
                      </a:r>
                      <a:endParaRPr lang="zh-TW" altLang="en-US" sz="3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strike="sngStrike" dirty="0">
                          <a:solidFill>
                            <a:schemeClr val="tx1"/>
                          </a:solidFill>
                        </a:rPr>
                        <a:t>v5</a:t>
                      </a:r>
                      <a:endParaRPr lang="zh-TW" altLang="en-US" sz="30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strike="sngStrike" dirty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zh-TW" altLang="en-US" sz="30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accent6"/>
                          </a:solidFill>
                        </a:rPr>
                        <a:t>v3</a:t>
                      </a:r>
                      <a:endParaRPr lang="zh-TW" alt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98090"/>
                  </a:ext>
                </a:extLst>
              </a:tr>
            </a:tbl>
          </a:graphicData>
        </a:graphic>
      </p:graphicFrame>
      <p:sp>
        <p:nvSpPr>
          <p:cNvPr id="8" name="向上箭號 7">
            <a:extLst>
              <a:ext uri="{FF2B5EF4-FFF2-40B4-BE49-F238E27FC236}">
                <a16:creationId xmlns:a16="http://schemas.microsoft.com/office/drawing/2014/main" id="{23D81E38-DC51-D64A-94DD-2711A56E2D34}"/>
              </a:ext>
            </a:extLst>
          </p:cNvPr>
          <p:cNvSpPr/>
          <p:nvPr/>
        </p:nvSpPr>
        <p:spPr>
          <a:xfrm>
            <a:off x="8632755" y="6120765"/>
            <a:ext cx="247973" cy="613044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9668C4C-A41A-EB4E-A171-7B70061D1FB6}"/>
              </a:ext>
            </a:extLst>
          </p:cNvPr>
          <p:cNvSpPr txBox="1"/>
          <p:nvPr/>
        </p:nvSpPr>
        <p:spPr>
          <a:xfrm>
            <a:off x="5080141" y="1088126"/>
            <a:ext cx="527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v1</a:t>
            </a:r>
            <a:endParaRPr kumimoji="1" lang="zh-TW" altLang="en-US" sz="28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82021D2-D7BE-6A4C-8AAF-C8968A1AC33D}"/>
              </a:ext>
            </a:extLst>
          </p:cNvPr>
          <p:cNvSpPr txBox="1"/>
          <p:nvPr/>
        </p:nvSpPr>
        <p:spPr>
          <a:xfrm>
            <a:off x="6720450" y="89802"/>
            <a:ext cx="532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v2</a:t>
            </a:r>
            <a:endParaRPr kumimoji="1" lang="zh-TW" altLang="en-US" sz="28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E52D071-3A2E-C742-87BB-54DFEB13CC88}"/>
              </a:ext>
            </a:extLst>
          </p:cNvPr>
          <p:cNvSpPr txBox="1"/>
          <p:nvPr/>
        </p:nvSpPr>
        <p:spPr>
          <a:xfrm>
            <a:off x="6846655" y="2829174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v4</a:t>
            </a:r>
            <a:endParaRPr kumimoji="1" lang="zh-TW" altLang="en-US" sz="28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9D9CF48-91E8-0E46-8681-6E8449D9F804}"/>
              </a:ext>
            </a:extLst>
          </p:cNvPr>
          <p:cNvSpPr txBox="1"/>
          <p:nvPr/>
        </p:nvSpPr>
        <p:spPr>
          <a:xfrm>
            <a:off x="3201110" y="937174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solidFill>
                  <a:srgbClr val="FF0000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u = v2</a:t>
            </a:r>
            <a:endParaRPr kumimoji="1" lang="zh-TW" altLang="en-US" sz="3600" dirty="0">
              <a:solidFill>
                <a:srgbClr val="FF0000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BB975CC-ACC0-6F4C-802F-15BE7996583C}"/>
              </a:ext>
            </a:extLst>
          </p:cNvPr>
          <p:cNvSpPr txBox="1"/>
          <p:nvPr/>
        </p:nvSpPr>
        <p:spPr>
          <a:xfrm>
            <a:off x="8555404" y="2829174"/>
            <a:ext cx="522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v5</a:t>
            </a:r>
            <a:endParaRPr kumimoji="1" lang="zh-TW" altLang="en-US" sz="28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A769E50-2465-A64E-903C-2D470BA0C641}"/>
              </a:ext>
            </a:extLst>
          </p:cNvPr>
          <p:cNvSpPr txBox="1"/>
          <p:nvPr/>
        </p:nvSpPr>
        <p:spPr>
          <a:xfrm>
            <a:off x="8558610" y="107166"/>
            <a:ext cx="527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v3</a:t>
            </a:r>
            <a:endParaRPr kumimoji="1" lang="zh-TW" altLang="en-US" sz="28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7468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40F263A-0E73-2A4E-9B86-03F0A3B26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141" y="589462"/>
            <a:ext cx="3886200" cy="24892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4EC227C-8E79-794A-82D1-11AA0EDF8FD0}"/>
              </a:ext>
            </a:extLst>
          </p:cNvPr>
          <p:cNvSpPr/>
          <p:nvPr/>
        </p:nvSpPr>
        <p:spPr>
          <a:xfrm>
            <a:off x="0" y="737235"/>
            <a:ext cx="2712203" cy="5383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TW" sz="4000" dirty="0"/>
              <a:t>Example(7)</a:t>
            </a:r>
            <a:endParaRPr kumimoji="1" lang="zh-TW" altLang="en-US" sz="4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8891D18-D5F3-D840-8337-1B107E752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410764"/>
              </p:ext>
            </p:extLst>
          </p:nvPr>
        </p:nvGraphicFramePr>
        <p:xfrm>
          <a:off x="2990741" y="3429000"/>
          <a:ext cx="41828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137">
                  <a:extLst>
                    <a:ext uri="{9D8B030D-6E8A-4147-A177-3AD203B41FA5}">
                      <a16:colId xmlns:a16="http://schemas.microsoft.com/office/drawing/2014/main" val="3364839246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1436207682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360731649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2059889509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83362686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780533618"/>
                    </a:ext>
                  </a:extLst>
                </a:gridCol>
              </a:tblGrid>
              <a:tr h="515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d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1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2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3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4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772065"/>
                  </a:ext>
                </a:extLst>
              </a:tr>
              <a:tr h="515822"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0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2241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A5CB888-F6E3-2D48-B99C-A903F5E19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778222"/>
              </p:ext>
            </p:extLst>
          </p:nvPr>
        </p:nvGraphicFramePr>
        <p:xfrm>
          <a:off x="7374178" y="3429000"/>
          <a:ext cx="41828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137">
                  <a:extLst>
                    <a:ext uri="{9D8B030D-6E8A-4147-A177-3AD203B41FA5}">
                      <a16:colId xmlns:a16="http://schemas.microsoft.com/office/drawing/2014/main" val="3364839246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1436207682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360731649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2059889509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83362686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780533618"/>
                    </a:ext>
                  </a:extLst>
                </a:gridCol>
              </a:tblGrid>
              <a:tr h="515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𝛑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1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2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3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4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772065"/>
                  </a:ext>
                </a:extLst>
              </a:tr>
              <a:tr h="515822"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2241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01AD8DA-7596-0C4D-B18C-6199B3CAF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246539"/>
              </p:ext>
            </p:extLst>
          </p:nvPr>
        </p:nvGraphicFramePr>
        <p:xfrm>
          <a:off x="3201110" y="4852909"/>
          <a:ext cx="81279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93563941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5854832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3679736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64983564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9111822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1696759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25969362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9691674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5049246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8182799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12955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A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0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…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6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7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8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9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…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…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40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57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strike="sngStrike" dirty="0"/>
                        <a:t>v1</a:t>
                      </a:r>
                      <a:endParaRPr lang="zh-TW" altLang="en-US" sz="3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strike="sngStrike" dirty="0"/>
                        <a:t>v4</a:t>
                      </a:r>
                      <a:endParaRPr lang="zh-TW" altLang="en-US" sz="3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strike="sngStrike" dirty="0">
                          <a:solidFill>
                            <a:schemeClr val="tx1"/>
                          </a:solidFill>
                        </a:rPr>
                        <a:t>v5</a:t>
                      </a:r>
                      <a:endParaRPr lang="zh-TW" altLang="en-US" sz="30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strike="sngStrike" dirty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zh-TW" altLang="en-US" sz="30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strike="sngStrike" dirty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zh-TW" altLang="en-US" sz="30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98090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49668C4C-A41A-EB4E-A171-7B70061D1FB6}"/>
              </a:ext>
            </a:extLst>
          </p:cNvPr>
          <p:cNvSpPr txBox="1"/>
          <p:nvPr/>
        </p:nvSpPr>
        <p:spPr>
          <a:xfrm>
            <a:off x="4792000" y="1186574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v1</a:t>
            </a:r>
            <a:endParaRPr kumimoji="1" lang="zh-TW" altLang="en-US" sz="24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82021D2-D7BE-6A4C-8AAF-C8968A1AC33D}"/>
              </a:ext>
            </a:extLst>
          </p:cNvPr>
          <p:cNvSpPr txBox="1"/>
          <p:nvPr/>
        </p:nvSpPr>
        <p:spPr>
          <a:xfrm>
            <a:off x="6481315" y="210180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v2</a:t>
            </a:r>
            <a:endParaRPr kumimoji="1" lang="zh-TW" altLang="en-US" sz="24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E52D071-3A2E-C742-87BB-54DFEB13CC88}"/>
              </a:ext>
            </a:extLst>
          </p:cNvPr>
          <p:cNvSpPr txBox="1"/>
          <p:nvPr/>
        </p:nvSpPr>
        <p:spPr>
          <a:xfrm>
            <a:off x="6496813" y="2862651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v4</a:t>
            </a:r>
            <a:endParaRPr kumimoji="1" lang="zh-TW" altLang="en-US" sz="24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9D9CF48-91E8-0E46-8681-6E8449D9F804}"/>
              </a:ext>
            </a:extLst>
          </p:cNvPr>
          <p:cNvSpPr txBox="1"/>
          <p:nvPr/>
        </p:nvSpPr>
        <p:spPr>
          <a:xfrm>
            <a:off x="3201110" y="937174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solidFill>
                  <a:srgbClr val="FF0000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u = v3</a:t>
            </a:r>
            <a:endParaRPr kumimoji="1" lang="zh-TW" altLang="en-US" sz="3600" dirty="0">
              <a:solidFill>
                <a:srgbClr val="FF0000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BB975CC-ACC0-6F4C-802F-15BE7996583C}"/>
              </a:ext>
            </a:extLst>
          </p:cNvPr>
          <p:cNvSpPr txBox="1"/>
          <p:nvPr/>
        </p:nvSpPr>
        <p:spPr>
          <a:xfrm>
            <a:off x="8403304" y="2797065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v5</a:t>
            </a:r>
            <a:endParaRPr kumimoji="1" lang="zh-TW" altLang="en-US" sz="24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A769E50-2465-A64E-903C-2D470BA0C641}"/>
              </a:ext>
            </a:extLst>
          </p:cNvPr>
          <p:cNvSpPr txBox="1"/>
          <p:nvPr/>
        </p:nvSpPr>
        <p:spPr>
          <a:xfrm>
            <a:off x="8571492" y="252619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v3</a:t>
            </a:r>
            <a:endParaRPr kumimoji="1" lang="zh-TW" altLang="en-US" sz="24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0196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14D2079-8EFA-6F47-9367-204DF7C8C828}"/>
              </a:ext>
            </a:extLst>
          </p:cNvPr>
          <p:cNvSpPr/>
          <p:nvPr/>
        </p:nvSpPr>
        <p:spPr>
          <a:xfrm>
            <a:off x="0" y="737235"/>
            <a:ext cx="2712203" cy="5383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TW" sz="4000" dirty="0"/>
              <a:t>Example(8)</a:t>
            </a:r>
            <a:endParaRPr kumimoji="1" lang="zh-TW" altLang="en-US" sz="4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7D5C48-70A9-3C45-9BA7-66398B639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825" y="1130516"/>
            <a:ext cx="3886200" cy="2489200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046291C-52A5-5E4A-8244-143B6010E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457576"/>
              </p:ext>
            </p:extLst>
          </p:nvPr>
        </p:nvGraphicFramePr>
        <p:xfrm>
          <a:off x="4686514" y="4436390"/>
          <a:ext cx="4182822" cy="1172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137">
                  <a:extLst>
                    <a:ext uri="{9D8B030D-6E8A-4147-A177-3AD203B41FA5}">
                      <a16:colId xmlns:a16="http://schemas.microsoft.com/office/drawing/2014/main" val="3364839246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1436207682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360731649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2059889509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83362686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780533618"/>
                    </a:ext>
                  </a:extLst>
                </a:gridCol>
              </a:tblGrid>
              <a:tr h="515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d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1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2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3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4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772065"/>
                  </a:ext>
                </a:extLst>
              </a:tr>
              <a:tr h="623535"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0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2241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07E1861C-0DFD-6740-A13C-716045AA1601}"/>
              </a:ext>
            </a:extLst>
          </p:cNvPr>
          <p:cNvSpPr txBox="1"/>
          <p:nvPr/>
        </p:nvSpPr>
        <p:spPr>
          <a:xfrm>
            <a:off x="4686514" y="1534333"/>
            <a:ext cx="625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v1</a:t>
            </a:r>
            <a:endParaRPr kumimoji="1" lang="zh-TW" altLang="en-US" sz="36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CAB0FF-BB38-2848-BAED-F9490D4CFC99}"/>
              </a:ext>
            </a:extLst>
          </p:cNvPr>
          <p:cNvSpPr txBox="1"/>
          <p:nvPr/>
        </p:nvSpPr>
        <p:spPr>
          <a:xfrm>
            <a:off x="6280256" y="628173"/>
            <a:ext cx="625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v2</a:t>
            </a:r>
            <a:endParaRPr kumimoji="1" lang="zh-TW" altLang="en-US" sz="36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FE1A72D-9E98-4247-88FA-30BCAB7AD696}"/>
              </a:ext>
            </a:extLst>
          </p:cNvPr>
          <p:cNvSpPr txBox="1"/>
          <p:nvPr/>
        </p:nvSpPr>
        <p:spPr>
          <a:xfrm>
            <a:off x="8038433" y="603104"/>
            <a:ext cx="625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v3</a:t>
            </a:r>
            <a:endParaRPr kumimoji="1" lang="zh-TW" altLang="en-US" sz="36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7773EE6-B918-E942-BE29-B63C9750C5E4}"/>
              </a:ext>
            </a:extLst>
          </p:cNvPr>
          <p:cNvSpPr txBox="1"/>
          <p:nvPr/>
        </p:nvSpPr>
        <p:spPr>
          <a:xfrm>
            <a:off x="6280256" y="3489719"/>
            <a:ext cx="625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v4</a:t>
            </a:r>
            <a:endParaRPr kumimoji="1" lang="zh-TW" altLang="en-US" sz="36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316942A-55FC-6849-B6BB-954B94F28D49}"/>
              </a:ext>
            </a:extLst>
          </p:cNvPr>
          <p:cNvSpPr txBox="1"/>
          <p:nvPr/>
        </p:nvSpPr>
        <p:spPr>
          <a:xfrm>
            <a:off x="8031937" y="3475728"/>
            <a:ext cx="625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v5</a:t>
            </a:r>
            <a:endParaRPr kumimoji="1" lang="zh-TW" altLang="en-US" sz="36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6EFFA40-2F5A-BE43-8BFC-36279A18A891}"/>
              </a:ext>
            </a:extLst>
          </p:cNvPr>
          <p:cNvSpPr txBox="1"/>
          <p:nvPr/>
        </p:nvSpPr>
        <p:spPr>
          <a:xfrm>
            <a:off x="6026950" y="5821976"/>
            <a:ext cx="1501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/>
              <a:t>Result</a:t>
            </a:r>
            <a:endParaRPr kumimoji="1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40301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AA5EC97-F2BA-8C4D-A92D-F574A245DD5D}"/>
              </a:ext>
            </a:extLst>
          </p:cNvPr>
          <p:cNvSpPr/>
          <p:nvPr/>
        </p:nvSpPr>
        <p:spPr>
          <a:xfrm>
            <a:off x="0" y="737235"/>
            <a:ext cx="2712203" cy="5383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TW" sz="4000" dirty="0"/>
              <a:t>Time Complexity</a:t>
            </a:r>
            <a:endParaRPr kumimoji="1"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335464E-2885-AF4C-AF2A-1E4F95C15942}"/>
              </a:ext>
            </a:extLst>
          </p:cNvPr>
          <p:cNvSpPr txBox="1"/>
          <p:nvPr/>
        </p:nvSpPr>
        <p:spPr>
          <a:xfrm>
            <a:off x="2541722" y="1249589"/>
            <a:ext cx="95159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		while A[ i ] is not empty</a:t>
            </a:r>
          </a:p>
          <a:p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			u =A[ i ].remove( )</a:t>
            </a:r>
          </a:p>
          <a:p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			for each v ∈ adj[u]</a:t>
            </a:r>
          </a:p>
          <a:p>
            <a:pPr lvl="1"/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			if v∈A &amp;&amp; d[v] &gt; d[u]+w(u, v)</a:t>
            </a:r>
          </a:p>
          <a:p>
            <a:pPr lvl="1"/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				 𝛑[v] ← u</a:t>
            </a:r>
          </a:p>
          <a:p>
            <a:pPr lvl="1"/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				d[v] ← d[u]+w(u, v)</a:t>
            </a:r>
          </a:p>
          <a:p>
            <a:pPr lvl="1"/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				v move to the new place in A[ ]</a:t>
            </a:r>
          </a:p>
        </p:txBody>
      </p:sp>
      <p:sp>
        <p:nvSpPr>
          <p:cNvPr id="8" name="右大括弧 7">
            <a:extLst>
              <a:ext uri="{FF2B5EF4-FFF2-40B4-BE49-F238E27FC236}">
                <a16:creationId xmlns:a16="http://schemas.microsoft.com/office/drawing/2014/main" id="{1851AFDB-0CD1-5F45-8551-37BAED3191E3}"/>
              </a:ext>
            </a:extLst>
          </p:cNvPr>
          <p:cNvSpPr/>
          <p:nvPr/>
        </p:nvSpPr>
        <p:spPr>
          <a:xfrm>
            <a:off x="7629502" y="1361602"/>
            <a:ext cx="224726" cy="916481"/>
          </a:xfrm>
          <a:prstGeom prst="righ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CFE8757-DE65-114A-B1A0-320B91D2979C}"/>
              </a:ext>
            </a:extLst>
          </p:cNvPr>
          <p:cNvSpPr txBox="1"/>
          <p:nvPr/>
        </p:nvSpPr>
        <p:spPr>
          <a:xfrm>
            <a:off x="7961106" y="1527454"/>
            <a:ext cx="1342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solidFill>
                  <a:schemeClr val="accent6"/>
                </a:solidFill>
              </a:rPr>
              <a:t>O(VW)</a:t>
            </a:r>
            <a:endParaRPr kumimoji="1" lang="zh-TW" altLang="en-US" sz="3200" dirty="0">
              <a:solidFill>
                <a:schemeClr val="accent6"/>
              </a:solidFill>
            </a:endParaRPr>
          </a:p>
        </p:txBody>
      </p:sp>
      <p:sp>
        <p:nvSpPr>
          <p:cNvPr id="10" name="右大括弧 9">
            <a:extLst>
              <a:ext uri="{FF2B5EF4-FFF2-40B4-BE49-F238E27FC236}">
                <a16:creationId xmlns:a16="http://schemas.microsoft.com/office/drawing/2014/main" id="{6F7B77DE-8269-9947-B96D-34F07BAB5E32}"/>
              </a:ext>
            </a:extLst>
          </p:cNvPr>
          <p:cNvSpPr/>
          <p:nvPr/>
        </p:nvSpPr>
        <p:spPr>
          <a:xfrm>
            <a:off x="10089989" y="2436737"/>
            <a:ext cx="141191" cy="2352282"/>
          </a:xfrm>
          <a:prstGeom prst="righ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ED2F6B3-DB1E-4247-B5EF-9F0004CF4E1F}"/>
              </a:ext>
            </a:extLst>
          </p:cNvPr>
          <p:cNvSpPr txBox="1"/>
          <p:nvPr/>
        </p:nvSpPr>
        <p:spPr>
          <a:xfrm>
            <a:off x="10243712" y="3320490"/>
            <a:ext cx="957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solidFill>
                  <a:schemeClr val="accent6"/>
                </a:solidFill>
              </a:rPr>
              <a:t>O(E)</a:t>
            </a:r>
            <a:endParaRPr kumimoji="1" lang="zh-TW" altLang="en-US" sz="32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91407D4-84C8-5148-B644-F843FEB55E55}"/>
                  </a:ext>
                </a:extLst>
              </p:cNvPr>
              <p:cNvSpPr txBox="1"/>
              <p:nvPr/>
            </p:nvSpPr>
            <p:spPr>
              <a:xfrm>
                <a:off x="5548645" y="5250176"/>
                <a:ext cx="35021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TW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TW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TW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TW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TW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TW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𝑉𝑊</m:t>
                      </m:r>
                      <m:r>
                        <a:rPr kumimoji="1" lang="en-US" altLang="zh-TW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TW" altLang="en-US" sz="32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91407D4-84C8-5148-B644-F843FEB55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645" y="5250176"/>
                <a:ext cx="3502113" cy="492443"/>
              </a:xfrm>
              <a:prstGeom prst="rect">
                <a:avLst/>
              </a:prstGeom>
              <a:blipFill>
                <a:blip r:embed="rId2"/>
                <a:stretch>
                  <a:fillRect l="-2166" r="-3610" b="-3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45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D1109F1-FD73-EA49-A4E5-1C4425C0D203}"/>
              </a:ext>
            </a:extLst>
          </p:cNvPr>
          <p:cNvSpPr/>
          <p:nvPr/>
        </p:nvSpPr>
        <p:spPr>
          <a:xfrm>
            <a:off x="0" y="737235"/>
            <a:ext cx="1851660" cy="5383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TW" sz="6000" dirty="0"/>
              <a:t>Q7</a:t>
            </a:r>
            <a:endParaRPr kumimoji="1" lang="zh-TW" altLang="en-US" sz="6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41A99B8-BAAB-4A49-9F4D-66E8140C2203}"/>
              </a:ext>
            </a:extLst>
          </p:cNvPr>
          <p:cNvSpPr txBox="1"/>
          <p:nvPr/>
        </p:nvSpPr>
        <p:spPr>
          <a:xfrm>
            <a:off x="2348508" y="1574325"/>
            <a:ext cx="8763775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/>
              <a:t>Let </a:t>
            </a:r>
            <a:r>
              <a:rPr lang="en-US" altLang="zh-TW" sz="3200" i="1" dirty="0"/>
              <a:t>G</a:t>
            </a:r>
            <a:r>
              <a:rPr lang="en-US" altLang="zh-TW" sz="3200" dirty="0"/>
              <a:t>=(</a:t>
            </a:r>
            <a:r>
              <a:rPr lang="en-US" altLang="zh-TW" sz="3200" i="1" dirty="0"/>
              <a:t>V</a:t>
            </a:r>
            <a:r>
              <a:rPr lang="en-US" altLang="zh-TW" sz="3200" dirty="0"/>
              <a:t>,</a:t>
            </a:r>
            <a:r>
              <a:rPr lang="en-US" altLang="zh-TW" sz="3200" i="1" dirty="0"/>
              <a:t>E</a:t>
            </a:r>
            <a:r>
              <a:rPr lang="en-US" altLang="zh-TW" sz="3200" dirty="0"/>
              <a:t>) be a weighted, directed graph with nonnegative weight function w:E → { 0,1,…,W }</a:t>
            </a:r>
            <a:r>
              <a:rPr lang="en-US" altLang="zh-TW" sz="3200" i="1" dirty="0"/>
              <a:t> </a:t>
            </a:r>
            <a:r>
              <a:rPr lang="en-US" altLang="zh-TW" sz="3200" dirty="0"/>
              <a:t>for some nonnegative integer W. Modify Dijkstra's algorithm to compute the shortest paths from a given source vertexes in </a:t>
            </a:r>
            <a:r>
              <a:rPr lang="en-US" altLang="zh-TW" sz="3200" i="1" dirty="0"/>
              <a:t>O</a:t>
            </a:r>
            <a:r>
              <a:rPr lang="en-US" altLang="zh-TW" sz="3200" dirty="0"/>
              <a:t>(</a:t>
            </a:r>
            <a:r>
              <a:rPr lang="en-US" altLang="zh-TW" sz="3200" i="1" dirty="0"/>
              <a:t>WV</a:t>
            </a:r>
            <a:r>
              <a:rPr lang="en-US" altLang="zh-TW" sz="3200" dirty="0"/>
              <a:t>+</a:t>
            </a:r>
            <a:r>
              <a:rPr lang="en-US" altLang="zh-TW" sz="3200" i="1" dirty="0"/>
              <a:t>E</a:t>
            </a:r>
            <a:r>
              <a:rPr lang="en-US" altLang="zh-TW" sz="3200" dirty="0"/>
              <a:t>) time.</a:t>
            </a:r>
            <a:endParaRPr kumimoji="1"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6010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38603722-322D-6B4D-8BD8-BE0EA3F72E5B}"/>
                  </a:ext>
                </a:extLst>
              </p:cNvPr>
              <p:cNvSpPr txBox="1"/>
              <p:nvPr/>
            </p:nvSpPr>
            <p:spPr>
              <a:xfrm>
                <a:off x="4068597" y="1720311"/>
                <a:ext cx="567097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sz="3600" i="1" smtClean="0">
                          <a:latin typeface="Cambria Math" panose="02040503050406030204" pitchFamily="18" charset="0"/>
                        </a:rPr>
                        <m:t>已知</m:t>
                      </m:r>
                      <m:r>
                        <a:rPr kumimoji="1" lang="zh-TW" alt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36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zh-TW" sz="3600" b="0" i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kumimoji="1" lang="en-US" altLang="zh-TW" sz="3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TW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1, 2, …, </m:t>
                          </m:r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zh-TW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TW" sz="3600" b="0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38603722-322D-6B4D-8BD8-BE0EA3F72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597" y="1720311"/>
                <a:ext cx="5670975" cy="553998"/>
              </a:xfrm>
              <a:prstGeom prst="rect">
                <a:avLst/>
              </a:prstGeom>
              <a:blipFill>
                <a:blip r:embed="rId2"/>
                <a:stretch>
                  <a:fillRect l="-2009" t="-171111" r="-10714" b="-26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A98A3D4F-B7FE-4C49-A39F-09BC96D34FD4}"/>
              </a:ext>
            </a:extLst>
          </p:cNvPr>
          <p:cNvSpPr/>
          <p:nvPr/>
        </p:nvSpPr>
        <p:spPr>
          <a:xfrm>
            <a:off x="-1" y="737235"/>
            <a:ext cx="2712203" cy="5383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TW" sz="3900" dirty="0"/>
              <a:t>Observation</a:t>
            </a:r>
            <a:endParaRPr kumimoji="1" lang="zh-TW" altLang="en-US" sz="39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685B3EB-6888-4E45-9460-D80D4EC550EF}"/>
              </a:ext>
            </a:extLst>
          </p:cNvPr>
          <p:cNvSpPr txBox="1"/>
          <p:nvPr/>
        </p:nvSpPr>
        <p:spPr>
          <a:xfrm>
            <a:off x="4013650" y="4046494"/>
            <a:ext cx="6075745" cy="1490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3200" dirty="0"/>
              <a:t>若一最短路徑值不是無限大的話，其最大值必小於等於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65966D0-BE92-8248-B81E-D28EA3F89FEA}"/>
                  </a:ext>
                </a:extLst>
              </p:cNvPr>
              <p:cNvSpPr txBox="1"/>
              <p:nvPr/>
            </p:nvSpPr>
            <p:spPr>
              <a:xfrm>
                <a:off x="7819539" y="4932902"/>
                <a:ext cx="2073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kumimoji="1" lang="en-US" altLang="zh-TW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1" lang="en-US" altLang="zh-TW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kumimoji="1" lang="zh-TW" altLang="en-US" sz="3200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65966D0-BE92-8248-B81E-D28EA3F89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539" y="4932902"/>
                <a:ext cx="2073260" cy="492443"/>
              </a:xfrm>
              <a:prstGeom prst="rect">
                <a:avLst/>
              </a:prstGeom>
              <a:blipFill>
                <a:blip r:embed="rId3"/>
                <a:stretch>
                  <a:fillRect r="-3049" b="-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45BD183C-E43F-1F47-B150-F4943AB5A4F7}"/>
              </a:ext>
            </a:extLst>
          </p:cNvPr>
          <p:cNvCxnSpPr/>
          <p:nvPr/>
        </p:nvCxnSpPr>
        <p:spPr>
          <a:xfrm>
            <a:off x="6920637" y="2448732"/>
            <a:ext cx="0" cy="159776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28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D74841C-C58C-9F47-A0E5-D6A1CA918CE0}"/>
              </a:ext>
            </a:extLst>
          </p:cNvPr>
          <p:cNvSpPr/>
          <p:nvPr/>
        </p:nvSpPr>
        <p:spPr>
          <a:xfrm>
            <a:off x="0" y="737235"/>
            <a:ext cx="2712203" cy="5383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TW" sz="4400" dirty="0"/>
              <a:t>Solution</a:t>
            </a:r>
            <a:endParaRPr kumimoji="1" lang="zh-TW" altLang="en-US" sz="4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E689C8C-9AA8-DA4C-97AC-69CE3D0D580F}"/>
              </a:ext>
            </a:extLst>
          </p:cNvPr>
          <p:cNvSpPr txBox="1"/>
          <p:nvPr/>
        </p:nvSpPr>
        <p:spPr>
          <a:xfrm>
            <a:off x="3285640" y="1498712"/>
            <a:ext cx="8632557" cy="518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zh-CN" altLang="en-US" sz="3200" dirty="0"/>
              <a:t>把原本的</a:t>
            </a:r>
            <a:r>
              <a:rPr kumimoji="1" lang="zh-TW" altLang="en-US" sz="3200" dirty="0"/>
              <a:t> </a:t>
            </a:r>
            <a:r>
              <a:rPr kumimoji="1" lang="en-US" altLang="zh-TW" sz="3200" dirty="0"/>
              <a:t>Heap </a:t>
            </a:r>
            <a:r>
              <a:rPr kumimoji="1" lang="zh-CN" altLang="en-US" sz="3200" dirty="0"/>
              <a:t>改成一個固定大小的</a:t>
            </a:r>
            <a:r>
              <a:rPr kumimoji="1" lang="en-US" altLang="zh-CN" sz="3200" dirty="0"/>
              <a:t> Array</a:t>
            </a:r>
            <a:r>
              <a:rPr kumimoji="1" lang="zh-TW" altLang="en-US" sz="3200" dirty="0"/>
              <a:t>，其大小為 </a:t>
            </a:r>
            <a:r>
              <a:rPr kumimoji="1" lang="en-US" altLang="zh-TW" sz="3200" i="1" dirty="0"/>
              <a:t>VW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zh-TW" altLang="en-US" sz="3200" dirty="0"/>
              <a:t>用一個值紀錄目前最小的 </a:t>
            </a:r>
            <a:r>
              <a:rPr kumimoji="1" lang="en-US" altLang="zh-TW" sz="3200" dirty="0"/>
              <a:t>key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zh-CN" altLang="en-US" sz="3200" dirty="0"/>
              <a:t>由於沒有負值，因此</a:t>
            </a:r>
            <a:r>
              <a:rPr kumimoji="1" lang="en-US" altLang="zh-TW" sz="3200" dirty="0"/>
              <a:t>Key </a:t>
            </a:r>
            <a:r>
              <a:rPr kumimoji="1" lang="zh-CN" altLang="en-US" sz="3200" dirty="0"/>
              <a:t>的最小值一定是呈現簡單遞增，所以最多只需要把</a:t>
            </a:r>
            <a:r>
              <a:rPr kumimoji="1" lang="zh-TW" altLang="en-US" sz="3200" dirty="0"/>
              <a:t> </a:t>
            </a:r>
            <a:r>
              <a:rPr kumimoji="1" lang="en-US" altLang="zh-TW" sz="3200" dirty="0"/>
              <a:t>Array </a:t>
            </a:r>
            <a:r>
              <a:rPr kumimoji="1" lang="zh-CN" altLang="en-US" sz="3200" dirty="0"/>
              <a:t>跑過一次</a:t>
            </a:r>
            <a:endParaRPr kumimoji="1" lang="en-US" altLang="zh-TW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endParaRPr kumimoji="1"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4500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41C7F8-00D6-B241-9A19-58A5AF397BD9}"/>
              </a:ext>
            </a:extLst>
          </p:cNvPr>
          <p:cNvSpPr/>
          <p:nvPr/>
        </p:nvSpPr>
        <p:spPr>
          <a:xfrm>
            <a:off x="0" y="737235"/>
            <a:ext cx="2712203" cy="5383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600" dirty="0"/>
              <a:t>Pseudocode</a:t>
            </a:r>
            <a:endParaRPr kumimoji="1" lang="zh-TW" altLang="en-US" sz="36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477AD44-99A6-C849-8458-3C66E0FE80A2}"/>
              </a:ext>
            </a:extLst>
          </p:cNvPr>
          <p:cNvSpPr txBox="1"/>
          <p:nvPr/>
        </p:nvSpPr>
        <p:spPr>
          <a:xfrm>
            <a:off x="2712203" y="428178"/>
            <a:ext cx="95159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Dijkstra_m (G, s)</a:t>
            </a:r>
          </a:p>
          <a:p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	𝛑[v] ← NIL, d[v] ← ∞ ∀ v;	 d[s] ←</a:t>
            </a:r>
            <a:r>
              <a:rPr kumimoji="1" lang="zh-TW" altLang="en-US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 </a:t>
            </a:r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0</a:t>
            </a:r>
          </a:p>
          <a:p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	A[0] ← v1, A[1~VW] ← empty,  A[infinity] ← v2~vn</a:t>
            </a:r>
          </a:p>
          <a:p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		while A[ i ] is not empty</a:t>
            </a:r>
          </a:p>
          <a:p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			u =A[ i ].remove( )</a:t>
            </a:r>
          </a:p>
          <a:p>
            <a:pPr lvl="1"/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		for each v ∈ adj[u]</a:t>
            </a:r>
          </a:p>
          <a:p>
            <a:pPr lvl="1"/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			if v∈A &amp;&amp; d[v] &gt; d[u]+w(u, v)</a:t>
            </a:r>
          </a:p>
          <a:p>
            <a:pPr lvl="1"/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				 𝛑[v] ← u</a:t>
            </a:r>
          </a:p>
          <a:p>
            <a:pPr lvl="1"/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				d[v] ← d[u]+w(u, v)</a:t>
            </a:r>
          </a:p>
          <a:p>
            <a:pPr lvl="1"/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				v move to the new place in A[ ]</a:t>
            </a:r>
          </a:p>
          <a:p>
            <a:pPr lvl="1"/>
            <a:r>
              <a:rPr kumimoji="1" lang="en-US" altLang="zh-TW" sz="3200" dirty="0">
                <a:latin typeface="STFangsong" panose="02010600040101010101" pitchFamily="2" charset="-122"/>
                <a:ea typeface="STFangsong" panose="02010600040101010101" pitchFamily="2" charset="-122"/>
              </a:rPr>
              <a:t>		i++</a:t>
            </a:r>
          </a:p>
        </p:txBody>
      </p:sp>
    </p:spTree>
    <p:extLst>
      <p:ext uri="{BB962C8B-B14F-4D97-AF65-F5344CB8AC3E}">
        <p14:creationId xmlns:p14="http://schemas.microsoft.com/office/powerpoint/2010/main" val="419401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075C7F2-D461-6E49-A2E4-82C4FDC13539}"/>
              </a:ext>
            </a:extLst>
          </p:cNvPr>
          <p:cNvSpPr/>
          <p:nvPr/>
        </p:nvSpPr>
        <p:spPr>
          <a:xfrm>
            <a:off x="0" y="737235"/>
            <a:ext cx="2712203" cy="5383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TW" sz="4000" dirty="0"/>
              <a:t>Example(1)</a:t>
            </a:r>
            <a:endParaRPr kumimoji="1" lang="zh-TW" altLang="en-US" sz="4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41C3C07-433A-A649-9AEB-F251FDAE3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77" y="1424982"/>
            <a:ext cx="4622845" cy="29610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8C669B-75B7-F84B-9DAE-80B94730D985}"/>
                  </a:ext>
                </a:extLst>
              </p:cNvPr>
              <p:cNvSpPr txBox="1"/>
              <p:nvPr/>
            </p:nvSpPr>
            <p:spPr>
              <a:xfrm>
                <a:off x="4102797" y="5056825"/>
                <a:ext cx="7164470" cy="752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TW" altLang="en-US" sz="3200" dirty="0"/>
                  <a:t>⇒</a:t>
                </a:r>
                <a:r>
                  <a:rPr kumimoji="1" lang="zh-CN" altLang="en-US" sz="3200" dirty="0"/>
                  <a:t>矩陣</a:t>
                </a:r>
                <a:r>
                  <a:rPr kumimoji="1" lang="zh-TW" altLang="en-US" sz="3200" dirty="0"/>
                  <a:t> </a:t>
                </a:r>
                <a:r>
                  <a:rPr kumimoji="1" lang="en-US" altLang="zh-TW" sz="3200" dirty="0"/>
                  <a:t>A </a:t>
                </a:r>
                <a:r>
                  <a:rPr kumimoji="1" lang="zh-CN" altLang="en-US" sz="3200" dirty="0"/>
                  <a:t>的大小：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kumimoji="1" lang="en-US" altLang="zh-CN" sz="32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zh-TW" altLang="en-US" sz="3200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8C669B-75B7-F84B-9DAE-80B94730D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797" y="5056825"/>
                <a:ext cx="7164470" cy="752385"/>
              </a:xfrm>
              <a:prstGeom prst="rect">
                <a:avLst/>
              </a:prstGeom>
              <a:blipFill>
                <a:blip r:embed="rId3"/>
                <a:stretch>
                  <a:fillRect l="-1947" r="-531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94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4EC227C-8E79-794A-82D1-11AA0EDF8FD0}"/>
              </a:ext>
            </a:extLst>
          </p:cNvPr>
          <p:cNvSpPr/>
          <p:nvPr/>
        </p:nvSpPr>
        <p:spPr>
          <a:xfrm>
            <a:off x="0" y="737235"/>
            <a:ext cx="2712203" cy="5383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TW" sz="4000" dirty="0"/>
              <a:t>Example(2)</a:t>
            </a:r>
            <a:endParaRPr kumimoji="1" lang="zh-TW" altLang="en-US" sz="4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5CEA2E-52BC-7849-B6C9-C296AC719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815" y="526081"/>
            <a:ext cx="3886200" cy="2489200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8891D18-D5F3-D840-8337-1B107E752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040673"/>
              </p:ext>
            </p:extLst>
          </p:nvPr>
        </p:nvGraphicFramePr>
        <p:xfrm>
          <a:off x="2990741" y="3429000"/>
          <a:ext cx="41828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137">
                  <a:extLst>
                    <a:ext uri="{9D8B030D-6E8A-4147-A177-3AD203B41FA5}">
                      <a16:colId xmlns:a16="http://schemas.microsoft.com/office/drawing/2014/main" val="3364839246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1436207682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360731649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2059889509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83362686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780533618"/>
                    </a:ext>
                  </a:extLst>
                </a:gridCol>
              </a:tblGrid>
              <a:tr h="515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d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1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2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3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4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772065"/>
                  </a:ext>
                </a:extLst>
              </a:tr>
              <a:tr h="515822"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0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∞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/>
                        <a:t>∞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/>
                        <a:t>∞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/>
                        <a:t>∞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2241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A5CB888-F6E3-2D48-B99C-A903F5E19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196515"/>
              </p:ext>
            </p:extLst>
          </p:nvPr>
        </p:nvGraphicFramePr>
        <p:xfrm>
          <a:off x="7374178" y="3429000"/>
          <a:ext cx="41828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137">
                  <a:extLst>
                    <a:ext uri="{9D8B030D-6E8A-4147-A177-3AD203B41FA5}">
                      <a16:colId xmlns:a16="http://schemas.microsoft.com/office/drawing/2014/main" val="3364839246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1436207682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360731649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2059889509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83362686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780533618"/>
                    </a:ext>
                  </a:extLst>
                </a:gridCol>
              </a:tblGrid>
              <a:tr h="515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𝛑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1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2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3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4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772065"/>
                  </a:ext>
                </a:extLst>
              </a:tr>
              <a:tr h="515822"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x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/>
                        <a:t>x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/>
                        <a:t>x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/>
                        <a:t>x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2241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01AD8DA-7596-0C4D-B18C-6199B3CAF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14749"/>
              </p:ext>
            </p:extLst>
          </p:nvPr>
        </p:nvGraphicFramePr>
        <p:xfrm>
          <a:off x="3109563" y="4820919"/>
          <a:ext cx="8128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356394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585483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67973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4983564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911182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69675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596936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96916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A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0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1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2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…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…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…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40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57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v1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98090"/>
                  </a:ext>
                </a:extLst>
              </a:tr>
            </a:tbl>
          </a:graphicData>
        </a:graphic>
      </p:graphicFrame>
      <p:sp>
        <p:nvSpPr>
          <p:cNvPr id="8" name="向上箭號 7">
            <a:extLst>
              <a:ext uri="{FF2B5EF4-FFF2-40B4-BE49-F238E27FC236}">
                <a16:creationId xmlns:a16="http://schemas.microsoft.com/office/drawing/2014/main" id="{23D81E38-DC51-D64A-94DD-2711A56E2D34}"/>
              </a:ext>
            </a:extLst>
          </p:cNvPr>
          <p:cNvSpPr/>
          <p:nvPr/>
        </p:nvSpPr>
        <p:spPr>
          <a:xfrm>
            <a:off x="4509361" y="6025396"/>
            <a:ext cx="247973" cy="613044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463950C-B93D-D442-9915-E4F5ECD35485}"/>
              </a:ext>
            </a:extLst>
          </p:cNvPr>
          <p:cNvSpPr txBox="1"/>
          <p:nvPr/>
        </p:nvSpPr>
        <p:spPr>
          <a:xfrm>
            <a:off x="4400106" y="1509071"/>
            <a:ext cx="527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v1</a:t>
            </a:r>
            <a:endParaRPr kumimoji="1" lang="zh-TW" altLang="en-US" sz="28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395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4EC227C-8E79-794A-82D1-11AA0EDF8FD0}"/>
              </a:ext>
            </a:extLst>
          </p:cNvPr>
          <p:cNvSpPr/>
          <p:nvPr/>
        </p:nvSpPr>
        <p:spPr>
          <a:xfrm>
            <a:off x="0" y="737235"/>
            <a:ext cx="2712203" cy="5383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TW" sz="4000" dirty="0"/>
              <a:t>Example(3)</a:t>
            </a:r>
            <a:endParaRPr kumimoji="1" lang="zh-TW" altLang="en-US" sz="4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8891D18-D5F3-D840-8337-1B107E752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868530"/>
              </p:ext>
            </p:extLst>
          </p:nvPr>
        </p:nvGraphicFramePr>
        <p:xfrm>
          <a:off x="2990741" y="3429000"/>
          <a:ext cx="41828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137">
                  <a:extLst>
                    <a:ext uri="{9D8B030D-6E8A-4147-A177-3AD203B41FA5}">
                      <a16:colId xmlns:a16="http://schemas.microsoft.com/office/drawing/2014/main" val="3364839246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1436207682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360731649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2059889509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83362686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780533618"/>
                    </a:ext>
                  </a:extLst>
                </a:gridCol>
              </a:tblGrid>
              <a:tr h="515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d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1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2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3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4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772065"/>
                  </a:ext>
                </a:extLst>
              </a:tr>
              <a:tr h="515822"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0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accent6"/>
                          </a:solidFill>
                        </a:rPr>
                        <a:t>10</a:t>
                      </a:r>
                      <a:endParaRPr lang="zh-TW" alt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/>
                        <a:t>∞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zh-TW" alt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/>
                        <a:t>∞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2241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A5CB888-F6E3-2D48-B99C-A903F5E19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602691"/>
              </p:ext>
            </p:extLst>
          </p:nvPr>
        </p:nvGraphicFramePr>
        <p:xfrm>
          <a:off x="7374178" y="3429000"/>
          <a:ext cx="41828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137">
                  <a:extLst>
                    <a:ext uri="{9D8B030D-6E8A-4147-A177-3AD203B41FA5}">
                      <a16:colId xmlns:a16="http://schemas.microsoft.com/office/drawing/2014/main" val="3364839246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1436207682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360731649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2059889509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83362686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780533618"/>
                    </a:ext>
                  </a:extLst>
                </a:gridCol>
              </a:tblGrid>
              <a:tr h="515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𝛑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1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2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3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4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772065"/>
                  </a:ext>
                </a:extLst>
              </a:tr>
              <a:tr h="515822"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accent6"/>
                          </a:solidFill>
                        </a:rPr>
                        <a:t>v1</a:t>
                      </a:r>
                      <a:endParaRPr lang="zh-TW" alt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/>
                        <a:t>x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accent6"/>
                          </a:solidFill>
                        </a:rPr>
                        <a:t>v1</a:t>
                      </a:r>
                      <a:endParaRPr lang="zh-TW" alt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/>
                        <a:t>x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2241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01AD8DA-7596-0C4D-B18C-6199B3CAF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151723"/>
              </p:ext>
            </p:extLst>
          </p:nvPr>
        </p:nvGraphicFramePr>
        <p:xfrm>
          <a:off x="3109563" y="4820919"/>
          <a:ext cx="8128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356394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585483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67973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4983564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911182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69675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596936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96916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A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0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…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…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10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..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40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57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strike="sngStrike" dirty="0"/>
                        <a:t>v1</a:t>
                      </a:r>
                      <a:endParaRPr lang="zh-TW" altLang="en-US" sz="3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accent6"/>
                          </a:solidFill>
                        </a:rPr>
                        <a:t>v4</a:t>
                      </a:r>
                      <a:endParaRPr lang="zh-TW" alt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accent6"/>
                          </a:solidFill>
                        </a:rPr>
                        <a:t>v2</a:t>
                      </a:r>
                      <a:endParaRPr lang="zh-TW" alt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98090"/>
                  </a:ext>
                </a:extLst>
              </a:tr>
            </a:tbl>
          </a:graphicData>
        </a:graphic>
      </p:graphicFrame>
      <p:sp>
        <p:nvSpPr>
          <p:cNvPr id="8" name="向上箭號 7">
            <a:extLst>
              <a:ext uri="{FF2B5EF4-FFF2-40B4-BE49-F238E27FC236}">
                <a16:creationId xmlns:a16="http://schemas.microsoft.com/office/drawing/2014/main" id="{23D81E38-DC51-D64A-94DD-2711A56E2D34}"/>
              </a:ext>
            </a:extLst>
          </p:cNvPr>
          <p:cNvSpPr/>
          <p:nvPr/>
        </p:nvSpPr>
        <p:spPr>
          <a:xfrm>
            <a:off x="6586779" y="6065253"/>
            <a:ext cx="247973" cy="613044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530FA82-D3D6-9F46-BF38-C8CB321BA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463" y="526081"/>
            <a:ext cx="3886200" cy="24892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9668C4C-A41A-EB4E-A171-7B70061D1FB6}"/>
              </a:ext>
            </a:extLst>
          </p:cNvPr>
          <p:cNvSpPr txBox="1"/>
          <p:nvPr/>
        </p:nvSpPr>
        <p:spPr>
          <a:xfrm>
            <a:off x="4975425" y="1177934"/>
            <a:ext cx="527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v1</a:t>
            </a:r>
            <a:endParaRPr kumimoji="1" lang="zh-TW" altLang="en-US" sz="28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82021D2-D7BE-6A4C-8AAF-C8968A1AC33D}"/>
              </a:ext>
            </a:extLst>
          </p:cNvPr>
          <p:cNvSpPr txBox="1"/>
          <p:nvPr/>
        </p:nvSpPr>
        <p:spPr>
          <a:xfrm>
            <a:off x="6680238" y="120637"/>
            <a:ext cx="532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v2</a:t>
            </a:r>
            <a:endParaRPr kumimoji="1" lang="zh-TW" altLang="en-US" sz="28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E52D071-3A2E-C742-87BB-54DFEB13CC88}"/>
              </a:ext>
            </a:extLst>
          </p:cNvPr>
          <p:cNvSpPr txBox="1"/>
          <p:nvPr/>
        </p:nvSpPr>
        <p:spPr>
          <a:xfrm>
            <a:off x="6699603" y="2775880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v4</a:t>
            </a:r>
            <a:endParaRPr kumimoji="1" lang="zh-TW" altLang="en-US" sz="28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9D9CF48-91E8-0E46-8681-6E8449D9F804}"/>
              </a:ext>
            </a:extLst>
          </p:cNvPr>
          <p:cNvSpPr txBox="1"/>
          <p:nvPr/>
        </p:nvSpPr>
        <p:spPr>
          <a:xfrm>
            <a:off x="3201110" y="937174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solidFill>
                  <a:srgbClr val="FF0000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u = v1</a:t>
            </a:r>
            <a:endParaRPr kumimoji="1" lang="zh-TW" altLang="en-US" sz="3600" dirty="0">
              <a:solidFill>
                <a:srgbClr val="FF0000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21AD070-6FD9-814E-B51A-E8F1BF1429D4}"/>
              </a:ext>
            </a:extLst>
          </p:cNvPr>
          <p:cNvSpPr txBox="1"/>
          <p:nvPr/>
        </p:nvSpPr>
        <p:spPr>
          <a:xfrm>
            <a:off x="8350388" y="117183"/>
            <a:ext cx="527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v3</a:t>
            </a:r>
            <a:endParaRPr kumimoji="1" lang="zh-TW" altLang="en-US" sz="28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4C45B3E-DD72-494F-A7D5-925659BBA79B}"/>
              </a:ext>
            </a:extLst>
          </p:cNvPr>
          <p:cNvSpPr txBox="1"/>
          <p:nvPr/>
        </p:nvSpPr>
        <p:spPr>
          <a:xfrm>
            <a:off x="8381384" y="2816664"/>
            <a:ext cx="522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v5</a:t>
            </a:r>
            <a:endParaRPr kumimoji="1" lang="zh-TW" altLang="en-US" sz="28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9431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4EC227C-8E79-794A-82D1-11AA0EDF8FD0}"/>
              </a:ext>
            </a:extLst>
          </p:cNvPr>
          <p:cNvSpPr/>
          <p:nvPr/>
        </p:nvSpPr>
        <p:spPr>
          <a:xfrm>
            <a:off x="0" y="737235"/>
            <a:ext cx="2712203" cy="5383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TW" sz="4000" dirty="0"/>
              <a:t>Example(4)</a:t>
            </a:r>
            <a:endParaRPr kumimoji="1" lang="zh-TW" altLang="en-US" sz="4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8891D18-D5F3-D840-8337-1B107E752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853401"/>
              </p:ext>
            </p:extLst>
          </p:nvPr>
        </p:nvGraphicFramePr>
        <p:xfrm>
          <a:off x="2990741" y="3429000"/>
          <a:ext cx="41828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137">
                  <a:extLst>
                    <a:ext uri="{9D8B030D-6E8A-4147-A177-3AD203B41FA5}">
                      <a16:colId xmlns:a16="http://schemas.microsoft.com/office/drawing/2014/main" val="3364839246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1436207682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360731649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2059889509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83362686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780533618"/>
                    </a:ext>
                  </a:extLst>
                </a:gridCol>
              </a:tblGrid>
              <a:tr h="515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d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1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2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3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4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772065"/>
                  </a:ext>
                </a:extLst>
              </a:tr>
              <a:tr h="515822"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0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accent6"/>
                          </a:solidFill>
                        </a:rPr>
                        <a:t>8</a:t>
                      </a:r>
                      <a:endParaRPr lang="zh-TW" alt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accent6"/>
                          </a:solidFill>
                        </a:rPr>
                        <a:t>14</a:t>
                      </a:r>
                      <a:endParaRPr lang="zh-TW" alt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accent6"/>
                          </a:solidFill>
                        </a:rPr>
                        <a:t>7</a:t>
                      </a:r>
                      <a:endParaRPr lang="zh-TW" alt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2241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A5CB888-F6E3-2D48-B99C-A903F5E19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55056"/>
              </p:ext>
            </p:extLst>
          </p:nvPr>
        </p:nvGraphicFramePr>
        <p:xfrm>
          <a:off x="7374178" y="3429000"/>
          <a:ext cx="41828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137">
                  <a:extLst>
                    <a:ext uri="{9D8B030D-6E8A-4147-A177-3AD203B41FA5}">
                      <a16:colId xmlns:a16="http://schemas.microsoft.com/office/drawing/2014/main" val="3364839246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1436207682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360731649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2059889509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833626867"/>
                    </a:ext>
                  </a:extLst>
                </a:gridCol>
                <a:gridCol w="697137">
                  <a:extLst>
                    <a:ext uri="{9D8B030D-6E8A-4147-A177-3AD203B41FA5}">
                      <a16:colId xmlns:a16="http://schemas.microsoft.com/office/drawing/2014/main" val="780533618"/>
                    </a:ext>
                  </a:extLst>
                </a:gridCol>
              </a:tblGrid>
              <a:tr h="515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𝛑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1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2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3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4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772065"/>
                  </a:ext>
                </a:extLst>
              </a:tr>
              <a:tr h="515822"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accent6"/>
                          </a:solidFill>
                        </a:rPr>
                        <a:t>v4</a:t>
                      </a:r>
                      <a:endParaRPr lang="zh-TW" alt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accent6"/>
                          </a:solidFill>
                        </a:rPr>
                        <a:t>v4</a:t>
                      </a:r>
                      <a:endParaRPr lang="zh-TW" alt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TW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dirty="0">
                          <a:solidFill>
                            <a:schemeClr val="accent6"/>
                          </a:solidFill>
                        </a:rPr>
                        <a:t>v4</a:t>
                      </a:r>
                      <a:endParaRPr lang="zh-TW" alt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2241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01AD8DA-7596-0C4D-B18C-6199B3CAF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542666"/>
              </p:ext>
            </p:extLst>
          </p:nvPr>
        </p:nvGraphicFramePr>
        <p:xfrm>
          <a:off x="3201110" y="4852909"/>
          <a:ext cx="81279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93563941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45854832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3679736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64983564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9111822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1696759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25969362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9691674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25049246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8182799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12955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A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0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…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5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6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7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8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…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14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…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/>
                        <a:t>40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57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strike="sngStrike" dirty="0"/>
                        <a:t>v1</a:t>
                      </a:r>
                      <a:endParaRPr lang="zh-TW" altLang="en-US" sz="3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strike="sngStrike" dirty="0"/>
                        <a:t>v4</a:t>
                      </a:r>
                      <a:endParaRPr lang="zh-TW" altLang="en-US" sz="3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accent6"/>
                          </a:solidFill>
                        </a:rPr>
                        <a:t>v5</a:t>
                      </a:r>
                      <a:endParaRPr lang="zh-TW" alt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accent6"/>
                          </a:solidFill>
                        </a:rPr>
                        <a:t>v2</a:t>
                      </a:r>
                      <a:endParaRPr lang="zh-TW" alt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accent6"/>
                          </a:solidFill>
                        </a:rPr>
                        <a:t>v3</a:t>
                      </a:r>
                      <a:endParaRPr lang="zh-TW" alt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98090"/>
                  </a:ext>
                </a:extLst>
              </a:tr>
            </a:tbl>
          </a:graphicData>
        </a:graphic>
      </p:graphicFrame>
      <p:sp>
        <p:nvSpPr>
          <p:cNvPr id="8" name="向上箭號 7">
            <a:extLst>
              <a:ext uri="{FF2B5EF4-FFF2-40B4-BE49-F238E27FC236}">
                <a16:creationId xmlns:a16="http://schemas.microsoft.com/office/drawing/2014/main" id="{23D81E38-DC51-D64A-94DD-2711A56E2D34}"/>
              </a:ext>
            </a:extLst>
          </p:cNvPr>
          <p:cNvSpPr/>
          <p:nvPr/>
        </p:nvSpPr>
        <p:spPr>
          <a:xfrm>
            <a:off x="7126205" y="6039032"/>
            <a:ext cx="247973" cy="613044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530FA82-D3D6-9F46-BF38-C8CB321BA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463" y="338905"/>
            <a:ext cx="3886200" cy="24892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9668C4C-A41A-EB4E-A171-7B70061D1FB6}"/>
              </a:ext>
            </a:extLst>
          </p:cNvPr>
          <p:cNvSpPr txBox="1"/>
          <p:nvPr/>
        </p:nvSpPr>
        <p:spPr>
          <a:xfrm>
            <a:off x="4966608" y="956984"/>
            <a:ext cx="527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v1</a:t>
            </a:r>
            <a:endParaRPr kumimoji="1" lang="zh-TW" altLang="en-US" sz="28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82021D2-D7BE-6A4C-8AAF-C8968A1AC33D}"/>
              </a:ext>
            </a:extLst>
          </p:cNvPr>
          <p:cNvSpPr txBox="1"/>
          <p:nvPr/>
        </p:nvSpPr>
        <p:spPr>
          <a:xfrm>
            <a:off x="6604957" y="-31849"/>
            <a:ext cx="532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v2</a:t>
            </a:r>
            <a:endParaRPr kumimoji="1" lang="zh-TW" altLang="en-US" sz="28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E52D071-3A2E-C742-87BB-54DFEB13CC88}"/>
              </a:ext>
            </a:extLst>
          </p:cNvPr>
          <p:cNvSpPr txBox="1"/>
          <p:nvPr/>
        </p:nvSpPr>
        <p:spPr>
          <a:xfrm>
            <a:off x="6680238" y="2687491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v4</a:t>
            </a:r>
            <a:endParaRPr kumimoji="1" lang="zh-TW" altLang="en-US" sz="28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9D9CF48-91E8-0E46-8681-6E8449D9F804}"/>
              </a:ext>
            </a:extLst>
          </p:cNvPr>
          <p:cNvSpPr txBox="1"/>
          <p:nvPr/>
        </p:nvSpPr>
        <p:spPr>
          <a:xfrm>
            <a:off x="3201110" y="937174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solidFill>
                  <a:srgbClr val="FF0000"/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u = v4</a:t>
            </a:r>
            <a:endParaRPr kumimoji="1" lang="zh-TW" altLang="en-US" sz="3600" dirty="0">
              <a:solidFill>
                <a:srgbClr val="FF0000"/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BB975CC-ACC0-6F4C-802F-15BE7996583C}"/>
              </a:ext>
            </a:extLst>
          </p:cNvPr>
          <p:cNvSpPr txBox="1"/>
          <p:nvPr/>
        </p:nvSpPr>
        <p:spPr>
          <a:xfrm>
            <a:off x="8586729" y="2621905"/>
            <a:ext cx="522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v5</a:t>
            </a:r>
            <a:endParaRPr kumimoji="1" lang="zh-TW" altLang="en-US" sz="28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A769E50-2465-A64E-903C-2D470BA0C641}"/>
              </a:ext>
            </a:extLst>
          </p:cNvPr>
          <p:cNvSpPr txBox="1"/>
          <p:nvPr/>
        </p:nvSpPr>
        <p:spPr>
          <a:xfrm>
            <a:off x="8754917" y="77459"/>
            <a:ext cx="527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STFangsong" panose="02010600040101010101" pitchFamily="2" charset="-122"/>
                <a:ea typeface="STFangsong" panose="02010600040101010101" pitchFamily="2" charset="-122"/>
              </a:rPr>
              <a:t>v3</a:t>
            </a:r>
            <a:endParaRPr kumimoji="1" lang="zh-TW" altLang="en-US" sz="2800" dirty="0">
              <a:solidFill>
                <a:schemeClr val="accent5">
                  <a:lumMod val="50000"/>
                </a:schemeClr>
              </a:solidFill>
              <a:latin typeface="STFangsong" panose="02010600040101010101" pitchFamily="2" charset="-122"/>
              <a:ea typeface="STFa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520954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197</TotalTime>
  <Words>429</Words>
  <Application>Microsoft Macintosh PowerPoint</Application>
  <PresentationFormat>寬螢幕</PresentationFormat>
  <Paragraphs>303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STFangsong</vt:lpstr>
      <vt:lpstr>Cambria Math</vt:lpstr>
      <vt:lpstr>Corbel</vt:lpstr>
      <vt:lpstr>Wingdings 2</vt:lpstr>
      <vt:lpstr>框架</vt:lpstr>
      <vt:lpstr>Algorithm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</dc:title>
  <dc:creator>秉洋 張</dc:creator>
  <cp:lastModifiedBy>秉洋 張</cp:lastModifiedBy>
  <cp:revision>33</cp:revision>
  <dcterms:created xsi:type="dcterms:W3CDTF">2019-05-13T13:58:40Z</dcterms:created>
  <dcterms:modified xsi:type="dcterms:W3CDTF">2019-05-14T03:31:06Z</dcterms:modified>
</cp:coreProperties>
</file>