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4" r:id="rId6"/>
    <p:sldId id="272" r:id="rId7"/>
    <p:sldId id="275" r:id="rId8"/>
    <p:sldId id="276" r:id="rId9"/>
    <p:sldId id="277" r:id="rId10"/>
    <p:sldId id="278" r:id="rId11"/>
    <p:sldId id="273" r:id="rId12"/>
    <p:sldId id="279" r:id="rId13"/>
    <p:sldId id="280" r:id="rId14"/>
    <p:sldId id="281" r:id="rId15"/>
    <p:sldId id="265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6363"/>
    <a:srgbClr val="FB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1AF31-3EE7-4276-AD63-88DCE2AFC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F2B990-B7AE-4CCB-B640-C88D990DF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6E0794-A8E4-49CC-ADE2-339EB918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305D19-8137-403A-9D5A-58F686E0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C5C700-97AA-4578-9A6C-FF1DB3AE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87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D53EF-4818-4067-B3E4-796327AD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BE5C2E-0B76-427E-9D87-304980424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61B295-0BCB-41CB-86F2-CAF14C9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AA55B7-0996-476A-BA0D-F9E1A89C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58E021-CA97-494F-94B2-9FF10892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80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25D881B-86C3-443E-ABBC-DB6E6F222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75747B-6498-4A5A-8763-29FF942BF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9C1523-7260-4135-B30A-E206C589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0B1550-0AF8-469F-B9FB-6F56D9D6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8CAABE-0E60-468C-8887-D1E02B02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31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E78EE-F4EF-47C7-8250-5BD2F35E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A87A9A-A2F5-4C12-98B3-0A0EAB471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AF946A-581F-4AF8-9FA0-38B5778E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EC0052-0176-4C84-B5E4-1DF83B97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59103B-BDE9-4433-8182-98A5A498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5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3A0E6-033D-4D79-9E3C-20D42FDC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F89694-62B4-4B9B-9629-4E568BA1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87A54C-BA9E-467D-8B56-3E3AFA69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6F63BA-4257-4FFB-9595-333EF2E7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D5C3ED-D4EB-4087-A579-C7D8CDD5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42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642E9-CA87-49CA-B334-863D8C88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3EF03-E627-43E4-8F03-27E8FCB4D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CB7280-0FCA-49E2-B8E1-60499608B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6F30AE-A3F3-40FC-8DA0-0E085326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8E11C8-EB11-4A79-B609-FED036CD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32247D-3B19-4BE0-82B1-7CF3E3EE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40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40E0B-0A27-435E-9269-E5E5C3E5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0ABF91-CD43-4F3A-95D2-6A21E58ED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BC8EFB-2FFC-46ED-A14F-3E47EB233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A7E0634-9568-4D7B-938B-19DF5C431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12769F7-F7EC-4D2A-AACA-8341E2378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E14987F-5BF3-4B3C-A0B4-779EDA41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844B7D-51E3-426C-8A6A-51D7364D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5DB72F7-70FD-4AC4-94C1-9CEAACB4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52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C3306-9137-41A6-87F2-415774C6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DDF6E44-6D5B-4AB5-80F5-138E36C7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91BD65-F5A3-4908-BC93-7F499680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5D005C-4D8E-4014-A1AF-B3222CFC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60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CC283BC-D76A-4302-8AAE-41843CFF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7A49DB-5423-49BF-9532-FE01731D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D7B14B-CE47-4ED7-827D-0E877B4C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57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AB99D-55FC-449E-856A-14F0BD72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EA0A4B-4432-45E0-9FD5-DFEB978D8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34DCEE-C97E-4257-9F82-E94D2E285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731B58-633B-4DA6-B043-33653F90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12472B-09CE-4F5D-A9B0-C2035872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6913FE-0892-4948-A023-A06D7A93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43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9A8C9-623B-4A96-AE28-7734766C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3C34043-F1C0-4EA9-942C-6E77A0D5C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43AA62-029F-4225-86A1-22313984E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4E1FD6-9578-4651-8B72-5E9D3A32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DF06C0-F82F-443B-89C6-557A4775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544E53-CE7E-4B3B-822D-992208BF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4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06290F2-BA23-4723-9FAC-48E5008D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7B97F3-8C10-40BC-A8FE-6D6CB6E63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D47D2D-F53F-4F25-A9E6-280D4AB4A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180EB-1A14-44AD-B35B-38078BCC85B7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5A7338-36C9-4BD5-AEEF-065D05CEC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CDE42-37B5-455C-BFA0-E71EF6933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017AC-B70A-4304-8049-69064CEC0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5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3717BD8-63C6-4F92-9951-FAC28518B5F7}"/>
              </a:ext>
            </a:extLst>
          </p:cNvPr>
          <p:cNvSpPr txBox="1"/>
          <p:nvPr/>
        </p:nvSpPr>
        <p:spPr>
          <a:xfrm>
            <a:off x="602188" y="440565"/>
            <a:ext cx="29594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演算法</a:t>
            </a:r>
            <a:endParaRPr lang="en-US" altLang="zh-TW" sz="7200" b="1" dirty="0">
              <a:solidFill>
                <a:srgbClr val="70636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r>
              <a:rPr lang="en-US" altLang="zh-TW" sz="2400" b="1" i="1" dirty="0">
                <a:solidFill>
                  <a:srgbClr val="6D5353"/>
                </a:solidFill>
                <a:latin typeface="Bodoni" panose="02000503000000000000" pitchFamily="2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Hw11  Promblem4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FF0662-C68D-4FCF-A153-3B1260E76332}"/>
              </a:ext>
            </a:extLst>
          </p:cNvPr>
          <p:cNvSpPr txBox="1"/>
          <p:nvPr/>
        </p:nvSpPr>
        <p:spPr>
          <a:xfrm>
            <a:off x="9685096" y="2010225"/>
            <a:ext cx="2031325" cy="3907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i="1" dirty="0">
                <a:solidFill>
                  <a:srgbClr val="6D5353"/>
                </a:solidFill>
                <a:latin typeface="Bodoni" panose="02000503000000000000" pitchFamily="2" charset="0"/>
                <a:ea typeface="Kozuka Mincho Pr6N R" panose="02020400000000000000" pitchFamily="18" charset="-128"/>
                <a:cs typeface="Gen Jyuu Gothic Monospace Heav" panose="02020509000000000000" pitchFamily="49" charset="-120"/>
              </a:rPr>
              <a:t>Group8</a:t>
            </a:r>
            <a:endParaRPr lang="en-US" altLang="zh-TW" sz="2400" dirty="0">
              <a:solidFill>
                <a:srgbClr val="6D5353"/>
              </a:solidFill>
              <a:latin typeface="Kozuka Mincho Pr6N R" panose="02020400000000000000" pitchFamily="18" charset="-128"/>
              <a:ea typeface="Kozuka Mincho Pr6N R" panose="02020400000000000000" pitchFamily="18" charset="-128"/>
              <a:cs typeface="Gen Jyuu Gothic Monospace Heav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	</a:t>
            </a: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田敬暘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趙庭浩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	</a:t>
            </a: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莊峻琳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杜萬珩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	</a:t>
            </a: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鄧又晨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李信鋌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701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BCDA72B-1457-4D6C-BDF3-F48088C26A43}"/>
                  </a:ext>
                </a:extLst>
              </p:cNvPr>
              <p:cNvSpPr/>
              <p:nvPr/>
            </p:nvSpPr>
            <p:spPr>
              <a:xfrm>
                <a:off x="339567" y="471459"/>
                <a:ext cx="11512865" cy="44377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zh-TW" sz="3200" dirty="0">
                  <a:solidFill>
                    <a:srgbClr val="706363"/>
                  </a:solidFill>
                  <a:latin typeface="Gen Jyuu Gothic Monospace Heav" panose="02020509000000000000" pitchFamily="49" charset="-120"/>
                  <a:ea typeface="Gen Jyuu Gothic Monospace Heav" panose="02020509000000000000" pitchFamily="49" charset="-120"/>
                  <a:cs typeface="Gen Jyuu Gothic Monospace Heav" panose="02020509000000000000" pitchFamily="49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由這個例子可以發現，當加入的邊使原本的圖形成環</a:t>
                </a:r>
                <a:b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</a:b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其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Transitive Closure</a:t>
                </a: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的布林矩陣就是一個皆為１的方陣</a:t>
                </a:r>
                <a:b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</a:b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在這個最糟的情況下，換個角度想就是將矩陣裡的０更改為１</a:t>
                </a:r>
                <a:endParaRPr lang="en-US" altLang="zh-TW" sz="3200" dirty="0">
                  <a:solidFill>
                    <a:srgbClr val="706363"/>
                  </a:solidFill>
                  <a:latin typeface="Gen Jyuu Gothic Monospace Heav" panose="02020509000000000000" pitchFamily="49" charset="-120"/>
                  <a:ea typeface="Gen Jyuu Gothic Monospace Heav" panose="02020509000000000000" pitchFamily="49" charset="-120"/>
                  <a:cs typeface="Gen Jyuu Gothic Monospace Heav" panose="02020509000000000000" pitchFamily="49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所以總地來說，就是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 smtClean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𝑣</m:t>
                        </m:r>
                      </m:e>
                      <m:sup>
                        <m:r>
                          <a:rPr lang="en-US" altLang="zh-TW" sz="3200" b="0" i="1" smtClean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2</m:t>
                        </m:r>
                      </m:sup>
                    </m:sSup>
                    <m:r>
                      <a:rPr lang="en-US" altLang="zh-TW" sz="3200" b="0" i="1" smtClean="0">
                        <a:solidFill>
                          <a:srgbClr val="706363"/>
                        </a:solidFill>
                        <a:latin typeface="Cambria Math" panose="02040503050406030204" pitchFamily="18" charset="0"/>
                        <a:ea typeface="Gen Jyuu Gothic Monospace Heav" panose="02020509000000000000" pitchFamily="49" charset="-120"/>
                        <a:cs typeface="Gen Jyuu Gothic Monospace Heav" panose="02020509000000000000" pitchFamily="49" charset="-120"/>
                      </a:rPr>
                      <m:t>−</m:t>
                    </m:r>
                  </m:oMath>
                </a14:m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(</a:t>
                </a: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為１的格子數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)</a:t>
                </a: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，因此時間複雜度</a:t>
                </a:r>
                <a:endParaRPr lang="en-US" altLang="zh-TW" sz="3200" dirty="0">
                  <a:solidFill>
                    <a:srgbClr val="706363"/>
                  </a:solidFill>
                  <a:latin typeface="Gen Jyuu Gothic Monospace Heav" panose="02020509000000000000" pitchFamily="49" charset="-120"/>
                  <a:ea typeface="Gen Jyuu Gothic Monospace Heav" panose="02020509000000000000" pitchFamily="49" charset="-120"/>
                  <a:cs typeface="Gen Jyuu Gothic Monospace Heav" panose="02020509000000000000" pitchFamily="49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脫離不了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</m:ctrlPr>
                      </m:sSupPr>
                      <m:e>
                        <m: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𝑣</m:t>
                        </m:r>
                      </m:e>
                      <m:sup>
                        <m: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)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BCDA72B-1457-4D6C-BDF3-F48088C26A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67" y="471459"/>
                <a:ext cx="11512865" cy="4437753"/>
              </a:xfrm>
              <a:prstGeom prst="rect">
                <a:avLst/>
              </a:prstGeom>
              <a:blipFill>
                <a:blip r:embed="rId2"/>
                <a:stretch>
                  <a:fillRect l="-1377" b="-3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9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6EFE29-E96D-41FE-A871-729D9ABE9F55}"/>
                  </a:ext>
                </a:extLst>
              </p:cNvPr>
              <p:cNvSpPr/>
              <p:nvPr/>
            </p:nvSpPr>
            <p:spPr>
              <a:xfrm>
                <a:off x="339567" y="471459"/>
                <a:ext cx="11512865" cy="3701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zh-TW" sz="3200" dirty="0">
                  <a:solidFill>
                    <a:srgbClr val="706363"/>
                  </a:solidFill>
                  <a:latin typeface="Gen Jyuu Gothic Monospace Heav" panose="02020509000000000000" pitchFamily="49" charset="-120"/>
                  <a:ea typeface="Gen Jyuu Gothic Monospace Heav" panose="02020509000000000000" pitchFamily="49" charset="-120"/>
                  <a:cs typeface="Gen Jyuu Gothic Monospace Heav" panose="02020509000000000000" pitchFamily="49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子題Ｃ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給定一個充分的演算法，使對於任何一個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n</a:t>
                </a: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的插入之序列，能讓時間複雜度保持在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TW" sz="3200" i="1" smtClean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3200" b="0" i="1" smtClean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𝑖</m:t>
                        </m:r>
                        <m:r>
                          <a:rPr lang="en-US" altLang="zh-TW" sz="3200" b="0" i="1" smtClean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=1</m:t>
                        </m:r>
                      </m:sub>
                      <m:sup>
                        <m:r>
                          <a:rPr lang="pt-BR" altLang="zh-TW" sz="3200" i="1" smtClean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altLang="zh-TW" sz="3200" i="1" smtClean="0">
                                <a:solidFill>
                                  <a:srgbClr val="706363"/>
                                </a:solidFill>
                                <a:latin typeface="Cambria Math" panose="02040503050406030204" pitchFamily="18" charset="0"/>
                                <a:ea typeface="Gen Jyuu Gothic Monospace Heav" panose="02020509000000000000" pitchFamily="49" charset="-120"/>
                                <a:cs typeface="Gen Jyuu Gothic Monospace Heav" panose="02020509000000000000" pitchFamily="49" charset="-12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solidFill>
                                  <a:srgbClr val="706363"/>
                                </a:solidFill>
                                <a:latin typeface="Cambria Math" panose="02040503050406030204" pitchFamily="18" charset="0"/>
                                <a:ea typeface="Gen Jyuu Gothic Monospace Heav" panose="02020509000000000000" pitchFamily="49" charset="-120"/>
                                <a:cs typeface="Gen Jyuu Gothic Monospace Heav" panose="02020509000000000000" pitchFamily="49" charset="-12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solidFill>
                                  <a:srgbClr val="706363"/>
                                </a:solidFill>
                                <a:latin typeface="Cambria Math" panose="02040503050406030204" pitchFamily="18" charset="0"/>
                                <a:ea typeface="Gen Jyuu Gothic Monospace Heav" panose="02020509000000000000" pitchFamily="49" charset="-120"/>
                                <a:cs typeface="Gen Jyuu Gothic Monospace Heav" panose="02020509000000000000" pitchFamily="49" charset="-12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sz="3200" b="0" i="1" smtClean="0">
                        <a:solidFill>
                          <a:srgbClr val="706363"/>
                        </a:solidFill>
                        <a:latin typeface="Cambria Math" panose="02040503050406030204" pitchFamily="18" charset="0"/>
                        <a:ea typeface="Gen Jyuu Gothic Monospace Heav" panose="02020509000000000000" pitchFamily="49" charset="-120"/>
                        <a:cs typeface="Gen Jyuu Gothic Monospace Heav" panose="02020509000000000000" pitchFamily="49" charset="-120"/>
                      </a:rPr>
                      <m:t>= </m:t>
                    </m:r>
                  </m:oMath>
                </a14:m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</m:ctrlPr>
                      </m:sSupPr>
                      <m:e>
                        <m: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𝑣</m:t>
                        </m:r>
                      </m:e>
                      <m:sup>
                        <m:r>
                          <a:rPr lang="en-US" altLang="zh-TW" sz="3200" b="0" i="1" smtClean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)</a:t>
                </a: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𝑡</m:t>
                        </m:r>
                      </m:e>
                      <m:sub>
                        <m:r>
                          <a:rPr lang="en-US" altLang="zh-TW" sz="3200" b="0" i="1" smtClean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𝑖</m:t>
                        </m:r>
                      </m:sub>
                    </m:sSub>
                    <m:r>
                      <a:rPr lang="zh-TW" altLang="en-US" sz="3200" i="1">
                        <a:solidFill>
                          <a:srgbClr val="706363"/>
                        </a:solidFill>
                        <a:latin typeface="Cambria Math" panose="02040503050406030204" pitchFamily="18" charset="0"/>
                        <a:ea typeface="Gen Jyuu Gothic Monospace Heav" panose="02020509000000000000" pitchFamily="49" charset="-120"/>
                        <a:cs typeface="Gen Jyuu Gothic Monospace Heav" panose="02020509000000000000" pitchFamily="49" charset="-120"/>
                      </a:rPr>
                      <m:t>代表</m:t>
                    </m:r>
                    <m:r>
                      <a:rPr lang="zh-TW" altLang="en-US" sz="3200" i="1" smtClean="0">
                        <a:solidFill>
                          <a:srgbClr val="706363"/>
                        </a:solidFill>
                        <a:latin typeface="Cambria Math" panose="02040503050406030204" pitchFamily="18" charset="0"/>
                        <a:ea typeface="Gen Jyuu Gothic Monospace Heav" panose="02020509000000000000" pitchFamily="49" charset="-120"/>
                        <a:cs typeface="Gen Jyuu Gothic Monospace Heav" panose="02020509000000000000" pitchFamily="49" charset="-120"/>
                      </a:rPr>
                      <m:t>在</m:t>
                    </m:r>
                    <m:r>
                      <a:rPr lang="zh-TW" altLang="en-US" sz="3200" i="1" dirty="0" smtClean="0">
                        <a:solidFill>
                          <a:srgbClr val="706363"/>
                        </a:solidFill>
                        <a:latin typeface="Cambria Math" panose="02040503050406030204" pitchFamily="18" charset="0"/>
                        <a:ea typeface="Gen Jyuu Gothic Monospace Heav" panose="02020509000000000000" pitchFamily="49" charset="-120"/>
                        <a:cs typeface="Gen Jyuu Gothic Monospace Heav" panose="02020509000000000000" pitchFamily="49" charset="-120"/>
                      </a:rPr>
                      <m:t>插入第</m:t>
                    </m:r>
                    <m:r>
                      <m:rPr>
                        <m:sty m:val="p"/>
                      </m:rPr>
                      <a:rPr lang="en-US" altLang="zh-TW" sz="3200" i="1" dirty="0" smtClean="0">
                        <a:solidFill>
                          <a:srgbClr val="706363"/>
                        </a:solidFill>
                        <a:latin typeface="Cambria Math" panose="02040503050406030204" pitchFamily="18" charset="0"/>
                        <a:ea typeface="Gen Jyuu Gothic Monospace Heav" panose="02020509000000000000" pitchFamily="49" charset="-120"/>
                        <a:cs typeface="Gen Jyuu Gothic Monospace Heav" panose="02020509000000000000" pitchFamily="49" charset="-120"/>
                      </a:rPr>
                      <m:t>i</m:t>
                    </m:r>
                    <m:r>
                      <a:rPr lang="zh-TW" altLang="en-US" sz="3200" i="1" dirty="0" smtClean="0">
                        <a:solidFill>
                          <a:srgbClr val="706363"/>
                        </a:solidFill>
                        <a:latin typeface="Cambria Math" panose="02040503050406030204" pitchFamily="18" charset="0"/>
                        <a:ea typeface="Gen Jyuu Gothic Monospace Heav" panose="02020509000000000000" pitchFamily="49" charset="-120"/>
                        <a:cs typeface="Gen Jyuu Gothic Monospace Heav" panose="02020509000000000000" pitchFamily="49" charset="-120"/>
                      </a:rPr>
                      <m:t>個</m:t>
                    </m:r>
                  </m:oMath>
                </a14:m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邊後插入所需的更新時間，並且證明這個演算法。</a:t>
                </a:r>
                <a:endParaRPr lang="en-US" altLang="zh-TW" sz="3200" dirty="0">
                  <a:solidFill>
                    <a:srgbClr val="706363"/>
                  </a:solidFill>
                  <a:latin typeface="Gen Jyuu Gothic Monospace Heav" panose="02020509000000000000" pitchFamily="49" charset="-120"/>
                  <a:ea typeface="Gen Jyuu Gothic Monospace Heav" panose="02020509000000000000" pitchFamily="49" charset="-120"/>
                  <a:cs typeface="Gen Jyuu Gothic Monospace Heav" panose="02020509000000000000" pitchFamily="49" charset="-12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6EFE29-E96D-41FE-A871-729D9ABE9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67" y="471459"/>
                <a:ext cx="11512865" cy="3701591"/>
              </a:xfrm>
              <a:prstGeom prst="rect">
                <a:avLst/>
              </a:prstGeom>
              <a:blipFill>
                <a:blip r:embed="rId2"/>
                <a:stretch>
                  <a:fillRect l="-1377" r="-424" b="-42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63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6EFE29-E96D-41FE-A871-729D9ABE9F55}"/>
                  </a:ext>
                </a:extLst>
              </p:cNvPr>
              <p:cNvSpPr/>
              <p:nvPr/>
            </p:nvSpPr>
            <p:spPr>
              <a:xfrm>
                <a:off x="339567" y="471459"/>
                <a:ext cx="11512865" cy="5175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zh-TW" sz="3200" dirty="0">
                  <a:solidFill>
                    <a:srgbClr val="706363"/>
                  </a:solidFill>
                  <a:latin typeface="Gen Jyuu Gothic Monospace Heav" panose="02020509000000000000" pitchFamily="49" charset="-120"/>
                  <a:ea typeface="Gen Jyuu Gothic Monospace Heav" panose="02020509000000000000" pitchFamily="49" charset="-120"/>
                  <a:cs typeface="Gen Jyuu Gothic Monospace Heav" panose="02020509000000000000" pitchFamily="49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有鑑於子題Ａ所設計的演算法是指針對當「只有一個邊」插入時便進行更新的演算法，若是複數邊進入，在跑完所有可能性最糟的情況，它會是 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</m:ctrlPr>
                      </m:sSupPr>
                      <m:e>
                        <m: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𝑣</m:t>
                        </m:r>
                      </m:e>
                      <m:sup>
                        <m: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) </a:t>
                </a: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ｘ 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</m:ctrlPr>
                      </m:sSupPr>
                      <m:e>
                        <m: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𝑣</m:t>
                        </m:r>
                      </m:e>
                      <m:sup>
                        <m: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)(</a:t>
                </a: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每個點都與其他點存在邊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)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</m:ctrlPr>
                      </m:sSupPr>
                      <m:e>
                        <m: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𝑣</m:t>
                        </m:r>
                      </m:e>
                      <m:sup>
                        <m:r>
                          <a:rPr lang="en-US" altLang="zh-TW" sz="3200" b="0" i="1" smtClean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) </a:t>
                </a: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因此我們需要重新設計一個更加充分的演算法，讓時間複雜度降為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</m:ctrlPr>
                      </m:sSupPr>
                      <m:e>
                        <m: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𝑣</m:t>
                        </m:r>
                      </m:e>
                      <m:sup>
                        <m: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)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6EFE29-E96D-41FE-A871-729D9ABE9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67" y="471459"/>
                <a:ext cx="11512865" cy="5175328"/>
              </a:xfrm>
              <a:prstGeom prst="rect">
                <a:avLst/>
              </a:prstGeom>
              <a:blipFill>
                <a:blip r:embed="rId2"/>
                <a:stretch>
                  <a:fillRect l="-1377" b="-2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73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9226633-6E75-446F-920F-90A7B8F3C257}"/>
              </a:ext>
            </a:extLst>
          </p:cNvPr>
          <p:cNvSpPr/>
          <p:nvPr/>
        </p:nvSpPr>
        <p:spPr>
          <a:xfrm>
            <a:off x="339567" y="471459"/>
            <a:ext cx="11512865" cy="2221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TW" sz="3200" dirty="0">
              <a:solidFill>
                <a:srgbClr val="706363"/>
              </a:solidFill>
              <a:latin typeface="Gen Jyuu Gothic Monospace Heav" panose="02020509000000000000" pitchFamily="49" charset="-120"/>
              <a:ea typeface="Gen Jyuu Gothic Monospace Heav" panose="02020509000000000000" pitchFamily="49" charset="-120"/>
              <a:cs typeface="Gen Jyuu Gothic Monospace Heav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上課有提到，可以直接從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Floyd-</a:t>
            </a:r>
            <a:r>
              <a:rPr lang="en-US" altLang="zh-TW" sz="3200" dirty="0" err="1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Warshall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 algorithm 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推出</a:t>
            </a:r>
            <a:endParaRPr lang="en-US" altLang="zh-TW" sz="3200" dirty="0">
              <a:solidFill>
                <a:srgbClr val="706363"/>
              </a:solidFill>
              <a:latin typeface="Gen Jyuu Gothic Monospace Heav" panose="02020509000000000000" pitchFamily="49" charset="-120"/>
              <a:ea typeface="Gen Jyuu Gothic Monospace Heav" panose="02020509000000000000" pitchFamily="49" charset="-120"/>
              <a:cs typeface="Gen Jyuu Gothic Monospace Heav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屬於這個問題的演算法</a:t>
            </a:r>
            <a:endParaRPr lang="en-US" altLang="zh-TW" sz="3200" dirty="0">
              <a:solidFill>
                <a:srgbClr val="706363"/>
              </a:solidFill>
              <a:latin typeface="Gen Jyuu Gothic Monospace Heav" panose="02020509000000000000" pitchFamily="49" charset="-120"/>
              <a:ea typeface="Gen Jyuu Gothic Monospace Heav" panose="02020509000000000000" pitchFamily="49" charset="-120"/>
              <a:cs typeface="Gen Jyuu Gothic Monospace Heav" panose="02020509000000000000" pitchFamily="49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EE98E7-814B-4531-9A34-8912985F7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57" t="21509" r="28643" b="20176"/>
          <a:stretch/>
        </p:blipFill>
        <p:spPr>
          <a:xfrm>
            <a:off x="4702628" y="2179226"/>
            <a:ext cx="6949440" cy="399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3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18E7D90-DA42-47C3-B704-E7952789C9CC}"/>
              </a:ext>
            </a:extLst>
          </p:cNvPr>
          <p:cNvSpPr/>
          <p:nvPr/>
        </p:nvSpPr>
        <p:spPr>
          <a:xfrm>
            <a:off x="339567" y="471459"/>
            <a:ext cx="11512865" cy="5915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Pseudo(){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Initial();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for k to </a:t>
            </a:r>
            <a:r>
              <a:rPr lang="en-US" altLang="zh-TW" sz="320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|V|</a:t>
            </a:r>
            <a:endParaRPr lang="en-US" altLang="zh-TW" sz="3200" dirty="0">
              <a:solidFill>
                <a:srgbClr val="706363"/>
              </a:solidFill>
              <a:latin typeface="Gen Jyuu Gothic Monospace Heav" panose="02020509000000000000" pitchFamily="49" charset="-120"/>
              <a:ea typeface="Gen Jyuu Gothic Monospace Heav" panose="02020509000000000000" pitchFamily="49" charset="-120"/>
              <a:cs typeface="Gen Jyuu Gothic Monospace Heav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        for </a:t>
            </a:r>
            <a:r>
              <a:rPr lang="en-US" altLang="zh-TW" sz="3200" dirty="0" err="1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i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 to |V|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            for j to |V|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                if (</a:t>
            </a:r>
            <a:r>
              <a:rPr lang="en-US" altLang="zh-TW" sz="3200" dirty="0" err="1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tc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[</a:t>
            </a:r>
            <a:r>
              <a:rPr lang="en-US" altLang="zh-TW" sz="3200" dirty="0" err="1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i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][k] &amp;&amp; </a:t>
            </a:r>
            <a:r>
              <a:rPr lang="en-US" altLang="zh-TW" sz="3200" dirty="0" err="1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tc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[k][j])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                    </a:t>
            </a:r>
            <a:r>
              <a:rPr lang="en-US" altLang="zh-TW" sz="3200" dirty="0" err="1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tc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[</a:t>
            </a:r>
            <a:r>
              <a:rPr lang="en-US" altLang="zh-TW" sz="3200" dirty="0" err="1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i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][j] = true;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775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4729279" y="2921168"/>
            <a:ext cx="2733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i="1" dirty="0">
                <a:solidFill>
                  <a:srgbClr val="706363"/>
                </a:solidFill>
                <a:latin typeface="Bodoni" panose="02000503000000000000" pitchFamily="2" charset="0"/>
                <a:ea typeface="Kozuka Mincho Pr6N R" panose="02020400000000000000" pitchFamily="18" charset="-128"/>
                <a:cs typeface="Gen Jyuu Gothic Monospace Heav" panose="02020509000000000000" pitchFamily="49" charset="-120"/>
              </a:rPr>
              <a:t>Thanks</a:t>
            </a:r>
            <a:endParaRPr lang="en-US" altLang="zh-TW" sz="6000" b="1" i="1" dirty="0">
              <a:solidFill>
                <a:srgbClr val="6D5353"/>
              </a:solidFill>
              <a:latin typeface="Bodoni" panose="02000503000000000000" pitchFamily="2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44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6EFE29-E96D-41FE-A871-729D9ABE9F55}"/>
              </a:ext>
            </a:extLst>
          </p:cNvPr>
          <p:cNvSpPr/>
          <p:nvPr/>
        </p:nvSpPr>
        <p:spPr>
          <a:xfrm>
            <a:off x="339567" y="471459"/>
            <a:ext cx="11512865" cy="4437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TW" sz="3200" dirty="0">
              <a:solidFill>
                <a:srgbClr val="706363"/>
              </a:solidFill>
              <a:latin typeface="Gen Jyuu Gothic Monospace Heav" panose="02020509000000000000" pitchFamily="49" charset="-120"/>
              <a:ea typeface="Gen Jyuu Gothic Monospace Heav" panose="02020509000000000000" pitchFamily="49" charset="-120"/>
              <a:cs typeface="Gen Jyuu Gothic Monospace Heav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題目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假設我們將某些新的邊插入一個遞移閉包的有向圖時，我們得想辦法維護，讓它仍舊保持一個遞移閉包的有向圖。在此題目假定一開始這個有向圖沒有任何的邊，以及使用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Boolean matrix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做為資料結構。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3614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9DA5FEC-D57A-4EFD-9DD1-754B8B4A7CBA}"/>
              </a:ext>
            </a:extLst>
          </p:cNvPr>
          <p:cNvSpPr/>
          <p:nvPr/>
        </p:nvSpPr>
        <p:spPr>
          <a:xfrm>
            <a:off x="339567" y="471459"/>
            <a:ext cx="11512865" cy="5176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TW" sz="3200" dirty="0">
              <a:solidFill>
                <a:srgbClr val="706363"/>
              </a:solidFill>
              <a:latin typeface="Gen Jyuu Gothic Monospace Heav" panose="02020509000000000000" pitchFamily="49" charset="-120"/>
              <a:ea typeface="Gen Jyuu Gothic Monospace Heav" panose="02020509000000000000" pitchFamily="49" charset="-120"/>
              <a:cs typeface="Gen Jyuu Gothic Monospace Heav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遞移閉包（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Transitive Closure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）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zh-TW" sz="3200" dirty="0">
              <a:solidFill>
                <a:srgbClr val="706363"/>
              </a:solidFill>
              <a:latin typeface="Gen Jyuu Gothic Monospace Heav" panose="02020509000000000000" pitchFamily="49" charset="-120"/>
              <a:ea typeface="Gen Jyuu Gothic Monospace Heav" panose="02020509000000000000" pitchFamily="49" charset="-120"/>
              <a:cs typeface="Gen Jyuu Gothic Monospace Heav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概念其實不太難，每張圖都能有自己一個專屬的遞移閉包，同時這個遞移閉包也會是一張圖，用來記錄能不能從某一個點Ａ走另一個點Ｂ，如果能走到，那就將這兩個點用一條邊連起來。</a:t>
            </a:r>
            <a:endParaRPr lang="en-US" altLang="zh-TW" sz="3200" dirty="0">
              <a:solidFill>
                <a:srgbClr val="706363"/>
              </a:solidFill>
              <a:latin typeface="Gen Jyuu Gothic Monospace Heav" panose="02020509000000000000" pitchFamily="49" charset="-120"/>
              <a:ea typeface="Gen Jyuu Gothic Monospace Heav" panose="02020509000000000000" pitchFamily="49" charset="-120"/>
              <a:cs typeface="Gen Jyuu Gothic Monospace Heav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（其實就老師上課說的）</a:t>
            </a:r>
            <a:endParaRPr lang="en-US" altLang="zh-TW" sz="3200" dirty="0">
              <a:solidFill>
                <a:srgbClr val="706363"/>
              </a:solidFill>
              <a:latin typeface="Gen Jyuu Gothic Monospace Heav" panose="02020509000000000000" pitchFamily="49" charset="-120"/>
              <a:ea typeface="Gen Jyuu Gothic Monospace Heav" panose="02020509000000000000" pitchFamily="49" charset="-120"/>
              <a:cs typeface="Gen Jyuu Gothic Monospace Heav" panose="02020509000000000000" pitchFamily="49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3F88F0-C6F6-47BF-B666-63CDF711D7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48" b="67000"/>
          <a:stretch/>
        </p:blipFill>
        <p:spPr>
          <a:xfrm>
            <a:off x="6095999" y="5058793"/>
            <a:ext cx="4762500" cy="154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6EFE29-E96D-41FE-A871-729D9ABE9F55}"/>
                  </a:ext>
                </a:extLst>
              </p:cNvPr>
              <p:cNvSpPr/>
              <p:nvPr/>
            </p:nvSpPr>
            <p:spPr>
              <a:xfrm>
                <a:off x="339567" y="471459"/>
                <a:ext cx="11512865" cy="44377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zh-TW" sz="3200" dirty="0">
                  <a:solidFill>
                    <a:srgbClr val="706363"/>
                  </a:solidFill>
                  <a:latin typeface="Gen Jyuu Gothic Monospace Heav" panose="02020509000000000000" pitchFamily="49" charset="-120"/>
                  <a:ea typeface="Gen Jyuu Gothic Monospace Heav" panose="02020509000000000000" pitchFamily="49" charset="-120"/>
                  <a:cs typeface="Gen Jyuu Gothic Monospace Heav" panose="02020509000000000000" pitchFamily="49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子題Ａ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設計一個演算法，能讓一張遞移閉包的有向圖在加入新的邊之後，能在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 smtClean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𝑣</m:t>
                        </m:r>
                      </m:e>
                      <m:sup>
                        <m:r>
                          <a:rPr lang="en-US" altLang="zh-TW" sz="3200" b="0" i="1" smtClean="0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)</a:t>
                </a: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的時間複雜度，讓遞移閉包維持遞移閉包的特性</a:t>
                </a:r>
                <a:b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</a:b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（在此題目假定一開始這個有向圖沒有任何的邊，以及使用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Boolean </a:t>
                </a:r>
                <a:r>
                  <a:rPr lang="en-US" altLang="zh-TW" sz="3200" dirty="0" err="1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matri</a:t>
                </a: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做為資料結構。）</a:t>
                </a:r>
                <a:endParaRPr lang="en-US" altLang="zh-TW" sz="3200" dirty="0">
                  <a:solidFill>
                    <a:srgbClr val="706363"/>
                  </a:solidFill>
                  <a:latin typeface="Gen Jyuu Gothic Monospace Heav" panose="02020509000000000000" pitchFamily="49" charset="-120"/>
                  <a:ea typeface="Gen Jyuu Gothic Monospace Heav" panose="02020509000000000000" pitchFamily="49" charset="-120"/>
                  <a:cs typeface="Gen Jyuu Gothic Monospace Heav" panose="02020509000000000000" pitchFamily="49" charset="-12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6EFE29-E96D-41FE-A871-729D9ABE9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67" y="471459"/>
                <a:ext cx="11512865" cy="4437753"/>
              </a:xfrm>
              <a:prstGeom prst="rect">
                <a:avLst/>
              </a:prstGeom>
              <a:blipFill>
                <a:blip r:embed="rId2"/>
                <a:stretch>
                  <a:fillRect l="-1377" r="-265" b="-3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29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970DC3-836E-4A70-8EB2-5C443227DA70}"/>
              </a:ext>
            </a:extLst>
          </p:cNvPr>
          <p:cNvSpPr/>
          <p:nvPr/>
        </p:nvSpPr>
        <p:spPr>
          <a:xfrm>
            <a:off x="339567" y="471459"/>
            <a:ext cx="11512865" cy="5915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Pseudo(){</a:t>
            </a:r>
          </a:p>
          <a:p>
            <a:pPr>
              <a:lnSpc>
                <a:spcPct val="150000"/>
              </a:lnSpc>
            </a:pPr>
            <a:r>
              <a:rPr lang="en-US" altLang="zh-TW" sz="3200" dirty="0" err="1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tc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[|V|][|V|] // 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布林矩陣，對角線皆為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u, v // </a:t>
            </a:r>
            <a:r>
              <a:rPr lang="zh-TW" altLang="en-US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一條新的邊從ｕ到ｖ</a:t>
            </a:r>
            <a:endParaRPr lang="en-US" altLang="zh-TW" sz="3200" dirty="0">
              <a:solidFill>
                <a:srgbClr val="706363"/>
              </a:solidFill>
              <a:latin typeface="Gen Jyuu Gothic Monospace Heav" panose="02020509000000000000" pitchFamily="49" charset="-120"/>
              <a:ea typeface="Gen Jyuu Gothic Monospace Heav" panose="02020509000000000000" pitchFamily="49" charset="-120"/>
              <a:cs typeface="Gen Jyuu Gothic Monospace Heav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for  </a:t>
            </a:r>
            <a:r>
              <a:rPr lang="en-US" altLang="zh-TW" sz="3200" dirty="0" err="1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i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 to |V|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	for each j to |V|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 		if t[</a:t>
            </a:r>
            <a:r>
              <a:rPr lang="en-US" altLang="zh-TW" sz="3200" dirty="0" err="1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i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, u] == 1 and t[v, j] == 1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            t[</a:t>
            </a:r>
            <a:r>
              <a:rPr lang="en-US" altLang="zh-TW" sz="3200" dirty="0" err="1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i</a:t>
            </a: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, j] = 1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095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6EFE29-E96D-41FE-A871-729D9ABE9F55}"/>
                  </a:ext>
                </a:extLst>
              </p:cNvPr>
              <p:cNvSpPr/>
              <p:nvPr/>
            </p:nvSpPr>
            <p:spPr>
              <a:xfrm>
                <a:off x="339567" y="471459"/>
                <a:ext cx="11512865" cy="2959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zh-TW" sz="3200" dirty="0">
                  <a:solidFill>
                    <a:srgbClr val="706363"/>
                  </a:solidFill>
                  <a:latin typeface="Gen Jyuu Gothic Monospace Heav" panose="02020509000000000000" pitchFamily="49" charset="-120"/>
                  <a:ea typeface="Gen Jyuu Gothic Monospace Heav" panose="02020509000000000000" pitchFamily="49" charset="-120"/>
                  <a:cs typeface="Gen Jyuu Gothic Monospace Heav" panose="02020509000000000000" pitchFamily="49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子題Ｂ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給定一個例子，驗證不管任何演算法，當一條邊插入後，都需要</a:t>
                </a:r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</m:ctrlPr>
                      </m:sSupPr>
                      <m:e>
                        <m: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𝑣</m:t>
                        </m:r>
                      </m:e>
                      <m:sup>
                        <m:r>
                          <a:rPr lang="en-US" altLang="zh-TW" sz="3200" i="1">
                            <a:solidFill>
                              <a:srgbClr val="706363"/>
                            </a:solidFill>
                            <a:latin typeface="Cambria Math" panose="02040503050406030204" pitchFamily="18" charset="0"/>
                            <a:ea typeface="Gen Jyuu Gothic Monospace Heav" panose="02020509000000000000" pitchFamily="49" charset="-120"/>
                            <a:cs typeface="Gen Jyuu Gothic Monospace Heav" panose="02020509000000000000" pitchFamily="49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)</a:t>
                </a:r>
                <a:r>
                  <a:rPr lang="zh-TW" altLang="en-US" sz="3200" dirty="0">
                    <a:solidFill>
                      <a:srgbClr val="706363"/>
                    </a:solidFill>
                    <a:latin typeface="Gen Jyuu Gothic Monospace Heav" panose="02020509000000000000" pitchFamily="49" charset="-120"/>
                    <a:ea typeface="Gen Jyuu Gothic Monospace Heav" panose="02020509000000000000" pitchFamily="49" charset="-120"/>
                    <a:cs typeface="Gen Jyuu Gothic Monospace Heav" panose="02020509000000000000" pitchFamily="49" charset="-120"/>
                  </a:rPr>
                  <a:t>的時間去更新</a:t>
                </a:r>
                <a:endParaRPr lang="en-US" altLang="zh-TW" sz="3200" dirty="0">
                  <a:solidFill>
                    <a:srgbClr val="706363"/>
                  </a:solidFill>
                  <a:latin typeface="Gen Jyuu Gothic Monospace Heav" panose="02020509000000000000" pitchFamily="49" charset="-120"/>
                  <a:ea typeface="Gen Jyuu Gothic Monospace Heav" panose="02020509000000000000" pitchFamily="49" charset="-120"/>
                  <a:cs typeface="Gen Jyuu Gothic Monospace Heav" panose="02020509000000000000" pitchFamily="49" charset="-12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6EFE29-E96D-41FE-A871-729D9ABE9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67" y="471459"/>
                <a:ext cx="11512865" cy="2959336"/>
              </a:xfrm>
              <a:prstGeom prst="rect">
                <a:avLst/>
              </a:prstGeom>
              <a:blipFill>
                <a:blip r:embed="rId2"/>
                <a:stretch>
                  <a:fillRect l="-1377" b="-57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82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93974EE-0D15-48E9-8B95-137AC9DEE1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48" b="67000"/>
          <a:stretch/>
        </p:blipFill>
        <p:spPr>
          <a:xfrm>
            <a:off x="2435125" y="2242013"/>
            <a:ext cx="7321749" cy="237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0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1C7104E-D2A5-4AE4-8FF3-03CCCB262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48" b="67000"/>
          <a:stretch/>
        </p:blipFill>
        <p:spPr>
          <a:xfrm>
            <a:off x="2435125" y="2242013"/>
            <a:ext cx="7321749" cy="2373973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D019F1F-FB05-4CCA-BBEF-B86ED1FAA4F5}"/>
              </a:ext>
            </a:extLst>
          </p:cNvPr>
          <p:cNvCxnSpPr/>
          <p:nvPr/>
        </p:nvCxnSpPr>
        <p:spPr>
          <a:xfrm flipV="1">
            <a:off x="2808515" y="3180805"/>
            <a:ext cx="0" cy="5617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2B214C3-0D69-48FB-83C8-9D2EC8B50871}"/>
              </a:ext>
            </a:extLst>
          </p:cNvPr>
          <p:cNvSpPr/>
          <p:nvPr/>
        </p:nvSpPr>
        <p:spPr>
          <a:xfrm>
            <a:off x="5016136" y="3696788"/>
            <a:ext cx="326568" cy="404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A58CE5-EA77-4A90-A92C-420999D20D3D}"/>
              </a:ext>
            </a:extLst>
          </p:cNvPr>
          <p:cNvSpPr/>
          <p:nvPr/>
        </p:nvSpPr>
        <p:spPr>
          <a:xfrm>
            <a:off x="7833359" y="3692432"/>
            <a:ext cx="326568" cy="404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301773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1C7104E-D2A5-4AE4-8FF3-03CCCB262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48" b="67000"/>
          <a:stretch/>
        </p:blipFill>
        <p:spPr>
          <a:xfrm>
            <a:off x="2435125" y="2242013"/>
            <a:ext cx="7321749" cy="2373973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D019F1F-FB05-4CCA-BBEF-B86ED1FAA4F5}"/>
              </a:ext>
            </a:extLst>
          </p:cNvPr>
          <p:cNvCxnSpPr/>
          <p:nvPr/>
        </p:nvCxnSpPr>
        <p:spPr>
          <a:xfrm flipV="1">
            <a:off x="2808515" y="3180805"/>
            <a:ext cx="0" cy="5617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2B214C3-0D69-48FB-83C8-9D2EC8B50871}"/>
              </a:ext>
            </a:extLst>
          </p:cNvPr>
          <p:cNvSpPr/>
          <p:nvPr/>
        </p:nvSpPr>
        <p:spPr>
          <a:xfrm>
            <a:off x="5016136" y="3696788"/>
            <a:ext cx="326568" cy="404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A58CE5-EA77-4A90-A92C-420999D20D3D}"/>
              </a:ext>
            </a:extLst>
          </p:cNvPr>
          <p:cNvSpPr/>
          <p:nvPr/>
        </p:nvSpPr>
        <p:spPr>
          <a:xfrm>
            <a:off x="7833359" y="3692432"/>
            <a:ext cx="326568" cy="404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１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F559A3-8BCB-4909-916B-731396B763EB}"/>
              </a:ext>
            </a:extLst>
          </p:cNvPr>
          <p:cNvSpPr/>
          <p:nvPr/>
        </p:nvSpPr>
        <p:spPr>
          <a:xfrm>
            <a:off x="8364580" y="3675013"/>
            <a:ext cx="326568" cy="404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１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898FD7-6098-4242-8B7A-689D75C9395C}"/>
              </a:ext>
            </a:extLst>
          </p:cNvPr>
          <p:cNvSpPr/>
          <p:nvPr/>
        </p:nvSpPr>
        <p:spPr>
          <a:xfrm>
            <a:off x="9435739" y="3675013"/>
            <a:ext cx="326568" cy="404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69777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501</Words>
  <Application>Microsoft Office PowerPoint</Application>
  <PresentationFormat>寬螢幕</PresentationFormat>
  <Paragraphs>59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Gen Jyuu Gothic Monospace Heav</vt:lpstr>
      <vt:lpstr>Gen Jyuu Gothic Monospace Norm</vt:lpstr>
      <vt:lpstr>Kozuka Mincho Pr6N R</vt:lpstr>
      <vt:lpstr>微軟正黑體 Light</vt:lpstr>
      <vt:lpstr>Arial</vt:lpstr>
      <vt:lpstr>Bodoni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敬暘 田</dc:creator>
  <cp:lastModifiedBy>敬暘 田</cp:lastModifiedBy>
  <cp:revision>93</cp:revision>
  <dcterms:created xsi:type="dcterms:W3CDTF">2019-03-11T11:25:15Z</dcterms:created>
  <dcterms:modified xsi:type="dcterms:W3CDTF">2019-05-20T16:45:05Z</dcterms:modified>
</cp:coreProperties>
</file>