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83" r:id="rId4"/>
    <p:sldId id="285" r:id="rId5"/>
    <p:sldId id="282" r:id="rId6"/>
    <p:sldId id="26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1F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5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0CAA-D487-4836-9C06-12DB5CEBC148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DFAB9-509D-4A6F-BFAC-F190EFA4A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noFill/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6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7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760"/>
            <a:ext cx="12192000" cy="692912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2380" y="228601"/>
            <a:ext cx="11243698" cy="597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58591" y="102516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58590" y="2599964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027CD-1F33-48C9-B61B-781BD23DBDFB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058590" y="6012032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545" y="2922588"/>
            <a:ext cx="777240" cy="606425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177" y="2922588"/>
            <a:ext cx="777240" cy="60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0203" y="4064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HW11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第</a:t>
            </a:r>
            <a:r>
              <a:rPr lang="en-US" altLang="zh-TW" dirty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7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題</a:t>
            </a:r>
            <a:endParaRPr lang="zh-TW" altLang="en-US" dirty="0">
              <a:latin typeface="華康粗黑體(P)" panose="020B0700000000000000" pitchFamily="34" charset="-120"/>
              <a:ea typeface="華康粗黑體(P)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第一組</a:t>
            </a:r>
            <a:endParaRPr lang="zh-TW" altLang="en-US" sz="3600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use 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 to determine whether there is a negative cycle in graph </a:t>
            </a:r>
            <a:r>
              <a:rPr lang="en-US" altLang="zh-TW" i="1" dirty="0"/>
              <a:t>G</a:t>
            </a:r>
            <a:r>
              <a:rPr lang="en-US" altLang="zh-TW" dirty="0"/>
              <a:t>= 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dirty="0"/>
              <a:t>) or not?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8083106" y="2310530"/>
            <a:ext cx="3067050" cy="2352675"/>
          </a:xfrm>
          <a:prstGeom prst="rect">
            <a:avLst/>
          </a:prstGeom>
        </p:spPr>
      </p:pic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舉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例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11405" y="2124993"/>
            <a:ext cx="2905125" cy="264795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4566293" y="2201295"/>
            <a:ext cx="3067050" cy="2352675"/>
            <a:chOff x="4270645" y="2028926"/>
            <a:chExt cx="3067050" cy="2352675"/>
          </a:xfrm>
        </p:grpSpPr>
        <p:pic>
          <p:nvPicPr>
            <p:cNvPr id="10" name="圖片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70645" y="2028926"/>
              <a:ext cx="3067050" cy="2352675"/>
            </a:xfrm>
            <a:prstGeom prst="rect">
              <a:avLst/>
            </a:prstGeom>
          </p:spPr>
        </p:pic>
        <p:grpSp>
          <p:nvGrpSpPr>
            <p:cNvPr id="11" name="群組 10"/>
            <p:cNvGrpSpPr/>
            <p:nvPr/>
          </p:nvGrpSpPr>
          <p:grpSpPr>
            <a:xfrm>
              <a:off x="4987290" y="2561273"/>
              <a:ext cx="2217420" cy="1735455"/>
              <a:chOff x="0" y="0"/>
              <a:chExt cx="2217420" cy="1735455"/>
            </a:xfrm>
          </p:grpSpPr>
          <p:sp>
            <p:nvSpPr>
              <p:cNvPr id="12" name="直角三角形 11"/>
              <p:cNvSpPr/>
              <p:nvPr/>
            </p:nvSpPr>
            <p:spPr>
              <a:xfrm>
                <a:off x="0" y="304800"/>
                <a:ext cx="2034540" cy="1430655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flipH="1" flipV="1">
                <a:off x="182880" y="0"/>
                <a:ext cx="2034540" cy="1430655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4" name="直線單箭頭接點 13"/>
              <p:cNvCxnSpPr/>
              <p:nvPr/>
            </p:nvCxnSpPr>
            <p:spPr>
              <a:xfrm flipV="1">
                <a:off x="236220" y="228600"/>
                <a:ext cx="220980" cy="198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V="1">
                <a:off x="236220" y="228600"/>
                <a:ext cx="671439" cy="601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直角三角形 18"/>
          <p:cNvSpPr/>
          <p:nvPr/>
        </p:nvSpPr>
        <p:spPr>
          <a:xfrm flipH="1" flipV="1">
            <a:off x="8956574" y="2817291"/>
            <a:ext cx="2089578" cy="1651806"/>
          </a:xfrm>
          <a:prstGeom prst="rt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8956574" y="2741493"/>
            <a:ext cx="2117256" cy="1727604"/>
            <a:chOff x="8657617" y="2592803"/>
            <a:chExt cx="1488332" cy="1727604"/>
          </a:xfrm>
        </p:grpSpPr>
        <p:sp>
          <p:nvSpPr>
            <p:cNvPr id="3" name="文字方塊 2"/>
            <p:cNvSpPr txBox="1"/>
            <p:nvPr/>
          </p:nvSpPr>
          <p:spPr>
            <a:xfrm>
              <a:off x="8657617" y="2592803"/>
              <a:ext cx="14883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smtClean="0"/>
                <a:t>4     4     4     4</a:t>
              </a:r>
            </a:p>
            <a:p>
              <a:pPr algn="r"/>
              <a:r>
                <a:rPr lang="en-US" altLang="zh-TW" sz="2400" dirty="0" smtClean="0"/>
                <a:t>0     0     4</a:t>
              </a:r>
            </a:p>
            <a:p>
              <a:pPr algn="r"/>
              <a:r>
                <a:rPr lang="en-US" altLang="zh-TW" sz="2400" dirty="0" smtClean="0"/>
                <a:t>0     4</a:t>
              </a:r>
            </a:p>
            <a:p>
              <a:pPr algn="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4" name="直角三角形 3"/>
            <p:cNvSpPr/>
            <p:nvPr/>
          </p:nvSpPr>
          <p:spPr>
            <a:xfrm flipH="1" flipV="1">
              <a:off x="8657617" y="2668601"/>
              <a:ext cx="1468876" cy="1651806"/>
            </a:xfrm>
            <a:prstGeom prst="rt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直角三角形 19"/>
          <p:cNvSpPr/>
          <p:nvPr/>
        </p:nvSpPr>
        <p:spPr>
          <a:xfrm>
            <a:off x="8754893" y="3038442"/>
            <a:ext cx="2048573" cy="157560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箭號 (上彎) 27"/>
          <p:cNvSpPr/>
          <p:nvPr/>
        </p:nvSpPr>
        <p:spPr>
          <a:xfrm>
            <a:off x="3424136" y="4802962"/>
            <a:ext cx="1634247" cy="51556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弧形箭號 (上彎) 28"/>
          <p:cNvSpPr/>
          <p:nvPr/>
        </p:nvSpPr>
        <p:spPr>
          <a:xfrm>
            <a:off x="7265982" y="4802962"/>
            <a:ext cx="1634247" cy="51556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5531685" y="2962242"/>
            <a:ext cx="1222352" cy="10959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舉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例</a:t>
            </a:r>
          </a:p>
        </p:txBody>
      </p:sp>
      <p:sp>
        <p:nvSpPr>
          <p:cNvPr id="20" name="直角三角形 19"/>
          <p:cNvSpPr/>
          <p:nvPr/>
        </p:nvSpPr>
        <p:spPr>
          <a:xfrm>
            <a:off x="8754893" y="3038442"/>
            <a:ext cx="2048573" cy="157560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箭號 (上彎) 27"/>
          <p:cNvSpPr/>
          <p:nvPr/>
        </p:nvSpPr>
        <p:spPr>
          <a:xfrm>
            <a:off x="3424136" y="4802962"/>
            <a:ext cx="1634247" cy="51556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弧形箭號 (上彎) 28"/>
          <p:cNvSpPr/>
          <p:nvPr/>
        </p:nvSpPr>
        <p:spPr>
          <a:xfrm>
            <a:off x="7265982" y="4802962"/>
            <a:ext cx="1634247" cy="51556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613815" y="2493680"/>
            <a:ext cx="2012452" cy="1997403"/>
            <a:chOff x="1604088" y="2413831"/>
            <a:chExt cx="2012452" cy="1997403"/>
          </a:xfrm>
        </p:grpSpPr>
        <p:sp>
          <p:nvSpPr>
            <p:cNvPr id="8" name="橢圓 7"/>
            <p:cNvSpPr/>
            <p:nvPr/>
          </p:nvSpPr>
          <p:spPr>
            <a:xfrm>
              <a:off x="1604089" y="2413831"/>
              <a:ext cx="661651" cy="661651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rgbClr val="FF0000"/>
                  </a:solidFill>
                </a:rPr>
                <a:t>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2954889" y="2413831"/>
              <a:ext cx="661651" cy="661651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2954889" y="3749582"/>
              <a:ext cx="661651" cy="661651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1604088" y="3749583"/>
              <a:ext cx="661651" cy="661651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3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直線單箭頭接點 44"/>
          <p:cNvCxnSpPr>
            <a:stCxn id="8" idx="6"/>
            <a:endCxn id="40" idx="2"/>
          </p:cNvCxnSpPr>
          <p:nvPr/>
        </p:nvCxnSpPr>
        <p:spPr>
          <a:xfrm>
            <a:off x="2275467" y="2824506"/>
            <a:ext cx="68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295440" y="3155331"/>
            <a:ext cx="1" cy="67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275467" y="4145042"/>
            <a:ext cx="68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2" idx="7"/>
            <a:endCxn id="40" idx="3"/>
          </p:cNvCxnSpPr>
          <p:nvPr/>
        </p:nvCxnSpPr>
        <p:spPr>
          <a:xfrm flipV="1">
            <a:off x="2178569" y="3058434"/>
            <a:ext cx="882944" cy="86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473206" y="252772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2B21FD"/>
                </a:solidFill>
              </a:rPr>
              <a:t>1</a:t>
            </a:r>
            <a:endParaRPr lang="zh-TW" altLang="en-US" b="1" dirty="0">
              <a:solidFill>
                <a:srgbClr val="2B21FD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222352" y="29182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2B21FD"/>
                </a:solidFill>
              </a:rPr>
              <a:t>2</a:t>
            </a:r>
            <a:endParaRPr lang="zh-TW" altLang="en-US" b="1" dirty="0">
              <a:solidFill>
                <a:srgbClr val="2B21FD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rot="5400000" flipV="1">
            <a:off x="2188076" y="3064660"/>
            <a:ext cx="882944" cy="86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304287" y="3232519"/>
            <a:ext cx="261768" cy="37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2B21FD"/>
                </a:solidFill>
              </a:rPr>
              <a:t>3</a:t>
            </a:r>
            <a:endParaRPr lang="zh-TW" altLang="en-US" b="1" dirty="0">
              <a:solidFill>
                <a:srgbClr val="2B21FD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92290" y="4099765"/>
            <a:ext cx="3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2B21FD"/>
                </a:solidFill>
              </a:rPr>
              <a:t>-4</a:t>
            </a:r>
            <a:endParaRPr lang="zh-TW" altLang="en-US" b="1" dirty="0">
              <a:solidFill>
                <a:srgbClr val="2B21FD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132025" y="3726255"/>
            <a:ext cx="3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2B21FD"/>
                </a:solidFill>
              </a:rPr>
              <a:t>-1</a:t>
            </a:r>
            <a:endParaRPr lang="zh-TW" altLang="en-US" b="1" dirty="0">
              <a:solidFill>
                <a:srgbClr val="2B21F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表格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795702"/>
                  </p:ext>
                </p:extLst>
              </p:nvPr>
            </p:nvGraphicFramePr>
            <p:xfrm>
              <a:off x="4594863" y="2559767"/>
              <a:ext cx="2611220" cy="18547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2244">
                      <a:extLst>
                        <a:ext uri="{9D8B030D-6E8A-4147-A177-3AD203B41FA5}">
                          <a16:colId xmlns:a16="http://schemas.microsoft.com/office/drawing/2014/main" val="66766039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01543833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2566976001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44865420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4149454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D</a:t>
                          </a:r>
                          <a:r>
                            <a:rPr lang="en-US" altLang="zh-TW" b="1" baseline="30000" dirty="0" smtClean="0"/>
                            <a:t>(4)</a:t>
                          </a:r>
                          <a:endParaRPr lang="zh-TW" altLang="en-US" b="1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73857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-3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-2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215171"/>
                      </a:ext>
                    </a:extLst>
                  </a:tr>
                  <a:tr h="371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1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-1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0555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-5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-4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8709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-1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14601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表格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795702"/>
                  </p:ext>
                </p:extLst>
              </p:nvPr>
            </p:nvGraphicFramePr>
            <p:xfrm>
              <a:off x="4594863" y="2559767"/>
              <a:ext cx="2611220" cy="18547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2244">
                      <a:extLst>
                        <a:ext uri="{9D8B030D-6E8A-4147-A177-3AD203B41FA5}">
                          <a16:colId xmlns:a16="http://schemas.microsoft.com/office/drawing/2014/main" val="66766039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01543833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2566976001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44865420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4149454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D</a:t>
                          </a:r>
                          <a:r>
                            <a:rPr lang="en-US" altLang="zh-TW" b="1" baseline="30000" dirty="0" smtClean="0"/>
                            <a:t>(4)</a:t>
                          </a:r>
                          <a:endParaRPr lang="zh-TW" altLang="en-US" b="1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73857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-3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-2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215171"/>
                      </a:ext>
                    </a:extLst>
                  </a:tr>
                  <a:tr h="371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204839" r="-30232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1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-1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0555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309836" r="-3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-5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-4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8709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63" t="-409836" r="-3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-1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63" t="-409836" r="-1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2B21FD"/>
                              </a:solidFill>
                            </a:rPr>
                            <a:t>0</a:t>
                          </a:r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14601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72133"/>
                  </p:ext>
                </p:extLst>
              </p:nvPr>
            </p:nvGraphicFramePr>
            <p:xfrm>
              <a:off x="8174679" y="2559767"/>
              <a:ext cx="2611220" cy="18547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2244">
                      <a:extLst>
                        <a:ext uri="{9D8B030D-6E8A-4147-A177-3AD203B41FA5}">
                          <a16:colId xmlns:a16="http://schemas.microsoft.com/office/drawing/2014/main" val="66766039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01543833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2566976001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44865420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4149454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D</a:t>
                          </a:r>
                          <a:r>
                            <a:rPr lang="en-US" altLang="zh-TW" b="1" baseline="30000" dirty="0" smtClean="0"/>
                            <a:t>(5)</a:t>
                          </a:r>
                          <a:endParaRPr lang="zh-TW" altLang="en-US" b="1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73857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b="1" i="1" smtClean="0">
                                    <a:solidFill>
                                      <a:srgbClr val="2B21FD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b="1" dirty="0">
                            <a:solidFill>
                              <a:srgbClr val="2B21FD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215171"/>
                      </a:ext>
                    </a:extLst>
                  </a:tr>
                  <a:tr h="371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</a:t>
                          </a:r>
                          <a:endParaRPr lang="zh-TW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  <a:endParaRPr lang="zh-TW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0555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  <a:endParaRPr lang="zh-TW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8709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14601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表格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72133"/>
                  </p:ext>
                </p:extLst>
              </p:nvPr>
            </p:nvGraphicFramePr>
            <p:xfrm>
              <a:off x="8174679" y="2559767"/>
              <a:ext cx="2611220" cy="18547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2244">
                      <a:extLst>
                        <a:ext uri="{9D8B030D-6E8A-4147-A177-3AD203B41FA5}">
                          <a16:colId xmlns:a16="http://schemas.microsoft.com/office/drawing/2014/main" val="66766039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015438333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2566976001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344865420"/>
                        </a:ext>
                      </a:extLst>
                    </a:gridCol>
                    <a:gridCol w="522244">
                      <a:extLst>
                        <a:ext uri="{9D8B030D-6E8A-4147-A177-3AD203B41FA5}">
                          <a16:colId xmlns:a16="http://schemas.microsoft.com/office/drawing/2014/main" val="4149454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D</a:t>
                          </a:r>
                          <a:r>
                            <a:rPr lang="en-US" altLang="zh-TW" b="1" baseline="30000" dirty="0" smtClean="0"/>
                            <a:t>(5)</a:t>
                          </a:r>
                          <a:endParaRPr lang="zh-TW" altLang="en-US" b="1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73857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0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8197" r="-2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08197" r="-1023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163" t="-108197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5171"/>
                      </a:ext>
                    </a:extLst>
                  </a:tr>
                  <a:tr h="371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1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</a:t>
                          </a:r>
                          <a:endParaRPr lang="zh-TW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  <a:endParaRPr lang="zh-TW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0555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2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  <a:endParaRPr lang="zh-TW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8709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3</a:t>
                          </a:r>
                          <a:endParaRPr lang="zh-TW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endParaRPr lang="zh-TW" altLang="en-US" sz="1800" b="1" kern="120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TW" sz="1800" b="1" kern="1200" dirty="0" smtClean="0">
                              <a:solidFill>
                                <a:srgbClr val="2B21FD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TW" altLang="en-US" sz="1800" b="1" kern="1200" dirty="0">
                            <a:solidFill>
                              <a:srgbClr val="2B21FD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14601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78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解</a:t>
            </a:r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法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139440" y="2186940"/>
            <a:ext cx="5661955" cy="34671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透過</a:t>
            </a:r>
            <a:r>
              <a:rPr lang="en-US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Floyd-</a:t>
            </a:r>
            <a:r>
              <a:rPr lang="en-US" altLang="zh-TW" dirty="0" err="1">
                <a:latin typeface="華康細圓體" panose="020F0309000000000000" pitchFamily="49" charset="-120"/>
                <a:ea typeface="華康細圓體" panose="020F0309000000000000" pitchFamily="49" charset="-120"/>
              </a:rPr>
              <a:t>W</a:t>
            </a:r>
            <a:r>
              <a:rPr lang="en-US" altLang="zh-TW" dirty="0" err="1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arshall</a:t>
            </a:r>
            <a:r>
              <a:rPr lang="zh-TW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得到的矩陣</a:t>
            </a:r>
            <a:r>
              <a:rPr lang="zh-TW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答案</a:t>
            </a:r>
            <a:endParaRPr lang="zh-TW" altLang="zh-TW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r>
              <a:rPr lang="zh-TW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將右上</a:t>
            </a:r>
            <a:r>
              <a:rPr lang="en-US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/</a:t>
            </a:r>
            <a:r>
              <a:rPr lang="zh-TW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左下的部分</a:t>
            </a:r>
            <a:r>
              <a:rPr lang="zh-TW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加起來</a:t>
            </a:r>
            <a:endParaRPr lang="zh-TW" altLang="zh-TW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r>
              <a:rPr lang="zh-TW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就會是自己走到自己的最短</a:t>
            </a:r>
            <a:r>
              <a:rPr lang="zh-TW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路徑</a:t>
            </a:r>
            <a:endParaRPr lang="zh-TW" altLang="zh-TW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r>
              <a:rPr lang="zh-TW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如果自己走到自己可以是負</a:t>
            </a:r>
            <a:r>
              <a:rPr lang="zh-TW" altLang="zh-TW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的</a:t>
            </a:r>
            <a:endParaRPr lang="zh-TW" altLang="zh-TW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  <a:p>
            <a:r>
              <a:rPr lang="zh-TW" altLang="zh-TW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代表該圖沿著這個路線即是負迴圈</a:t>
            </a:r>
          </a:p>
        </p:txBody>
      </p:sp>
    </p:spTree>
    <p:extLst>
      <p:ext uri="{BB962C8B-B14F-4D97-AF65-F5344CB8AC3E}">
        <p14:creationId xmlns:p14="http://schemas.microsoft.com/office/powerpoint/2010/main" val="4913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959428"/>
            <a:ext cx="10686728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486</TotalTime>
  <Words>153</Words>
  <Application>Microsoft Office PowerPoint</Application>
  <PresentationFormat>寬螢幕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華康粗黑體(P)</vt:lpstr>
      <vt:lpstr>華康細圓體</vt:lpstr>
      <vt:lpstr>微軟正黑體</vt:lpstr>
      <vt:lpstr>新細明體</vt:lpstr>
      <vt:lpstr>Arial</vt:lpstr>
      <vt:lpstr>Calibri</vt:lpstr>
      <vt:lpstr>Cambria Math</vt:lpstr>
      <vt:lpstr>Garamond</vt:lpstr>
      <vt:lpstr>有機</vt:lpstr>
      <vt:lpstr>HW11第7題</vt:lpstr>
      <vt:lpstr>題目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</cp:lastModifiedBy>
  <cp:revision>61</cp:revision>
  <dcterms:created xsi:type="dcterms:W3CDTF">2019-04-22T15:13:51Z</dcterms:created>
  <dcterms:modified xsi:type="dcterms:W3CDTF">2019-05-20T08:29:17Z</dcterms:modified>
</cp:coreProperties>
</file>