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3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43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21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54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08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7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82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14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6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7BD69-14A7-4320-8C35-83A5DD6EC49B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1BDE-F71D-459C-B8C7-8BFDFF110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72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958" y="30153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- 05 -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4900" dirty="0" smtClean="0"/>
              <a:t>|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Group 9</a:t>
            </a:r>
            <a:r>
              <a:rPr lang="en-US" altLang="zh-TW" sz="4900" dirty="0" smtClean="0"/>
              <a:t>|</a:t>
            </a:r>
            <a:endParaRPr lang="zh-TW" altLang="en-US" sz="44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12758" y="7355891"/>
            <a:ext cx="9144000" cy="1655762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42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49" y="2230359"/>
            <a:ext cx="2854201" cy="2785148"/>
          </a:xfrm>
        </p:spPr>
      </p:pic>
    </p:spTree>
    <p:extLst>
      <p:ext uri="{BB962C8B-B14F-4D97-AF65-F5344CB8AC3E}">
        <p14:creationId xmlns:p14="http://schemas.microsoft.com/office/powerpoint/2010/main" val="41798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 smtClean="0"/>
              <a:t>Question</a:t>
            </a:r>
            <a:endParaRPr lang="zh-TW" altLang="en-US" b="1" u="sng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86" y="2189885"/>
            <a:ext cx="10527414" cy="1928065"/>
          </a:xfrm>
        </p:spPr>
      </p:pic>
    </p:spTree>
    <p:extLst>
      <p:ext uri="{BB962C8B-B14F-4D97-AF65-F5344CB8AC3E}">
        <p14:creationId xmlns:p14="http://schemas.microsoft.com/office/powerpoint/2010/main" val="142000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 smtClean="0"/>
              <a:t>Solution’s steps</a:t>
            </a:r>
            <a:endParaRPr lang="zh-TW" altLang="en-US" b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39782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Step1 --</a:t>
            </a:r>
            <a:r>
              <a:rPr lang="en-US" altLang="zh-TW" dirty="0" smtClean="0"/>
              <a:t>  </a:t>
            </a:r>
            <a:r>
              <a:rPr lang="zh-TW" altLang="en-US" dirty="0" smtClean="0"/>
              <a:t>用 </a:t>
            </a:r>
            <a:r>
              <a:rPr lang="en-US" altLang="zh-TW" dirty="0" smtClean="0"/>
              <a:t>Floyd-</a:t>
            </a:r>
            <a:r>
              <a:rPr lang="en-US" altLang="zh-TW" dirty="0" err="1" smtClean="0"/>
              <a:t>Warshall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algorithm</a:t>
            </a:r>
            <a:r>
              <a:rPr lang="zh-TW" altLang="en-US" dirty="0" smtClean="0"/>
              <a:t>，得出任兩點的最短路徑</a:t>
            </a:r>
            <a:endParaRPr lang="en-US" altLang="zh-TW" sz="700" dirty="0" smtClean="0"/>
          </a:p>
          <a:p>
            <a:pPr marL="0" indent="0">
              <a:buNone/>
            </a:pP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>( WHY : 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>Floyd-</a:t>
            </a:r>
            <a:r>
              <a:rPr lang="en-US" altLang="zh-TW" sz="2400" dirty="0" err="1" smtClean="0">
                <a:solidFill>
                  <a:schemeClr val="accent1">
                    <a:lumMod val="75000"/>
                  </a:schemeClr>
                </a:solidFill>
              </a:rPr>
              <a:t>Warshall</a:t>
            </a:r>
            <a:r>
              <a:rPr lang="zh-TW" altLang="en-US" sz="2400" dirty="0" smtClean="0">
                <a:solidFill>
                  <a:schemeClr val="accent1">
                    <a:lumMod val="75000"/>
                  </a:schemeClr>
                </a:solidFill>
              </a:rPr>
              <a:t> 會記錄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>S.P.</a:t>
            </a:r>
            <a:r>
              <a:rPr lang="zh-TW" altLang="en-US" sz="2400" dirty="0" smtClean="0">
                <a:solidFill>
                  <a:schemeClr val="accent1">
                    <a:lumMod val="75000"/>
                  </a:schemeClr>
                </a:solidFill>
              </a:rPr>
              <a:t>的行經點 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1800" dirty="0"/>
          </a:p>
          <a:p>
            <a:r>
              <a:rPr lang="en-US" altLang="zh-TW" b="1" dirty="0" smtClean="0"/>
              <a:t>Step2 --</a:t>
            </a:r>
            <a:r>
              <a:rPr lang="en-US" altLang="zh-TW" dirty="0" smtClean="0"/>
              <a:t>  </a:t>
            </a:r>
            <a:r>
              <a:rPr lang="zh-TW" altLang="en-US" dirty="0" smtClean="0"/>
              <a:t>利用</a:t>
            </a:r>
            <a:r>
              <a:rPr lang="zh-TW" altLang="en-US" u="sng" dirty="0" smtClean="0"/>
              <a:t>微改良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adjacency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找出不同路線的</a:t>
            </a:r>
            <a:r>
              <a:rPr lang="en-US" altLang="zh-TW" dirty="0" smtClean="0"/>
              <a:t>S.P.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44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" t="1640" r="1797" b="2282"/>
          <a:stretch/>
        </p:blipFill>
        <p:spPr>
          <a:xfrm>
            <a:off x="2323475" y="764497"/>
            <a:ext cx="7540053" cy="5651293"/>
          </a:xfrm>
        </p:spPr>
      </p:pic>
    </p:spTree>
    <p:extLst>
      <p:ext uri="{BB962C8B-B14F-4D97-AF65-F5344CB8AC3E}">
        <p14:creationId xmlns:p14="http://schemas.microsoft.com/office/powerpoint/2010/main" val="3070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83912"/>
            <a:ext cx="10515600" cy="1325563"/>
          </a:xfrm>
        </p:spPr>
        <p:txBody>
          <a:bodyPr/>
          <a:lstStyle/>
          <a:p>
            <a:r>
              <a:rPr lang="en-US" altLang="zh-TW" b="1" u="sng" dirty="0" smtClean="0"/>
              <a:t>Example</a:t>
            </a:r>
            <a:endParaRPr lang="zh-TW" altLang="en-US" b="1" u="sng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95" y="1554541"/>
            <a:ext cx="3787448" cy="3423270"/>
          </a:xfrm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620663" y="5074009"/>
            <a:ext cx="25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＊</a:t>
            </a:r>
            <a:r>
              <a:rPr lang="en-US" altLang="zh-TW" dirty="0" smtClean="0"/>
              <a:t>D</a:t>
            </a:r>
            <a:r>
              <a:rPr lang="en-US" altLang="zh-TW" dirty="0" smtClean="0"/>
              <a:t>irected graph.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541" t="54057" r="6314" b="6595"/>
          <a:stretch/>
        </p:blipFill>
        <p:spPr>
          <a:xfrm>
            <a:off x="8964117" y="4102459"/>
            <a:ext cx="2346781" cy="19431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6" t="15801" r="6915" b="47165"/>
          <a:stretch/>
        </p:blipFill>
        <p:spPr>
          <a:xfrm>
            <a:off x="5266315" y="919530"/>
            <a:ext cx="2795276" cy="21103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2" t="58417" r="49094" b="5198"/>
          <a:stretch/>
        </p:blipFill>
        <p:spPr>
          <a:xfrm>
            <a:off x="5266315" y="3666567"/>
            <a:ext cx="2918315" cy="2193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5105399" y="5942897"/>
            <a:ext cx="25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＊紀錄</a:t>
            </a:r>
            <a:r>
              <a:rPr lang="en-US" altLang="zh-TW" dirty="0" smtClean="0"/>
              <a:t>S.P.</a:t>
            </a:r>
            <a:r>
              <a:rPr lang="zh-TW" altLang="en-US" dirty="0" smtClean="0"/>
              <a:t>的路線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105399" y="3029872"/>
            <a:ext cx="25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＊任兩點間的 </a:t>
            </a:r>
            <a:r>
              <a:rPr lang="en-US" altLang="zh-TW" dirty="0" smtClean="0"/>
              <a:t>S.P.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8563839" y="4922876"/>
            <a:ext cx="562891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 smtClean="0"/>
              <a:t>Create </a:t>
            </a:r>
            <a:r>
              <a:rPr lang="zh-TW" altLang="en-US" sz="4000" u="sng" dirty="0" smtClean="0">
                <a:latin typeface="SimSun" panose="02010600030101010101" pitchFamily="2" charset="-122"/>
                <a:ea typeface="SimSun" panose="02010600030101010101" pitchFamily="2" charset="-122"/>
              </a:rPr>
              <a:t>微改良</a:t>
            </a:r>
            <a:r>
              <a:rPr lang="en-US" altLang="zh-TW" b="1" u="sng" dirty="0" smtClean="0"/>
              <a:t>“Adjacency List”</a:t>
            </a:r>
            <a:endParaRPr lang="zh-TW" altLang="en-US" b="1" u="sng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46" y="2327630"/>
            <a:ext cx="3530069" cy="3190639"/>
          </a:xfrm>
          <a:prstGeom prst="rect">
            <a:avLst/>
          </a:prstGeom>
          <a:ln>
            <a:noFill/>
          </a:ln>
        </p:spPr>
      </p:pic>
      <p:grpSp>
        <p:nvGrpSpPr>
          <p:cNvPr id="16" name="群組 15"/>
          <p:cNvGrpSpPr/>
          <p:nvPr/>
        </p:nvGrpSpPr>
        <p:grpSpPr>
          <a:xfrm>
            <a:off x="8948059" y="2327630"/>
            <a:ext cx="2144202" cy="2823808"/>
            <a:chOff x="8978216" y="2283112"/>
            <a:chExt cx="2287893" cy="3009226"/>
          </a:xfrm>
        </p:grpSpPr>
        <p:sp>
          <p:nvSpPr>
            <p:cNvPr id="6" name="內容版面配置區 2"/>
            <p:cNvSpPr txBox="1">
              <a:spLocks/>
            </p:cNvSpPr>
            <p:nvPr/>
          </p:nvSpPr>
          <p:spPr>
            <a:xfrm>
              <a:off x="9099629" y="2513806"/>
              <a:ext cx="2166480" cy="27785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3600" dirty="0" smtClean="0"/>
                <a:t>1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: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2-3-5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3600" dirty="0" smtClean="0"/>
                <a:t>2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: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4-5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3600" dirty="0" smtClean="0"/>
                <a:t>3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: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2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3600" dirty="0" smtClean="0"/>
                <a:t>4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: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1-3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3600" dirty="0" smtClean="0"/>
                <a:t>5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:</a:t>
              </a:r>
              <a:r>
                <a:rPr lang="zh-TW" altLang="en-US" sz="3600" dirty="0" smtClean="0"/>
                <a:t> </a:t>
              </a:r>
              <a:r>
                <a:rPr lang="en-US" altLang="zh-TW" sz="3600" dirty="0" smtClean="0"/>
                <a:t>4</a:t>
              </a:r>
              <a:endParaRPr lang="zh-TW" altLang="en-US" sz="3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978216" y="2283112"/>
              <a:ext cx="2041072" cy="287382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單箭頭接點 11"/>
          <p:cNvCxnSpPr/>
          <p:nvPr/>
        </p:nvCxnSpPr>
        <p:spPr>
          <a:xfrm>
            <a:off x="5538106" y="3847774"/>
            <a:ext cx="265883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標題 1"/>
          <p:cNvSpPr txBox="1">
            <a:spLocks/>
          </p:cNvSpPr>
          <p:nvPr/>
        </p:nvSpPr>
        <p:spPr>
          <a:xfrm>
            <a:off x="8948058" y="4826700"/>
            <a:ext cx="2481944" cy="1383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- </a:t>
            </a:r>
            <a:r>
              <a:rPr lang="zh-TW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微改良</a:t>
            </a:r>
            <a:endParaRPr lang="en-US" altLang="zh-TW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TW" sz="2000" dirty="0" smtClean="0"/>
              <a:t>“</a:t>
            </a:r>
            <a:r>
              <a:rPr lang="en-US" altLang="zh-TW" sz="2000" b="1" dirty="0" smtClean="0"/>
              <a:t>Adjacency List</a:t>
            </a:r>
            <a:r>
              <a:rPr lang="en-US" altLang="zh-TW" sz="2000" dirty="0" smtClean="0"/>
              <a:t>”</a:t>
            </a:r>
            <a:endParaRPr lang="zh-TW" altLang="en-US" sz="2000" dirty="0"/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5423809" y="2900337"/>
            <a:ext cx="2773134" cy="775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將</a:t>
            </a:r>
            <a:r>
              <a:rPr lang="zh-TW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每</a:t>
            </a:r>
            <a:r>
              <a:rPr lang="zh-TW" alt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個</a:t>
            </a:r>
            <a:r>
              <a:rPr lang="en-US" altLang="zh-TW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V</a:t>
            </a:r>
            <a:r>
              <a:rPr lang="zh-TW" alt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可以走到的點，</a:t>
            </a:r>
            <a:endParaRPr lang="en-US" altLang="zh-TW" sz="2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TW" alt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做成 </a:t>
            </a:r>
            <a:r>
              <a:rPr lang="en-US" altLang="zh-TW" sz="20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adjacency</a:t>
            </a:r>
            <a:r>
              <a:rPr lang="zh-TW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TW" sz="20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list</a:t>
            </a:r>
            <a:r>
              <a:rPr lang="zh-TW" alt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zh-TW" alt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9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83912"/>
            <a:ext cx="10515600" cy="1325563"/>
          </a:xfrm>
        </p:spPr>
        <p:txBody>
          <a:bodyPr/>
          <a:lstStyle/>
          <a:p>
            <a:r>
              <a:rPr lang="en-US" altLang="zh-TW" b="1" u="sng" dirty="0" smtClean="0"/>
              <a:t>How to find other S.P.</a:t>
            </a:r>
            <a:r>
              <a:rPr lang="zh-TW" altLang="en-US" b="1" u="sng" dirty="0" smtClean="0"/>
              <a:t> </a:t>
            </a:r>
            <a:r>
              <a:rPr lang="en-US" altLang="zh-TW" b="1" u="sng" dirty="0" smtClean="0"/>
              <a:t>in [</a:t>
            </a:r>
            <a:r>
              <a:rPr lang="en-US" altLang="zh-TW" b="1" u="sng" dirty="0" err="1" smtClean="0"/>
              <a:t>u,v</a:t>
            </a:r>
            <a:r>
              <a:rPr lang="en-US" altLang="zh-TW" b="1" u="sng" dirty="0" smtClean="0"/>
              <a:t>] ?</a:t>
            </a:r>
            <a:endParaRPr lang="zh-TW" altLang="en-US" b="1" u="sng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33" y="2107390"/>
            <a:ext cx="3560691" cy="3218317"/>
          </a:xfrm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838200" y="5424408"/>
            <a:ext cx="25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＊</a:t>
            </a:r>
            <a:r>
              <a:rPr lang="en-US" altLang="zh-TW" dirty="0" smtClean="0"/>
              <a:t>D</a:t>
            </a:r>
            <a:r>
              <a:rPr lang="en-US" altLang="zh-TW" dirty="0" smtClean="0"/>
              <a:t>irected graph.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711" t="54057" r="6314" b="6595"/>
          <a:stretch/>
        </p:blipFill>
        <p:spPr>
          <a:xfrm>
            <a:off x="8852085" y="3995494"/>
            <a:ext cx="2714848" cy="21395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6" t="15801" r="6915" b="47165"/>
          <a:stretch/>
        </p:blipFill>
        <p:spPr>
          <a:xfrm>
            <a:off x="5096590" y="1539212"/>
            <a:ext cx="2639413" cy="19926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2" t="58417" r="49094" b="5198"/>
          <a:stretch/>
        </p:blipFill>
        <p:spPr>
          <a:xfrm>
            <a:off x="5367929" y="4089773"/>
            <a:ext cx="2846320" cy="21395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5367929" y="6233181"/>
            <a:ext cx="25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＊紀錄</a:t>
            </a:r>
            <a:r>
              <a:rPr lang="en-US" altLang="zh-TW" dirty="0" smtClean="0"/>
              <a:t>S.P.</a:t>
            </a:r>
            <a:r>
              <a:rPr lang="zh-TW" altLang="en-US" dirty="0" smtClean="0"/>
              <a:t>的路線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012771" y="3531883"/>
            <a:ext cx="25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＊任兩點間的 </a:t>
            </a:r>
            <a:r>
              <a:rPr lang="en-US" altLang="zh-TW" dirty="0" smtClean="0"/>
              <a:t>S.P.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8495786" y="5042622"/>
            <a:ext cx="562891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395473" y="1748070"/>
            <a:ext cx="2958327" cy="14465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# </a:t>
            </a:r>
            <a:r>
              <a:rPr lang="zh-TW" altLang="en-US" sz="2000" b="1" dirty="0" smtClean="0"/>
              <a:t>以</a:t>
            </a:r>
            <a:r>
              <a:rPr lang="en-US" altLang="zh-TW" sz="2000" b="1" dirty="0" smtClean="0"/>
              <a:t>[1,2]</a:t>
            </a:r>
            <a:r>
              <a:rPr lang="zh-TW" altLang="en-US" sz="2000" b="1" dirty="0" smtClean="0"/>
              <a:t>為例</a:t>
            </a:r>
            <a:endParaRPr lang="en-US" altLang="zh-TW" sz="2000" b="1" dirty="0" smtClean="0"/>
          </a:p>
          <a:p>
            <a:r>
              <a:rPr lang="en-US" altLang="zh-TW" sz="2000" dirty="0" smtClean="0"/>
              <a:t>1. </a:t>
            </a:r>
            <a:r>
              <a:rPr lang="zh-TW" altLang="en-US" sz="2000" dirty="0" smtClean="0"/>
              <a:t>從</a:t>
            </a:r>
            <a:r>
              <a:rPr lang="en-US" altLang="zh-TW" sz="2400" dirty="0" smtClean="0"/>
              <a:t>P[1,2] </a:t>
            </a:r>
            <a:r>
              <a:rPr lang="zh-TW" altLang="en-US" sz="2000" dirty="0" smtClean="0"/>
              <a:t>找經過點。</a:t>
            </a:r>
            <a:endParaRPr lang="en-US" altLang="zh-TW" sz="2000" dirty="0"/>
          </a:p>
          <a:p>
            <a:r>
              <a:rPr lang="en-US" altLang="zh-TW" sz="2000" dirty="0" smtClean="0"/>
              <a:t>2. </a:t>
            </a:r>
            <a:r>
              <a:rPr lang="zh-TW" altLang="en-US" sz="2000" dirty="0" smtClean="0"/>
              <a:t>從</a:t>
            </a:r>
            <a:r>
              <a:rPr lang="en-US" altLang="zh-TW" sz="2400" dirty="0" smtClean="0"/>
              <a:t>1</a:t>
            </a:r>
            <a:r>
              <a:rPr lang="zh-TW" altLang="en-US" sz="2000" dirty="0" smtClean="0"/>
              <a:t>的</a:t>
            </a:r>
            <a:r>
              <a:rPr lang="en-US" altLang="zh-TW" sz="2400" dirty="0" err="1" smtClean="0"/>
              <a:t>Adj</a:t>
            </a:r>
            <a:r>
              <a:rPr lang="en-US" altLang="zh-TW" sz="2400" dirty="0" smtClean="0"/>
              <a:t>-list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找其他  </a:t>
            </a:r>
            <a:endParaRPr lang="en-US" altLang="zh-TW" sz="2000" dirty="0" smtClean="0"/>
          </a:p>
          <a:p>
            <a:r>
              <a:rPr lang="zh-TW" altLang="en-US" sz="2000" dirty="0"/>
              <a:t> </a:t>
            </a:r>
            <a:r>
              <a:rPr lang="zh-TW" altLang="en-US" sz="2000" dirty="0" smtClean="0"/>
              <a:t>   同為 </a:t>
            </a:r>
            <a:r>
              <a:rPr lang="en-US" altLang="zh-TW" sz="2000" dirty="0" smtClean="0"/>
              <a:t>S.P.</a:t>
            </a:r>
            <a:r>
              <a:rPr lang="zh-TW" altLang="en-US" sz="2000" dirty="0" smtClean="0"/>
              <a:t>的路。</a:t>
            </a:r>
            <a:endParaRPr lang="zh-TW" altLang="en-US" sz="20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9415159" y="3901215"/>
            <a:ext cx="1881963" cy="2540122"/>
            <a:chOff x="8978218" y="2232334"/>
            <a:chExt cx="2647725" cy="3135585"/>
          </a:xfrm>
        </p:grpSpPr>
        <p:sp>
          <p:nvSpPr>
            <p:cNvPr id="16" name="內容版面配置區 2"/>
            <p:cNvSpPr txBox="1">
              <a:spLocks/>
            </p:cNvSpPr>
            <p:nvPr/>
          </p:nvSpPr>
          <p:spPr>
            <a:xfrm>
              <a:off x="9084128" y="2327630"/>
              <a:ext cx="2541815" cy="30402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400" dirty="0" smtClean="0"/>
                <a:t>1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2-3-5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400" dirty="0" smtClean="0"/>
                <a:t>2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4-5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400" dirty="0" smtClean="0"/>
                <a:t>3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2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400" dirty="0" smtClean="0"/>
                <a:t>4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1-3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400" dirty="0" smtClean="0"/>
                <a:t>5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:</a:t>
              </a:r>
              <a:r>
                <a:rPr lang="zh-TW" altLang="en-US" sz="2400" dirty="0" smtClean="0"/>
                <a:t> </a:t>
              </a:r>
              <a:r>
                <a:rPr lang="en-US" altLang="zh-TW" sz="2400" dirty="0" smtClean="0"/>
                <a:t>4</a:t>
              </a:r>
              <a:endParaRPr lang="zh-TW" altLang="en-US" sz="2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978218" y="2232334"/>
              <a:ext cx="2041072" cy="28738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837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23408" y="1766708"/>
            <a:ext cx="11063990" cy="7495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845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b="1" u="sng" dirty="0" smtClean="0"/>
              <a:t>Pseudo Code</a:t>
            </a:r>
            <a:r>
              <a:rPr lang="en-US" altLang="zh-TW" sz="4000" b="1" dirty="0" smtClean="0"/>
              <a:t> (</a:t>
            </a:r>
            <a:r>
              <a:rPr lang="en-US" altLang="zh-TW" sz="3600" dirty="0" smtClean="0"/>
              <a:t>Find other S.P.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in [</a:t>
            </a:r>
            <a:r>
              <a:rPr lang="en-US" altLang="zh-TW" sz="3600" dirty="0" err="1" smtClean="0"/>
              <a:t>u,v</a:t>
            </a:r>
            <a:r>
              <a:rPr lang="en-US" altLang="zh-TW" sz="3600" dirty="0" smtClean="0"/>
              <a:t>])</a:t>
            </a:r>
            <a:endParaRPr lang="zh-TW" altLang="en-US" sz="4000" dirty="0"/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</p:nvPr>
        </p:nvSpPr>
        <p:spPr>
          <a:xfrm>
            <a:off x="763250" y="1220633"/>
            <a:ext cx="11993382" cy="4065535"/>
          </a:xfrm>
          <a:ln>
            <a:noFill/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11200" b="1" dirty="0" smtClean="0"/>
              <a:t>     - FIND( )</a:t>
            </a:r>
          </a:p>
          <a:p>
            <a:pPr marL="0" indent="0">
              <a:buNone/>
            </a:pPr>
            <a:endParaRPr lang="en-US" altLang="zh-TW" sz="2000" b="1" dirty="0" smtClean="0"/>
          </a:p>
          <a:p>
            <a:pPr marL="0" indent="0">
              <a:buNone/>
            </a:pPr>
            <a:r>
              <a:rPr lang="en-US" altLang="zh-TW" sz="8800" dirty="0" smtClean="0"/>
              <a:t>  Initialization : D[</a:t>
            </a:r>
            <a:r>
              <a:rPr lang="en-US" altLang="zh-TW" sz="8800" dirty="0" err="1" smtClean="0"/>
              <a:t>u,v</a:t>
            </a:r>
            <a:r>
              <a:rPr lang="en-US" altLang="zh-TW" sz="8800" dirty="0"/>
              <a:t>]</a:t>
            </a:r>
            <a:r>
              <a:rPr lang="zh-TW" altLang="en-US" sz="8800" dirty="0"/>
              <a:t>是</a:t>
            </a:r>
            <a:r>
              <a:rPr lang="en-US" altLang="zh-TW" sz="8800" dirty="0"/>
              <a:t>u</a:t>
            </a:r>
            <a:r>
              <a:rPr lang="zh-TW" altLang="en-US" sz="8800" dirty="0"/>
              <a:t>到</a:t>
            </a:r>
            <a:r>
              <a:rPr lang="en-US" altLang="zh-TW" sz="8800" dirty="0"/>
              <a:t>v</a:t>
            </a:r>
            <a:r>
              <a:rPr lang="zh-TW" altLang="en-US" sz="8800" dirty="0"/>
              <a:t>點的</a:t>
            </a:r>
            <a:r>
              <a:rPr lang="en-US" altLang="zh-TW" sz="8800" dirty="0"/>
              <a:t>S.P</a:t>
            </a:r>
            <a:r>
              <a:rPr lang="zh-TW" altLang="en-US" sz="8800" dirty="0"/>
              <a:t>、</a:t>
            </a:r>
            <a:r>
              <a:rPr lang="en-US" altLang="zh-TW" sz="8800" dirty="0" err="1"/>
              <a:t>adj</a:t>
            </a:r>
            <a:r>
              <a:rPr lang="en-US" altLang="zh-TW" sz="8800" dirty="0"/>
              <a:t>[</a:t>
            </a:r>
            <a:r>
              <a:rPr lang="en-US" altLang="zh-TW" sz="8800" dirty="0" err="1"/>
              <a:t>u,i</a:t>
            </a:r>
            <a:r>
              <a:rPr lang="en-US" altLang="zh-TW" sz="8800" dirty="0"/>
              <a:t> ]</a:t>
            </a:r>
            <a:r>
              <a:rPr lang="zh-TW" altLang="en-US" sz="8800" dirty="0"/>
              <a:t>是</a:t>
            </a:r>
            <a:r>
              <a:rPr lang="en-US" altLang="zh-TW" sz="8800" dirty="0"/>
              <a:t>adjacency </a:t>
            </a:r>
            <a:r>
              <a:rPr lang="en-US" altLang="zh-TW" sz="8800" dirty="0" smtClean="0"/>
              <a:t>list</a:t>
            </a:r>
            <a:r>
              <a:rPr lang="zh-TW" altLang="en-US" sz="8800" dirty="0" smtClean="0"/>
              <a:t>、</a:t>
            </a:r>
            <a:r>
              <a:rPr lang="en-US" altLang="zh-TW" sz="8800" dirty="0" smtClean="0"/>
              <a:t>count = 1 </a:t>
            </a:r>
            <a:r>
              <a:rPr lang="zh-TW" altLang="en-US" sz="8800" dirty="0" smtClean="0"/>
              <a:t>是</a:t>
            </a:r>
            <a:r>
              <a:rPr lang="en-US" altLang="zh-TW" sz="8800" dirty="0"/>
              <a:t>S.P.</a:t>
            </a:r>
            <a:r>
              <a:rPr lang="zh-TW" altLang="en-US" sz="8800" dirty="0"/>
              <a:t>的數量</a:t>
            </a:r>
            <a:r>
              <a:rPr lang="zh-TW" altLang="en-US" sz="8800" dirty="0" smtClean="0"/>
              <a:t>、</a:t>
            </a:r>
            <a:endParaRPr lang="en-US" altLang="zh-TW" sz="8800" dirty="0" smtClean="0"/>
          </a:p>
          <a:p>
            <a:pPr marL="0" indent="0">
              <a:buNone/>
            </a:pPr>
            <a:r>
              <a:rPr lang="en-US" altLang="zh-TW" sz="8800" dirty="0"/>
              <a:t> </a:t>
            </a:r>
            <a:r>
              <a:rPr lang="en-US" altLang="zh-TW" sz="8800" dirty="0" smtClean="0"/>
              <a:t>                          pass</a:t>
            </a:r>
            <a:r>
              <a:rPr lang="zh-TW" altLang="en-US" sz="8800" dirty="0"/>
              <a:t>是</a:t>
            </a:r>
            <a:r>
              <a:rPr lang="en-US" altLang="zh-TW" sz="8800" dirty="0"/>
              <a:t>P[ ]</a:t>
            </a:r>
            <a:r>
              <a:rPr lang="zh-TW" altLang="en-US" sz="8800" dirty="0"/>
              <a:t>紀錄</a:t>
            </a:r>
            <a:r>
              <a:rPr lang="zh-TW" altLang="en-US" sz="8800" dirty="0" smtClean="0"/>
              <a:t>經過的點、</a:t>
            </a:r>
            <a:r>
              <a:rPr lang="en-US" altLang="zh-TW" sz="8800" dirty="0" smtClean="0"/>
              <a:t>  </a:t>
            </a:r>
            <a:r>
              <a:rPr lang="en-US" altLang="zh-TW" sz="8800" dirty="0" err="1" smtClean="0"/>
              <a:t>orig_D</a:t>
            </a:r>
            <a:r>
              <a:rPr lang="en-US" altLang="zh-TW" sz="8800" dirty="0" smtClean="0"/>
              <a:t>[</a:t>
            </a:r>
            <a:r>
              <a:rPr lang="en-US" altLang="zh-TW" sz="8800" dirty="0" err="1" smtClean="0"/>
              <a:t>u,v</a:t>
            </a:r>
            <a:r>
              <a:rPr lang="en-US" altLang="zh-TW" sz="8800" dirty="0"/>
              <a:t>]</a:t>
            </a:r>
            <a:r>
              <a:rPr lang="zh-TW" altLang="en-US" sz="8800" dirty="0"/>
              <a:t>是</a:t>
            </a:r>
            <a:r>
              <a:rPr lang="en-US" altLang="zh-TW" sz="8800" dirty="0"/>
              <a:t>G</a:t>
            </a:r>
            <a:r>
              <a:rPr lang="zh-TW" altLang="en-US" sz="8800" dirty="0"/>
              <a:t>原始</a:t>
            </a:r>
            <a:r>
              <a:rPr lang="zh-TW" altLang="en-US" sz="8800" dirty="0" smtClean="0"/>
              <a:t>值</a:t>
            </a:r>
            <a:endParaRPr lang="en-US" altLang="zh-TW" sz="8800" dirty="0" smtClean="0"/>
          </a:p>
          <a:p>
            <a:pPr marL="0" indent="0">
              <a:buNone/>
            </a:pPr>
            <a:endParaRPr lang="en-US" altLang="zh-TW" sz="8800" dirty="0" smtClean="0"/>
          </a:p>
          <a:p>
            <a:pPr lvl="1"/>
            <a:r>
              <a:rPr lang="en-US" altLang="zh-TW" sz="9200" dirty="0" smtClean="0"/>
              <a:t>for u =0 to n-1</a:t>
            </a:r>
            <a:endParaRPr lang="en-US" altLang="zh-TW" sz="9200" b="0" dirty="0" smtClean="0">
              <a:effectLst/>
            </a:endParaRPr>
          </a:p>
          <a:p>
            <a:pPr lvl="1"/>
            <a:r>
              <a:rPr lang="en-US" altLang="zh-TW" sz="9200" dirty="0" smtClean="0"/>
              <a:t>   for v =0 to n-1</a:t>
            </a:r>
          </a:p>
          <a:p>
            <a:pPr lvl="1"/>
            <a:r>
              <a:rPr lang="en-US" altLang="zh-TW" sz="9200" dirty="0" smtClean="0"/>
              <a:t>        if D[</a:t>
            </a:r>
            <a:r>
              <a:rPr lang="en-US" altLang="zh-TW" sz="9200" dirty="0" err="1" smtClean="0"/>
              <a:t>u,v</a:t>
            </a:r>
            <a:r>
              <a:rPr lang="en-US" altLang="zh-TW" sz="9200" dirty="0" smtClean="0"/>
              <a:t>]</a:t>
            </a:r>
            <a:r>
              <a:rPr lang="zh-TW" altLang="en-US" sz="9200" dirty="0" smtClean="0"/>
              <a:t>的值 </a:t>
            </a:r>
            <a:r>
              <a:rPr lang="en-US" altLang="zh-TW" sz="9200" dirty="0" smtClean="0"/>
              <a:t>!= 0</a:t>
            </a:r>
            <a:endParaRPr lang="zh-TW" altLang="en-US" sz="9200" b="0" dirty="0" smtClean="0">
              <a:effectLst/>
            </a:endParaRPr>
          </a:p>
          <a:p>
            <a:pPr lvl="1"/>
            <a:r>
              <a:rPr lang="zh-TW" altLang="en-US" sz="9200" dirty="0" smtClean="0"/>
              <a:t>              </a:t>
            </a:r>
            <a:r>
              <a:rPr lang="en-US" altLang="zh-TW" sz="9200" dirty="0" smtClean="0"/>
              <a:t>pass = P[</a:t>
            </a:r>
            <a:r>
              <a:rPr lang="en-US" altLang="zh-TW" sz="9200" dirty="0" err="1" smtClean="0"/>
              <a:t>u,v</a:t>
            </a:r>
            <a:r>
              <a:rPr lang="en-US" altLang="zh-TW" sz="9200" dirty="0" smtClean="0"/>
              <a:t>]</a:t>
            </a:r>
            <a:r>
              <a:rPr lang="zh-TW" altLang="en-US" sz="9200" dirty="0" smtClean="0"/>
              <a:t>的值</a:t>
            </a:r>
            <a:endParaRPr lang="zh-TW" altLang="en-US" sz="9200" b="0" dirty="0" smtClean="0">
              <a:effectLst/>
            </a:endParaRPr>
          </a:p>
          <a:p>
            <a:pPr lvl="1"/>
            <a:r>
              <a:rPr lang="zh-TW" altLang="en-US" sz="9200" dirty="0" smtClean="0"/>
              <a:t>                   </a:t>
            </a:r>
            <a:r>
              <a:rPr lang="en-US" altLang="zh-TW" sz="9200" dirty="0" smtClean="0"/>
              <a:t>for </a:t>
            </a:r>
            <a:r>
              <a:rPr lang="en-US" altLang="zh-TW" sz="9200" dirty="0" err="1" smtClean="0"/>
              <a:t>i</a:t>
            </a:r>
            <a:r>
              <a:rPr lang="en-US" altLang="zh-TW" sz="9200" dirty="0" smtClean="0"/>
              <a:t> =0 to n-2      </a:t>
            </a:r>
            <a:r>
              <a:rPr lang="en-US" altLang="zh-TW" sz="7600" dirty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TW" altLang="en-US" sz="7600" dirty="0">
                <a:solidFill>
                  <a:schemeClr val="accent2">
                    <a:lumMod val="75000"/>
                  </a:schemeClr>
                </a:solidFill>
              </a:rPr>
              <a:t>進入</a:t>
            </a:r>
            <a:r>
              <a:rPr lang="en-US" altLang="zh-TW" sz="7600" dirty="0" err="1">
                <a:solidFill>
                  <a:schemeClr val="accent2">
                    <a:lumMod val="75000"/>
                  </a:schemeClr>
                </a:solidFill>
              </a:rPr>
              <a:t>adj</a:t>
            </a:r>
            <a:r>
              <a:rPr lang="en-US" altLang="zh-TW" sz="7600" dirty="0">
                <a:solidFill>
                  <a:schemeClr val="accent2">
                    <a:lumMod val="75000"/>
                  </a:schemeClr>
                </a:solidFill>
              </a:rPr>
              <a:t>[ ]</a:t>
            </a:r>
            <a:r>
              <a:rPr lang="zh-TW" altLang="en-US" sz="7600" dirty="0">
                <a:solidFill>
                  <a:schemeClr val="accent2">
                    <a:lumMod val="75000"/>
                  </a:schemeClr>
                </a:solidFill>
              </a:rPr>
              <a:t>，</a:t>
            </a:r>
            <a:r>
              <a:rPr lang="en-US" altLang="zh-TW" sz="7600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zh-TW" altLang="en-US" sz="7600" dirty="0">
                <a:solidFill>
                  <a:schemeClr val="accent2">
                    <a:lumMod val="75000"/>
                  </a:schemeClr>
                </a:solidFill>
              </a:rPr>
              <a:t>最多能走到</a:t>
            </a:r>
            <a:r>
              <a:rPr lang="en-US" altLang="zh-TW" sz="7600" dirty="0">
                <a:solidFill>
                  <a:schemeClr val="accent2">
                    <a:lumMod val="75000"/>
                  </a:schemeClr>
                </a:solidFill>
              </a:rPr>
              <a:t>n-1</a:t>
            </a:r>
            <a:r>
              <a:rPr lang="zh-TW" altLang="en-US" sz="7600" dirty="0">
                <a:solidFill>
                  <a:schemeClr val="accent2">
                    <a:lumMod val="75000"/>
                  </a:schemeClr>
                </a:solidFill>
              </a:rPr>
              <a:t>個</a:t>
            </a:r>
            <a:r>
              <a:rPr lang="en-US" altLang="zh-TW" sz="7600" dirty="0">
                <a:solidFill>
                  <a:schemeClr val="accent2">
                    <a:lumMod val="75000"/>
                  </a:schemeClr>
                </a:solidFill>
              </a:rPr>
              <a:t>v</a:t>
            </a:r>
          </a:p>
          <a:p>
            <a:pPr lvl="1"/>
            <a:r>
              <a:rPr lang="en-US" altLang="zh-TW" sz="9200" dirty="0" smtClean="0"/>
              <a:t>                       if </a:t>
            </a:r>
            <a:r>
              <a:rPr lang="en-US" altLang="zh-TW" sz="9200" dirty="0" err="1" smtClean="0"/>
              <a:t>adj</a:t>
            </a:r>
            <a:r>
              <a:rPr lang="en-US" altLang="zh-TW" sz="9200" dirty="0" smtClean="0"/>
              <a:t>[</a:t>
            </a:r>
            <a:r>
              <a:rPr lang="en-US" altLang="zh-TW" sz="9200" dirty="0" err="1" smtClean="0"/>
              <a:t>u,i</a:t>
            </a:r>
            <a:r>
              <a:rPr lang="en-US" altLang="zh-TW" sz="9200" dirty="0" smtClean="0"/>
              <a:t>] != pass &amp; </a:t>
            </a:r>
            <a:r>
              <a:rPr lang="en-US" altLang="zh-TW" sz="9200" dirty="0" err="1" smtClean="0"/>
              <a:t>adj</a:t>
            </a:r>
            <a:r>
              <a:rPr lang="en-US" altLang="zh-TW" sz="9200" dirty="0" smtClean="0"/>
              <a:t>[</a:t>
            </a:r>
            <a:r>
              <a:rPr lang="en-US" altLang="zh-TW" sz="9200" dirty="0" err="1" smtClean="0"/>
              <a:t>u,i</a:t>
            </a:r>
            <a:r>
              <a:rPr lang="en-US" altLang="zh-TW" sz="9200" dirty="0" smtClean="0"/>
              <a:t>] &gt; pass    </a:t>
            </a:r>
            <a:r>
              <a:rPr lang="en-US" altLang="zh-TW" sz="7600" dirty="0" smtClean="0">
                <a:solidFill>
                  <a:schemeClr val="accent2">
                    <a:lumMod val="75000"/>
                  </a:schemeClr>
                </a:solidFill>
              </a:rPr>
              <a:t>// pass</a:t>
            </a:r>
            <a:r>
              <a:rPr lang="zh-TW" altLang="en-US" sz="7600" dirty="0" smtClean="0">
                <a:solidFill>
                  <a:schemeClr val="accent2">
                    <a:lumMod val="75000"/>
                  </a:schemeClr>
                </a:solidFill>
              </a:rPr>
              <a:t>會是</a:t>
            </a:r>
            <a:r>
              <a:rPr lang="en-US" altLang="zh-TW" sz="7600" dirty="0" err="1" smtClean="0">
                <a:solidFill>
                  <a:schemeClr val="accent2">
                    <a:lumMod val="75000"/>
                  </a:schemeClr>
                </a:solidFill>
              </a:rPr>
              <a:t>adj</a:t>
            </a:r>
            <a:r>
              <a:rPr lang="en-US" altLang="zh-TW" sz="7600" dirty="0" smtClean="0">
                <a:solidFill>
                  <a:schemeClr val="accent2">
                    <a:lumMod val="75000"/>
                  </a:schemeClr>
                </a:solidFill>
              </a:rPr>
              <a:t>[ ]</a:t>
            </a:r>
            <a:r>
              <a:rPr lang="zh-TW" altLang="en-US" sz="7600" dirty="0" smtClean="0">
                <a:solidFill>
                  <a:schemeClr val="accent2">
                    <a:lumMod val="75000"/>
                  </a:schemeClr>
                </a:solidFill>
              </a:rPr>
              <a:t>中符合</a:t>
            </a:r>
            <a:r>
              <a:rPr lang="en-US" altLang="zh-TW" sz="7600" dirty="0" smtClean="0">
                <a:solidFill>
                  <a:schemeClr val="accent2">
                    <a:lumMod val="75000"/>
                  </a:schemeClr>
                </a:solidFill>
              </a:rPr>
              <a:t>S.P</a:t>
            </a:r>
            <a:r>
              <a:rPr lang="zh-TW" altLang="en-US" sz="7600" dirty="0" smtClean="0">
                <a:solidFill>
                  <a:schemeClr val="accent2">
                    <a:lumMod val="75000"/>
                  </a:schemeClr>
                </a:solidFill>
              </a:rPr>
              <a:t>的 </a:t>
            </a:r>
            <a:r>
              <a:rPr lang="en-US" altLang="zh-TW" sz="7600" dirty="0" smtClean="0">
                <a:solidFill>
                  <a:schemeClr val="accent2">
                    <a:lumMod val="75000"/>
                  </a:schemeClr>
                </a:solidFill>
              </a:rPr>
              <a:t>minimum</a:t>
            </a:r>
            <a:endParaRPr lang="en-US" altLang="zh-TW" sz="7600" b="0" dirty="0" smtClean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lvl="1"/>
            <a:r>
              <a:rPr lang="en-US" altLang="zh-TW" sz="9200" dirty="0"/>
              <a:t> </a:t>
            </a:r>
            <a:r>
              <a:rPr lang="en-US" altLang="zh-TW" sz="9200" dirty="0" smtClean="0"/>
              <a:t>                           if </a:t>
            </a:r>
            <a:r>
              <a:rPr lang="en-US" altLang="zh-TW" sz="9200" dirty="0" err="1" smtClean="0"/>
              <a:t>adj</a:t>
            </a:r>
            <a:r>
              <a:rPr lang="en-US" altLang="zh-TW" sz="9200" dirty="0" smtClean="0"/>
              <a:t>[</a:t>
            </a:r>
            <a:r>
              <a:rPr lang="en-US" altLang="zh-TW" sz="9200" dirty="0" err="1" smtClean="0"/>
              <a:t>u,i</a:t>
            </a:r>
            <a:r>
              <a:rPr lang="en-US" altLang="zh-TW" sz="9200" dirty="0" smtClean="0"/>
              <a:t>]</a:t>
            </a:r>
            <a:r>
              <a:rPr lang="zh-TW" altLang="en-US" sz="9200" dirty="0" smtClean="0"/>
              <a:t>最後能走到</a:t>
            </a:r>
            <a:r>
              <a:rPr lang="en-US" altLang="zh-TW" sz="9200" dirty="0" smtClean="0"/>
              <a:t>v &amp; </a:t>
            </a:r>
            <a:r>
              <a:rPr lang="zh-TW" altLang="en-US" sz="9200" dirty="0" smtClean="0"/>
              <a:t>經過的點</a:t>
            </a:r>
            <a:r>
              <a:rPr lang="en-US" altLang="zh-TW" sz="9200" dirty="0" smtClean="0"/>
              <a:t>==D[</a:t>
            </a:r>
            <a:r>
              <a:rPr lang="en-US" altLang="zh-TW" sz="9200" dirty="0" err="1" smtClean="0"/>
              <a:t>u,v</a:t>
            </a:r>
            <a:r>
              <a:rPr lang="en-US" altLang="zh-TW" sz="9200" dirty="0" smtClean="0"/>
              <a:t>]</a:t>
            </a:r>
            <a:r>
              <a:rPr lang="zh-TW" altLang="en-US" sz="9200" dirty="0" smtClean="0"/>
              <a:t>的值</a:t>
            </a:r>
            <a:endParaRPr lang="zh-TW" altLang="en-US" sz="9200" b="0" dirty="0" smtClean="0">
              <a:effectLst/>
            </a:endParaRPr>
          </a:p>
          <a:p>
            <a:pPr lvl="1"/>
            <a:r>
              <a:rPr lang="zh-TW" altLang="en-US" sz="9200" dirty="0" smtClean="0"/>
              <a:t>                            </a:t>
            </a:r>
            <a:r>
              <a:rPr lang="en-US" altLang="zh-TW" sz="9200" dirty="0" smtClean="0"/>
              <a:t>count++</a:t>
            </a:r>
            <a:endParaRPr lang="en-US" altLang="zh-TW" sz="9200" b="0" dirty="0" smtClean="0">
              <a:effectLst/>
            </a:endParaRPr>
          </a:p>
          <a:p>
            <a:pPr lvl="1"/>
            <a:r>
              <a:rPr lang="en-US" altLang="zh-TW" sz="9200" dirty="0"/>
              <a:t> </a:t>
            </a:r>
            <a:r>
              <a:rPr lang="en-US" altLang="zh-TW" sz="9200" dirty="0" smtClean="0"/>
              <a:t>              end for</a:t>
            </a:r>
            <a:endParaRPr lang="en-US" altLang="zh-TW" sz="9200" b="0" dirty="0" smtClean="0">
              <a:effectLst/>
            </a:endParaRPr>
          </a:p>
          <a:p>
            <a:pPr lvl="1"/>
            <a:r>
              <a:rPr lang="en-US" altLang="zh-TW" sz="9200" dirty="0" smtClean="0"/>
              <a:t>      end for</a:t>
            </a:r>
            <a:endParaRPr lang="en-US" altLang="zh-TW" sz="9200" b="0" dirty="0" smtClean="0">
              <a:effectLst/>
            </a:endParaRPr>
          </a:p>
          <a:p>
            <a:pPr lvl="1"/>
            <a:r>
              <a:rPr lang="en-US" altLang="zh-TW" sz="9200" dirty="0" smtClean="0"/>
              <a:t>end for</a:t>
            </a:r>
            <a:endParaRPr lang="en-US" altLang="zh-TW" sz="9200" b="0" dirty="0" smtClean="0">
              <a:effectLst/>
            </a:endParaRPr>
          </a:p>
          <a:p>
            <a:pPr marL="0" indent="0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12" name="內容版面配置區 10"/>
          <p:cNvSpPr txBox="1">
            <a:spLocks/>
          </p:cNvSpPr>
          <p:nvPr/>
        </p:nvSpPr>
        <p:spPr>
          <a:xfrm>
            <a:off x="7674965" y="5301970"/>
            <a:ext cx="3912433" cy="14015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                  </a:t>
            </a:r>
            <a:r>
              <a:rPr lang="en-US" altLang="zh-TW" sz="4000" dirty="0" smtClean="0">
                <a:solidFill>
                  <a:srgbClr val="CC3300"/>
                </a:solidFill>
              </a:rPr>
              <a:t>O(n^2)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29344" y="-1024128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231136" y="4084319"/>
            <a:ext cx="9095232" cy="1199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9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u="sng" dirty="0" smtClean="0">
                <a:latin typeface="SimSun" panose="02010600030101010101" pitchFamily="2" charset="-122"/>
                <a:ea typeface="SimSun" panose="02010600030101010101" pitchFamily="2" charset="-122"/>
              </a:rPr>
              <a:t>粗糙的</a:t>
            </a:r>
            <a:r>
              <a:rPr lang="en-US" altLang="zh-TW" sz="4800" b="1" u="sng" dirty="0" smtClean="0"/>
              <a:t>Pseudo Code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51813" y="21192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i="1" dirty="0" smtClean="0"/>
              <a:t>Floyd-</a:t>
            </a:r>
            <a:r>
              <a:rPr lang="en-US" altLang="zh-TW" sz="3200" i="1" dirty="0" err="1" smtClean="0"/>
              <a:t>Warshall</a:t>
            </a:r>
            <a:r>
              <a:rPr lang="en-US" altLang="zh-TW" sz="3200" i="1" dirty="0" smtClean="0"/>
              <a:t>()</a:t>
            </a:r>
            <a:r>
              <a:rPr lang="zh-TW" altLang="en-US" sz="3200" i="1" dirty="0" smtClean="0"/>
              <a:t> </a:t>
            </a:r>
            <a:r>
              <a:rPr lang="en-US" altLang="zh-TW" dirty="0" smtClean="0"/>
              <a:t>---------------------- </a:t>
            </a:r>
            <a:r>
              <a:rPr lang="en-US" altLang="zh-TW" b="1" dirty="0" smtClean="0">
                <a:solidFill>
                  <a:srgbClr val="FF0000"/>
                </a:solidFill>
              </a:rPr>
              <a:t>O(n^3)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3200" i="1" dirty="0" err="1" smtClean="0"/>
              <a:t>Create_adjacency_list</a:t>
            </a:r>
            <a:r>
              <a:rPr lang="en-US" altLang="zh-TW" sz="3200" i="1" dirty="0" smtClean="0"/>
              <a:t>() </a:t>
            </a:r>
            <a:r>
              <a:rPr lang="en-US" altLang="zh-TW" dirty="0" smtClean="0"/>
              <a:t>-----------  </a:t>
            </a:r>
            <a:r>
              <a:rPr lang="en-US" altLang="zh-TW" b="1" dirty="0" smtClean="0"/>
              <a:t>O(n)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z="3200" i="1" dirty="0" smtClean="0"/>
              <a:t>Find() </a:t>
            </a:r>
            <a:r>
              <a:rPr lang="en-US" altLang="zh-TW" dirty="0" smtClean="0"/>
              <a:t>-------------------------------------- </a:t>
            </a:r>
            <a:r>
              <a:rPr lang="en-US" altLang="zh-TW" b="1" dirty="0" smtClean="0"/>
              <a:t>O(n^2)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5979937" y="3920182"/>
            <a:ext cx="3637" cy="44377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5979937" y="2733342"/>
            <a:ext cx="3637" cy="44377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2"/>
          <p:cNvSpPr txBox="1">
            <a:spLocks/>
          </p:cNvSpPr>
          <p:nvPr/>
        </p:nvSpPr>
        <p:spPr>
          <a:xfrm>
            <a:off x="4178507" y="5379083"/>
            <a:ext cx="4031106" cy="4820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1" dirty="0" err="1" smtClean="0"/>
              <a:t>Time_complexity</a:t>
            </a:r>
            <a:r>
              <a:rPr lang="en-US" altLang="zh-TW" b="1" dirty="0" smtClean="0"/>
              <a:t>: </a:t>
            </a:r>
            <a:r>
              <a:rPr lang="en-US" altLang="zh-TW" b="1" dirty="0" smtClean="0">
                <a:solidFill>
                  <a:srgbClr val="FF0000"/>
                </a:solidFill>
              </a:rPr>
              <a:t>O(n^3)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26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271</Words>
  <Application>Microsoft Office PowerPoint</Application>
  <PresentationFormat>寬螢幕</PresentationFormat>
  <Paragraphs>60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SimSun</vt:lpstr>
      <vt:lpstr>新細明體</vt:lpstr>
      <vt:lpstr>Arial</vt:lpstr>
      <vt:lpstr>Calibri</vt:lpstr>
      <vt:lpstr>Calibri Light</vt:lpstr>
      <vt:lpstr>Microsoft Himalaya</vt:lpstr>
      <vt:lpstr>Verdana</vt:lpstr>
      <vt:lpstr>Office 佈景主題</vt:lpstr>
      <vt:lpstr>- 05 -  |Group 9|</vt:lpstr>
      <vt:lpstr>Question</vt:lpstr>
      <vt:lpstr>Solution’s steps</vt:lpstr>
      <vt:lpstr>PowerPoint 簡報</vt:lpstr>
      <vt:lpstr>Example</vt:lpstr>
      <vt:lpstr>Create 微改良“Adjacency List”</vt:lpstr>
      <vt:lpstr>How to find other S.P. in [u,v] ?</vt:lpstr>
      <vt:lpstr>Pseudo Code (Find other S.P. in [u,v])</vt:lpstr>
      <vt:lpstr>粗糙的Pseudo Code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-05-  |Group 9|</dc:title>
  <dc:creator>julie122177@gmail.com</dc:creator>
  <cp:lastModifiedBy>julie122177@gmail.com</cp:lastModifiedBy>
  <cp:revision>17</cp:revision>
  <dcterms:created xsi:type="dcterms:W3CDTF">2019-05-20T17:53:17Z</dcterms:created>
  <dcterms:modified xsi:type="dcterms:W3CDTF">2019-05-20T20:53:23Z</dcterms:modified>
</cp:coreProperties>
</file>