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4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-1446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圓角矩形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D0108-1D29-4808-90AF-00F8EF6F2043}" type="datetimeFigureOut">
              <a:rPr lang="zh-TW" altLang="en-US" smtClean="0"/>
              <a:t>2019/5/21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D2B03B43-890A-4584-8178-71209487C743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D0108-1D29-4808-90AF-00F8EF6F2043}" type="datetimeFigureOut">
              <a:rPr lang="zh-TW" altLang="en-US" smtClean="0"/>
              <a:t>2019/5/21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03B43-890A-4584-8178-71209487C74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D0108-1D29-4808-90AF-00F8EF6F2043}" type="datetimeFigureOut">
              <a:rPr lang="zh-TW" altLang="en-US" smtClean="0"/>
              <a:t>2019/5/21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03B43-890A-4584-8178-71209487C74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D0108-1D29-4808-90AF-00F8EF6F2043}" type="datetimeFigureOut">
              <a:rPr lang="zh-TW" altLang="en-US" smtClean="0"/>
              <a:t>2019/5/21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03B43-890A-4584-8178-71209487C743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圓角矩形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D0108-1D29-4808-90AF-00F8EF6F2043}" type="datetimeFigureOut">
              <a:rPr lang="zh-TW" altLang="en-US" smtClean="0"/>
              <a:t>2019/5/21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D2B03B43-890A-4584-8178-71209487C74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D0108-1D29-4808-90AF-00F8EF6F2043}" type="datetimeFigureOut">
              <a:rPr lang="zh-TW" altLang="en-US" smtClean="0"/>
              <a:t>2019/5/21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03B43-890A-4584-8178-71209487C743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D0108-1D29-4808-90AF-00F8EF6F2043}" type="datetimeFigureOut">
              <a:rPr lang="zh-TW" altLang="en-US" smtClean="0"/>
              <a:t>2019/5/21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03B43-890A-4584-8178-71209487C743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D0108-1D29-4808-90AF-00F8EF6F2043}" type="datetimeFigureOut">
              <a:rPr lang="zh-TW" altLang="en-US" smtClean="0"/>
              <a:t>2019/5/21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03B43-890A-4584-8178-71209487C74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D0108-1D29-4808-90AF-00F8EF6F2043}" type="datetimeFigureOut">
              <a:rPr lang="zh-TW" altLang="en-US" smtClean="0"/>
              <a:t>2019/5/21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03B43-890A-4584-8178-71209487C74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圓角矩形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D0108-1D29-4808-90AF-00F8EF6F2043}" type="datetimeFigureOut">
              <a:rPr lang="zh-TW" altLang="en-US" smtClean="0"/>
              <a:t>2019/5/21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03B43-890A-4584-8178-71209487C743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D0108-1D29-4808-90AF-00F8EF6F2043}" type="datetimeFigureOut">
              <a:rPr lang="zh-TW" altLang="en-US" smtClean="0"/>
              <a:t>2019/5/21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D2B03B43-890A-4584-8178-71209487C743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矩形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圓角矩形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7DD0108-1D29-4808-90AF-00F8EF6F2043}" type="datetimeFigureOut">
              <a:rPr lang="zh-TW" altLang="en-US" smtClean="0"/>
              <a:t>2019/5/21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D2B03B43-890A-4584-8178-71209487C74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第</a:t>
            </a:r>
            <a:r>
              <a:rPr lang="en-US" altLang="zh-TW" dirty="0" smtClean="0"/>
              <a:t>10</a:t>
            </a:r>
            <a:r>
              <a:rPr lang="zh-TW" altLang="en-US" dirty="0" smtClean="0"/>
              <a:t>組</a:t>
            </a:r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mtClean="0"/>
              <a:t>hw11-6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25137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8928992" cy="1301006"/>
          </a:xfrm>
        </p:spPr>
        <p:txBody>
          <a:bodyPr/>
          <a:lstStyle/>
          <a:p>
            <a:pPr algn="ctr"/>
            <a:r>
              <a:rPr lang="zh-TW" altLang="en-US" dirty="0" smtClean="0"/>
              <a:t>題目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2924944"/>
            <a:ext cx="8928991" cy="1728192"/>
          </a:xfrm>
        </p:spPr>
      </p:pic>
    </p:spTree>
    <p:extLst>
      <p:ext uri="{BB962C8B-B14F-4D97-AF65-F5344CB8AC3E}">
        <p14:creationId xmlns:p14="http://schemas.microsoft.com/office/powerpoint/2010/main" val="509426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8928992" cy="1301006"/>
          </a:xfrm>
        </p:spPr>
        <p:txBody>
          <a:bodyPr/>
          <a:lstStyle/>
          <a:p>
            <a:pPr algn="ctr"/>
            <a:r>
              <a:rPr lang="zh-TW" altLang="en-US" dirty="0" smtClean="0"/>
              <a:t>想法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107504" y="1447800"/>
            <a:ext cx="8928992" cy="5293568"/>
          </a:xfrm>
        </p:spPr>
        <p:txBody>
          <a:bodyPr/>
          <a:lstStyle/>
          <a:p>
            <a:r>
              <a:rPr lang="zh-TW" altLang="en-US" sz="2800" dirty="0">
                <a:latin typeface="Calibri"/>
                <a:cs typeface="Times New Roman"/>
              </a:rPr>
              <a:t>以</a:t>
            </a:r>
            <a:r>
              <a:rPr lang="en-US" altLang="zh-TW" sz="2800" dirty="0" smtClean="0">
                <a:latin typeface="Calibri"/>
                <a:cs typeface="Times New Roman"/>
              </a:rPr>
              <a:t>m</a:t>
            </a:r>
            <a:r>
              <a:rPr lang="en-US" altLang="zh-TW" sz="2800" baseline="30000" dirty="0" smtClean="0">
                <a:latin typeface="Calibri"/>
                <a:cs typeface="Times New Roman"/>
              </a:rPr>
              <a:t>63</a:t>
            </a:r>
            <a:r>
              <a:rPr lang="zh-TW" altLang="en-US" sz="2800" dirty="0" smtClean="0">
                <a:latin typeface="Calibri"/>
                <a:cs typeface="Times New Roman"/>
              </a:rPr>
              <a:t>為例</a:t>
            </a:r>
            <a:endParaRPr lang="en-US" altLang="zh-TW" sz="2800" dirty="0" smtClean="0">
              <a:latin typeface="Calibri"/>
              <a:cs typeface="Times New Roman"/>
            </a:endParaRPr>
          </a:p>
          <a:p>
            <a:r>
              <a:rPr lang="zh-TW" altLang="en-US" sz="2800" dirty="0" smtClean="0">
                <a:latin typeface="Calibri"/>
                <a:cs typeface="Times New Roman"/>
              </a:rPr>
              <a:t>往下箭頭為</a:t>
            </a:r>
            <a:r>
              <a:rPr lang="en-US" altLang="zh-TW" sz="2800" dirty="0" smtClean="0">
                <a:latin typeface="Calibri"/>
                <a:cs typeface="Times New Roman"/>
              </a:rPr>
              <a:t>mod2</a:t>
            </a:r>
            <a:r>
              <a:rPr lang="zh-TW" altLang="en-US" sz="2800" dirty="0" smtClean="0">
                <a:latin typeface="Calibri"/>
                <a:cs typeface="Times New Roman"/>
              </a:rPr>
              <a:t>，往上箭頭為除</a:t>
            </a:r>
            <a:r>
              <a:rPr lang="en-US" altLang="zh-TW" sz="2800" dirty="0" smtClean="0">
                <a:latin typeface="Calibri"/>
                <a:cs typeface="Times New Roman"/>
              </a:rPr>
              <a:t>2</a:t>
            </a:r>
          </a:p>
          <a:p>
            <a:r>
              <a:rPr lang="en-US" altLang="zh-TW" sz="2800" dirty="0" smtClean="0">
                <a:latin typeface="Calibri"/>
                <a:cs typeface="Times New Roman"/>
              </a:rPr>
              <a:t>63   </a:t>
            </a:r>
            <a:r>
              <a:rPr lang="zh-TW" altLang="en-US" sz="2800" dirty="0" smtClean="0">
                <a:latin typeface="Calibri"/>
                <a:cs typeface="Times New Roman"/>
              </a:rPr>
              <a:t>  </a:t>
            </a:r>
            <a:r>
              <a:rPr lang="en-US" altLang="zh-TW" sz="2800" dirty="0" smtClean="0">
                <a:latin typeface="Calibri"/>
                <a:cs typeface="Times New Roman"/>
              </a:rPr>
              <a:t>31    15    7    3    1    0</a:t>
            </a:r>
          </a:p>
          <a:p>
            <a:endParaRPr lang="en-US" altLang="zh-TW" sz="2800" dirty="0">
              <a:latin typeface="Calibri"/>
              <a:cs typeface="Times New Roman"/>
            </a:endParaRPr>
          </a:p>
          <a:p>
            <a:r>
              <a:rPr lang="en-US" altLang="zh-TW" sz="2800" dirty="0" smtClean="0">
                <a:latin typeface="Calibri"/>
                <a:cs typeface="Times New Roman"/>
              </a:rPr>
              <a:t> 1       1       1      1   1    1</a:t>
            </a:r>
          </a:p>
          <a:p>
            <a:r>
              <a:rPr lang="en-US" altLang="zh-TW" sz="2800" dirty="0">
                <a:latin typeface="Calibri"/>
                <a:cs typeface="Times New Roman"/>
              </a:rPr>
              <a:t>(</a:t>
            </a:r>
            <a:r>
              <a:rPr lang="en-US" altLang="zh-TW" sz="2800" dirty="0" smtClean="0">
                <a:latin typeface="Calibri"/>
                <a:cs typeface="Times New Roman"/>
              </a:rPr>
              <a:t>63)</a:t>
            </a:r>
            <a:r>
              <a:rPr lang="en-US" altLang="zh-TW" sz="2800" baseline="-25000" dirty="0" smtClean="0">
                <a:latin typeface="Calibri"/>
                <a:cs typeface="Times New Roman"/>
              </a:rPr>
              <a:t>10</a:t>
            </a:r>
            <a:r>
              <a:rPr lang="en-US" altLang="zh-TW" dirty="0" smtClean="0"/>
              <a:t>=2*(2*(2*(2*(2*1+1)+1)+1)+1)+1=</a:t>
            </a:r>
            <a:r>
              <a:rPr lang="en-US" altLang="zh-TW" sz="2800" dirty="0" smtClean="0">
                <a:latin typeface="Calibri"/>
                <a:cs typeface="Times New Roman"/>
              </a:rPr>
              <a:t>2</a:t>
            </a:r>
            <a:r>
              <a:rPr lang="en-US" altLang="zh-TW" sz="2800" baseline="30000" dirty="0" smtClean="0">
                <a:latin typeface="Calibri"/>
                <a:cs typeface="Times New Roman"/>
              </a:rPr>
              <a:t>5</a:t>
            </a:r>
            <a:r>
              <a:rPr lang="en-US" altLang="zh-TW" sz="2800" dirty="0" smtClean="0">
                <a:latin typeface="Calibri"/>
                <a:cs typeface="Times New Roman"/>
              </a:rPr>
              <a:t>+2</a:t>
            </a:r>
            <a:r>
              <a:rPr lang="en-US" altLang="zh-TW" sz="2800" baseline="30000" dirty="0" smtClean="0">
                <a:latin typeface="Calibri"/>
                <a:cs typeface="Times New Roman"/>
              </a:rPr>
              <a:t>4</a:t>
            </a:r>
            <a:r>
              <a:rPr lang="en-US" altLang="zh-TW" sz="2800" dirty="0" smtClean="0">
                <a:latin typeface="Calibri"/>
                <a:cs typeface="Times New Roman"/>
              </a:rPr>
              <a:t>+2</a:t>
            </a:r>
            <a:r>
              <a:rPr lang="en-US" altLang="zh-TW" sz="2800" baseline="30000" dirty="0" smtClean="0">
                <a:latin typeface="Calibri"/>
                <a:cs typeface="Times New Roman"/>
              </a:rPr>
              <a:t>3</a:t>
            </a:r>
            <a:r>
              <a:rPr lang="en-US" altLang="zh-TW" sz="2800" dirty="0" smtClean="0">
                <a:latin typeface="Calibri"/>
                <a:cs typeface="Times New Roman"/>
              </a:rPr>
              <a:t>+2</a:t>
            </a:r>
            <a:r>
              <a:rPr lang="en-US" altLang="zh-TW" sz="2800" baseline="30000" dirty="0" smtClean="0">
                <a:latin typeface="Calibri"/>
                <a:cs typeface="Times New Roman"/>
              </a:rPr>
              <a:t>2</a:t>
            </a:r>
            <a:r>
              <a:rPr lang="en-US" altLang="zh-TW" sz="2800" dirty="0" smtClean="0">
                <a:latin typeface="Calibri"/>
                <a:cs typeface="Times New Roman"/>
              </a:rPr>
              <a:t>+2</a:t>
            </a:r>
            <a:r>
              <a:rPr lang="en-US" altLang="zh-TW" sz="2800" baseline="30000" dirty="0" smtClean="0">
                <a:latin typeface="Calibri"/>
                <a:cs typeface="Times New Roman"/>
              </a:rPr>
              <a:t>1</a:t>
            </a:r>
            <a:r>
              <a:rPr lang="en-US" altLang="zh-TW" sz="2800" dirty="0" smtClean="0">
                <a:latin typeface="Calibri"/>
                <a:cs typeface="Times New Roman"/>
              </a:rPr>
              <a:t>+2</a:t>
            </a:r>
            <a:r>
              <a:rPr lang="en-US" altLang="zh-TW" sz="2800" baseline="30000" dirty="0" smtClean="0">
                <a:latin typeface="Calibri"/>
                <a:cs typeface="Times New Roman"/>
              </a:rPr>
              <a:t>0</a:t>
            </a:r>
            <a:r>
              <a:rPr lang="en-US" altLang="zh-TW" dirty="0" smtClean="0"/>
              <a:t>= </a:t>
            </a:r>
            <a:r>
              <a:rPr lang="en-US" altLang="zh-TW" sz="2800" dirty="0" smtClean="0">
                <a:latin typeface="Calibri"/>
                <a:cs typeface="Times New Roman"/>
              </a:rPr>
              <a:t>(111111)</a:t>
            </a:r>
            <a:r>
              <a:rPr lang="en-US" altLang="zh-TW" sz="2800" baseline="-25000" dirty="0" smtClean="0">
                <a:latin typeface="Calibri"/>
                <a:cs typeface="Times New Roman"/>
              </a:rPr>
              <a:t>2</a:t>
            </a:r>
          </a:p>
          <a:p>
            <a:pPr>
              <a:spcAft>
                <a:spcPts val="0"/>
              </a:spcAft>
            </a:pPr>
            <a:r>
              <a:rPr lang="zh-TW" altLang="en-US" sz="2800" kern="100" dirty="0" smtClean="0">
                <a:latin typeface="Calibri"/>
                <a:cs typeface="Times New Roman"/>
              </a:rPr>
              <a:t>計算</a:t>
            </a:r>
            <a:r>
              <a:rPr lang="en-US" altLang="zh-TW" sz="2800" dirty="0">
                <a:latin typeface="Calibri"/>
                <a:cs typeface="Times New Roman"/>
              </a:rPr>
              <a:t>m</a:t>
            </a:r>
            <a:r>
              <a:rPr lang="en-US" altLang="zh-TW" sz="2800" baseline="30000" dirty="0">
                <a:latin typeface="Calibri"/>
                <a:cs typeface="Times New Roman"/>
              </a:rPr>
              <a:t>2</a:t>
            </a:r>
            <a:r>
              <a:rPr lang="en-US" altLang="zh-TW" sz="2800" dirty="0">
                <a:latin typeface="Calibri"/>
                <a:cs typeface="Times New Roman"/>
              </a:rPr>
              <a:t>,m</a:t>
            </a:r>
            <a:r>
              <a:rPr lang="en-US" altLang="zh-TW" sz="2800" baseline="30000" dirty="0">
                <a:latin typeface="Calibri"/>
                <a:cs typeface="Times New Roman"/>
              </a:rPr>
              <a:t>4</a:t>
            </a:r>
            <a:r>
              <a:rPr lang="en-US" altLang="zh-TW" sz="2800" dirty="0">
                <a:latin typeface="Calibri"/>
                <a:cs typeface="Times New Roman"/>
              </a:rPr>
              <a:t>,m</a:t>
            </a:r>
            <a:r>
              <a:rPr lang="en-US" altLang="zh-TW" sz="2800" baseline="30000" dirty="0">
                <a:latin typeface="Calibri"/>
                <a:cs typeface="Times New Roman"/>
              </a:rPr>
              <a:t>8</a:t>
            </a:r>
            <a:r>
              <a:rPr lang="en-US" altLang="zh-TW" sz="2800" dirty="0">
                <a:latin typeface="Calibri"/>
                <a:cs typeface="Times New Roman"/>
              </a:rPr>
              <a:t>,m</a:t>
            </a:r>
            <a:r>
              <a:rPr lang="en-US" altLang="zh-TW" sz="2800" baseline="30000" dirty="0">
                <a:latin typeface="Calibri"/>
                <a:cs typeface="Times New Roman"/>
              </a:rPr>
              <a:t>16</a:t>
            </a:r>
            <a:r>
              <a:rPr lang="en-US" altLang="zh-TW" sz="2800" dirty="0">
                <a:latin typeface="Calibri"/>
                <a:cs typeface="Times New Roman"/>
              </a:rPr>
              <a:t>,m</a:t>
            </a:r>
            <a:r>
              <a:rPr lang="en-US" altLang="zh-TW" sz="2800" baseline="30000" dirty="0">
                <a:latin typeface="Calibri"/>
                <a:cs typeface="Times New Roman"/>
              </a:rPr>
              <a:t>32</a:t>
            </a:r>
            <a:r>
              <a:rPr lang="zh-TW" altLang="en-US" sz="2800" kern="100" dirty="0" smtClean="0">
                <a:latin typeface="Calibri"/>
                <a:cs typeface="Times New Roman"/>
              </a:rPr>
              <a:t>，</a:t>
            </a:r>
            <a:r>
              <a:rPr lang="zh-TW" altLang="en-US" sz="2800" kern="100" dirty="0">
                <a:latin typeface="Calibri"/>
                <a:cs typeface="Times New Roman"/>
              </a:rPr>
              <a:t>以及</a:t>
            </a:r>
            <a:r>
              <a:rPr lang="en-US" altLang="zh-TW" sz="2800" kern="100" dirty="0" smtClean="0">
                <a:latin typeface="Calibri"/>
                <a:cs typeface="Times New Roman"/>
              </a:rPr>
              <a:t>mxm</a:t>
            </a:r>
            <a:r>
              <a:rPr lang="en-US" altLang="zh-TW" sz="2800" kern="100" baseline="30000" dirty="0" smtClean="0">
                <a:latin typeface="Calibri"/>
                <a:cs typeface="Times New Roman"/>
              </a:rPr>
              <a:t>2</a:t>
            </a:r>
            <a:r>
              <a:rPr lang="en-US" altLang="zh-TW" sz="2800" kern="100" dirty="0" smtClean="0">
                <a:latin typeface="Calibri"/>
                <a:cs typeface="Times New Roman"/>
              </a:rPr>
              <a:t>xm</a:t>
            </a:r>
            <a:r>
              <a:rPr lang="en-US" altLang="zh-TW" sz="2800" kern="100" baseline="30000" dirty="0" smtClean="0">
                <a:latin typeface="Calibri"/>
                <a:cs typeface="Times New Roman"/>
              </a:rPr>
              <a:t>4</a:t>
            </a:r>
            <a:r>
              <a:rPr lang="en-US" altLang="zh-TW" sz="2800" kern="100" dirty="0" smtClean="0">
                <a:latin typeface="Calibri"/>
                <a:cs typeface="Times New Roman"/>
              </a:rPr>
              <a:t>xm</a:t>
            </a:r>
            <a:r>
              <a:rPr lang="en-US" altLang="zh-TW" sz="2800" kern="100" baseline="30000" dirty="0" smtClean="0">
                <a:latin typeface="Calibri"/>
                <a:cs typeface="Times New Roman"/>
              </a:rPr>
              <a:t>8</a:t>
            </a:r>
            <a:r>
              <a:rPr lang="en-US" altLang="zh-TW" sz="2800" kern="100" dirty="0" smtClean="0">
                <a:latin typeface="Calibri"/>
                <a:cs typeface="Times New Roman"/>
              </a:rPr>
              <a:t>xm</a:t>
            </a:r>
            <a:r>
              <a:rPr lang="en-US" altLang="zh-TW" sz="2800" kern="100" baseline="30000" dirty="0" smtClean="0">
                <a:latin typeface="Calibri"/>
                <a:cs typeface="Times New Roman"/>
              </a:rPr>
              <a:t>16</a:t>
            </a:r>
            <a:r>
              <a:rPr lang="en-US" altLang="zh-TW" sz="2800" kern="100" dirty="0" smtClean="0">
                <a:latin typeface="Calibri"/>
                <a:cs typeface="Times New Roman"/>
              </a:rPr>
              <a:t>xm</a:t>
            </a:r>
            <a:r>
              <a:rPr lang="en-US" altLang="zh-TW" sz="2800" kern="100" baseline="30000" dirty="0" smtClean="0">
                <a:latin typeface="Calibri"/>
                <a:cs typeface="Times New Roman"/>
              </a:rPr>
              <a:t>32</a:t>
            </a:r>
            <a:r>
              <a:rPr lang="en-US" altLang="zh-TW" sz="2800" kern="100" dirty="0" smtClean="0">
                <a:latin typeface="Calibri"/>
                <a:cs typeface="Times New Roman"/>
              </a:rPr>
              <a:t>(5</a:t>
            </a:r>
            <a:r>
              <a:rPr lang="zh-TW" altLang="en-US" sz="2800" kern="100" dirty="0" smtClean="0">
                <a:latin typeface="Calibri"/>
                <a:cs typeface="Times New Roman"/>
              </a:rPr>
              <a:t>次乘法</a:t>
            </a:r>
            <a:r>
              <a:rPr lang="en-US" altLang="zh-TW" sz="2800" kern="100" dirty="0" smtClean="0">
                <a:latin typeface="Calibri"/>
                <a:cs typeface="Times New Roman"/>
              </a:rPr>
              <a:t>+5</a:t>
            </a:r>
            <a:r>
              <a:rPr lang="zh-TW" altLang="en-US" sz="2800" kern="100" dirty="0" smtClean="0">
                <a:latin typeface="Calibri"/>
                <a:cs typeface="Times New Roman"/>
              </a:rPr>
              <a:t>次乘法</a:t>
            </a:r>
            <a:r>
              <a:rPr lang="en-US" altLang="zh-TW" sz="2800" kern="100" dirty="0" smtClean="0">
                <a:latin typeface="Calibri"/>
                <a:cs typeface="Times New Roman"/>
              </a:rPr>
              <a:t>)</a:t>
            </a:r>
          </a:p>
          <a:p>
            <a:pPr>
              <a:spcAft>
                <a:spcPts val="0"/>
              </a:spcAft>
            </a:pPr>
            <a:r>
              <a:rPr lang="zh-TW" altLang="en-US" sz="2800" kern="100" dirty="0" smtClean="0">
                <a:latin typeface="Calibri"/>
                <a:cs typeface="Times New Roman"/>
              </a:rPr>
              <a:t>原本的</a:t>
            </a:r>
            <a:r>
              <a:rPr lang="en-US" altLang="zh-TW" sz="2800" kern="100" dirty="0" smtClean="0">
                <a:latin typeface="Calibri"/>
                <a:cs typeface="Times New Roman"/>
              </a:rPr>
              <a:t>m</a:t>
            </a:r>
            <a:r>
              <a:rPr lang="zh-TW" altLang="en-US" sz="2800" kern="100" dirty="0" smtClean="0">
                <a:latin typeface="Calibri"/>
                <a:cs typeface="Times New Roman"/>
              </a:rPr>
              <a:t>要乘</a:t>
            </a:r>
            <a:r>
              <a:rPr lang="en-US" altLang="zh-TW" sz="2800" kern="100" dirty="0" smtClean="0">
                <a:latin typeface="Calibri"/>
                <a:cs typeface="Times New Roman"/>
              </a:rPr>
              <a:t>62</a:t>
            </a:r>
            <a:r>
              <a:rPr lang="zh-TW" altLang="en-US" sz="2800" kern="100" dirty="0" smtClean="0">
                <a:latin typeface="Calibri"/>
                <a:cs typeface="Times New Roman"/>
              </a:rPr>
              <a:t>次</a:t>
            </a:r>
            <a:endParaRPr lang="zh-TW" altLang="zh-TW" sz="2800" kern="100" dirty="0">
              <a:latin typeface="Calibri"/>
              <a:cs typeface="Times New Roman"/>
            </a:endParaRPr>
          </a:p>
          <a:p>
            <a:endParaRPr lang="zh-TW" altLang="en-US" dirty="0"/>
          </a:p>
        </p:txBody>
      </p:sp>
      <p:cxnSp>
        <p:nvCxnSpPr>
          <p:cNvPr id="7" name="直線單箭頭接點 6"/>
          <p:cNvCxnSpPr/>
          <p:nvPr/>
        </p:nvCxnSpPr>
        <p:spPr>
          <a:xfrm>
            <a:off x="683568" y="2924944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/>
          <p:cNvCxnSpPr/>
          <p:nvPr/>
        </p:nvCxnSpPr>
        <p:spPr>
          <a:xfrm>
            <a:off x="899592" y="2708920"/>
            <a:ext cx="28803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/>
          <p:nvPr/>
        </p:nvCxnSpPr>
        <p:spPr>
          <a:xfrm>
            <a:off x="1619672" y="2708920"/>
            <a:ext cx="28803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/>
          <p:nvPr/>
        </p:nvCxnSpPr>
        <p:spPr>
          <a:xfrm>
            <a:off x="2346327" y="2708920"/>
            <a:ext cx="28803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/>
          <p:nvPr/>
        </p:nvCxnSpPr>
        <p:spPr>
          <a:xfrm>
            <a:off x="2843808" y="2708920"/>
            <a:ext cx="28803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/>
          <p:nvPr/>
        </p:nvCxnSpPr>
        <p:spPr>
          <a:xfrm>
            <a:off x="3347864" y="2694036"/>
            <a:ext cx="28803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/>
          <p:nvPr/>
        </p:nvCxnSpPr>
        <p:spPr>
          <a:xfrm>
            <a:off x="3802471" y="2694036"/>
            <a:ext cx="28803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/>
          <p:nvPr/>
        </p:nvCxnSpPr>
        <p:spPr>
          <a:xfrm>
            <a:off x="1403648" y="2924944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/>
          <p:nvPr/>
        </p:nvCxnSpPr>
        <p:spPr>
          <a:xfrm>
            <a:off x="2123728" y="2924944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/>
          <p:nvPr/>
        </p:nvCxnSpPr>
        <p:spPr>
          <a:xfrm>
            <a:off x="2804730" y="2924944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/>
          <p:nvPr/>
        </p:nvCxnSpPr>
        <p:spPr>
          <a:xfrm>
            <a:off x="3186412" y="2929225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/>
          <p:nvPr/>
        </p:nvCxnSpPr>
        <p:spPr>
          <a:xfrm>
            <a:off x="3640591" y="2933506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4701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17638"/>
          </a:xfrm>
        </p:spPr>
        <p:txBody>
          <a:bodyPr/>
          <a:lstStyle/>
          <a:p>
            <a:pPr algn="ctr"/>
            <a:r>
              <a:rPr lang="zh-TW" altLang="en-US" dirty="0" smtClean="0"/>
              <a:t>範例</a:t>
            </a:r>
            <a:r>
              <a:rPr lang="en-US" altLang="zh-TW" dirty="0" smtClean="0"/>
              <a:t>pseudo </a:t>
            </a:r>
            <a:r>
              <a:rPr lang="en-US" altLang="zh-TW" dirty="0" smtClean="0"/>
              <a:t>code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0" y="1447800"/>
            <a:ext cx="9144000" cy="5410200"/>
          </a:xfrm>
        </p:spPr>
        <p:txBody>
          <a:bodyPr/>
          <a:lstStyle/>
          <a:p>
            <a:pPr lvl="0">
              <a:buClr>
                <a:srgbClr val="D34817"/>
              </a:buClr>
            </a:pPr>
            <a:r>
              <a:rPr lang="en-US" altLang="zh-TW" dirty="0" smtClean="0"/>
              <a:t>Let variable a</a:t>
            </a:r>
            <a:r>
              <a:rPr lang="en-US" altLang="zh-TW" sz="2800" kern="100" dirty="0">
                <a:latin typeface="Calibri"/>
                <a:cs typeface="Times New Roman"/>
              </a:rPr>
              <a:t> </a:t>
            </a:r>
            <a:r>
              <a:rPr lang="en-US" altLang="zh-TW" sz="2800" kern="100" dirty="0" smtClean="0">
                <a:latin typeface="Calibri"/>
                <a:cs typeface="Times New Roman"/>
              </a:rPr>
              <a:t>represents </a:t>
            </a:r>
            <a:r>
              <a:rPr lang="en-US" altLang="zh-TW" sz="2800" kern="100" dirty="0" err="1" smtClean="0">
                <a:solidFill>
                  <a:prstClr val="black"/>
                </a:solidFill>
                <a:latin typeface="Calibri"/>
                <a:cs typeface="Times New Roman"/>
              </a:rPr>
              <a:t>m</a:t>
            </a:r>
            <a:r>
              <a:rPr lang="en-US" altLang="zh-TW" sz="2800" kern="100" baseline="30000" dirty="0" err="1" smtClean="0">
                <a:solidFill>
                  <a:prstClr val="black"/>
                </a:solidFill>
                <a:latin typeface="Calibri"/>
                <a:cs typeface="Times New Roman"/>
              </a:rPr>
              <a:t>n</a:t>
            </a:r>
            <a:endParaRPr lang="en-US" altLang="zh-TW" sz="2800" kern="100" baseline="30000" dirty="0">
              <a:solidFill>
                <a:prstClr val="black"/>
              </a:solidFill>
              <a:latin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US" altLang="zh-TW" sz="2800" kern="100" dirty="0" smtClean="0">
                <a:latin typeface="Calibri"/>
                <a:cs typeface="Times New Roman"/>
              </a:rPr>
              <a:t> a = 1 , n &gt; 0 , p != 0</a:t>
            </a:r>
          </a:p>
          <a:p>
            <a:pPr>
              <a:spcAft>
                <a:spcPts val="0"/>
              </a:spcAft>
            </a:pPr>
            <a:r>
              <a:rPr lang="en-US" altLang="zh-TW" dirty="0" smtClean="0"/>
              <a:t>While ( n / 2 != 0 ) {</a:t>
            </a:r>
          </a:p>
          <a:p>
            <a:r>
              <a:rPr lang="en-US" altLang="zh-TW" dirty="0"/>
              <a:t> </a:t>
            </a:r>
            <a:r>
              <a:rPr lang="en-US" altLang="zh-TW" dirty="0" smtClean="0"/>
              <a:t>       if ( n mod 2 ==1) {</a:t>
            </a:r>
          </a:p>
          <a:p>
            <a:r>
              <a:rPr lang="en-US" altLang="zh-TW" dirty="0" smtClean="0"/>
              <a:t>              a *= m</a:t>
            </a:r>
          </a:p>
          <a:p>
            <a:r>
              <a:rPr lang="en-US" altLang="zh-TW" dirty="0"/>
              <a:t> </a:t>
            </a:r>
            <a:r>
              <a:rPr lang="en-US" altLang="zh-TW" dirty="0" smtClean="0"/>
              <a:t>       }</a:t>
            </a:r>
          </a:p>
          <a:p>
            <a:r>
              <a:rPr lang="en-US" altLang="zh-TW" dirty="0"/>
              <a:t> </a:t>
            </a:r>
            <a:r>
              <a:rPr lang="en-US" altLang="zh-TW" dirty="0" smtClean="0"/>
              <a:t>       m *= m</a:t>
            </a:r>
          </a:p>
          <a:p>
            <a:r>
              <a:rPr lang="en-US" altLang="zh-TW" dirty="0"/>
              <a:t> </a:t>
            </a:r>
            <a:r>
              <a:rPr lang="en-US" altLang="zh-TW" dirty="0" smtClean="0"/>
              <a:t>       n /= 2</a:t>
            </a:r>
          </a:p>
          <a:p>
            <a:r>
              <a:rPr lang="en-US" altLang="zh-TW" dirty="0" smtClean="0"/>
              <a:t>}</a:t>
            </a:r>
          </a:p>
          <a:p>
            <a:r>
              <a:rPr lang="en-US" altLang="zh-TW" dirty="0" smtClean="0"/>
              <a:t>a *= m</a:t>
            </a:r>
          </a:p>
          <a:p>
            <a:r>
              <a:rPr lang="en-US" altLang="zh-TW" dirty="0"/>
              <a:t>a</a:t>
            </a:r>
            <a:r>
              <a:rPr lang="en-US" altLang="zh-TW" dirty="0" smtClean="0"/>
              <a:t> mod p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65806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8928992" cy="1143000"/>
          </a:xfrm>
        </p:spPr>
        <p:txBody>
          <a:bodyPr/>
          <a:lstStyle/>
          <a:p>
            <a:pPr algn="ctr"/>
            <a:r>
              <a:rPr lang="en-US" altLang="zh-TW" dirty="0" smtClean="0"/>
              <a:t>Time complexity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107504" y="1484784"/>
            <a:ext cx="8928992" cy="5256584"/>
          </a:xfrm>
        </p:spPr>
        <p:txBody>
          <a:bodyPr/>
          <a:lstStyle/>
          <a:p>
            <a:r>
              <a:rPr lang="zh-TW" altLang="en-US" dirty="0" smtClean="0"/>
              <a:t>原版</a:t>
            </a:r>
            <a:r>
              <a:rPr lang="en-US" altLang="zh-TW" dirty="0" smtClean="0"/>
              <a:t>(</a:t>
            </a:r>
            <a:r>
              <a:rPr lang="zh-TW" altLang="en-US" dirty="0" smtClean="0"/>
              <a:t>直接乘</a:t>
            </a:r>
            <a:r>
              <a:rPr lang="en-US" altLang="zh-TW" dirty="0" smtClean="0"/>
              <a:t>):T(n)=O(n-1)</a:t>
            </a:r>
            <a:r>
              <a:rPr lang="zh-TW" altLang="en-US" dirty="0" smtClean="0"/>
              <a:t> </a:t>
            </a:r>
            <a:endParaRPr lang="en-US" altLang="zh-TW" dirty="0"/>
          </a:p>
          <a:p>
            <a:r>
              <a:rPr lang="zh-TW" altLang="en-US" dirty="0" smtClean="0"/>
              <a:t>改進版</a:t>
            </a:r>
            <a:r>
              <a:rPr lang="en-US" altLang="zh-TW" dirty="0" smtClean="0"/>
              <a:t>:T(n)=O(</a:t>
            </a:r>
            <a:r>
              <a:rPr lang="en-US" altLang="zh-TW" sz="2800" dirty="0" smtClean="0">
                <a:latin typeface="Calibri"/>
                <a:cs typeface="Times New Roman"/>
              </a:rPr>
              <a:t>log</a:t>
            </a:r>
            <a:r>
              <a:rPr lang="en-US" altLang="zh-TW" sz="2800" baseline="-25000" dirty="0" smtClean="0">
                <a:latin typeface="Calibri"/>
                <a:cs typeface="Times New Roman"/>
              </a:rPr>
              <a:t>2</a:t>
            </a:r>
            <a:r>
              <a:rPr lang="en-US" altLang="zh-TW" sz="2800" dirty="0" smtClean="0">
                <a:latin typeface="Calibri"/>
                <a:cs typeface="Times New Roman"/>
              </a:rPr>
              <a:t>n</a:t>
            </a:r>
            <a:r>
              <a:rPr lang="en-US" altLang="zh-TW" dirty="0" smtClean="0"/>
              <a:t>) =&gt;</a:t>
            </a:r>
            <a:r>
              <a:rPr lang="zh-TW" altLang="en-US" dirty="0" smtClean="0"/>
              <a:t> 取下高斯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332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68760"/>
          </a:xfrm>
        </p:spPr>
        <p:txBody>
          <a:bodyPr/>
          <a:lstStyle/>
          <a:p>
            <a:pPr algn="ctr"/>
            <a:r>
              <a:rPr lang="en-US" altLang="zh-TW" dirty="0" smtClean="0"/>
              <a:t>Space complexity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107504" y="1447800"/>
            <a:ext cx="8928992" cy="5293568"/>
          </a:xfrm>
        </p:spPr>
        <p:txBody>
          <a:bodyPr/>
          <a:lstStyle/>
          <a:p>
            <a:r>
              <a:rPr lang="zh-TW" altLang="en-US" dirty="0" smtClean="0"/>
              <a:t>原版</a:t>
            </a:r>
            <a:r>
              <a:rPr lang="en-US" altLang="zh-TW" dirty="0" smtClean="0"/>
              <a:t>:</a:t>
            </a:r>
            <a:r>
              <a:rPr lang="el-GR" altLang="zh-TW" dirty="0" smtClean="0"/>
              <a:t>Θ </a:t>
            </a:r>
            <a:r>
              <a:rPr lang="en-US" altLang="zh-TW" dirty="0" smtClean="0"/>
              <a:t>(1)+</a:t>
            </a:r>
            <a:r>
              <a:rPr lang="el-GR" altLang="zh-TW" dirty="0"/>
              <a:t>Θ </a:t>
            </a:r>
            <a:r>
              <a:rPr lang="en-US" altLang="zh-TW" dirty="0" smtClean="0"/>
              <a:t>(1)+</a:t>
            </a:r>
            <a:r>
              <a:rPr lang="el-GR" altLang="zh-TW" dirty="0"/>
              <a:t>Θ </a:t>
            </a:r>
            <a:r>
              <a:rPr lang="en-US" altLang="zh-TW" dirty="0" smtClean="0"/>
              <a:t>(1)+</a:t>
            </a:r>
            <a:r>
              <a:rPr lang="el-GR" altLang="zh-TW" dirty="0">
                <a:solidFill>
                  <a:prstClr val="black"/>
                </a:solidFill>
              </a:rPr>
              <a:t> Θ </a:t>
            </a:r>
            <a:r>
              <a:rPr lang="en-US" altLang="zh-TW" dirty="0" smtClean="0">
                <a:solidFill>
                  <a:prstClr val="black"/>
                </a:solidFill>
              </a:rPr>
              <a:t>(1)</a:t>
            </a:r>
            <a:r>
              <a:rPr lang="en-US" altLang="zh-TW" dirty="0" smtClean="0"/>
              <a:t>=</a:t>
            </a:r>
            <a:r>
              <a:rPr lang="el-GR" altLang="zh-TW" dirty="0" smtClean="0"/>
              <a:t>Θ</a:t>
            </a:r>
            <a:r>
              <a:rPr lang="en-US" altLang="zh-TW" dirty="0" smtClean="0"/>
              <a:t>(1)</a:t>
            </a:r>
          </a:p>
          <a:p>
            <a:r>
              <a:rPr lang="zh-TW" altLang="en-US" dirty="0"/>
              <a:t>改進</a:t>
            </a:r>
            <a:r>
              <a:rPr lang="zh-TW" altLang="en-US" dirty="0" smtClean="0"/>
              <a:t>版</a:t>
            </a:r>
            <a:r>
              <a:rPr lang="en-US" altLang="zh-TW" dirty="0" smtClean="0"/>
              <a:t>:</a:t>
            </a:r>
            <a:r>
              <a:rPr lang="el-GR" altLang="zh-TW" dirty="0" smtClean="0"/>
              <a:t>Θ</a:t>
            </a:r>
            <a:r>
              <a:rPr lang="en-US" altLang="zh-TW" dirty="0" smtClean="0"/>
              <a:t>(1)+</a:t>
            </a:r>
            <a:r>
              <a:rPr lang="el-GR" altLang="zh-TW" dirty="0" smtClean="0"/>
              <a:t>Θ</a:t>
            </a:r>
            <a:r>
              <a:rPr lang="en-US" altLang="zh-TW" dirty="0" smtClean="0"/>
              <a:t>(1)+</a:t>
            </a:r>
            <a:r>
              <a:rPr lang="el-GR" altLang="zh-TW" dirty="0" smtClean="0"/>
              <a:t>Θ</a:t>
            </a:r>
            <a:r>
              <a:rPr lang="en-US" altLang="zh-TW" dirty="0" smtClean="0"/>
              <a:t>(1)+</a:t>
            </a:r>
            <a:r>
              <a:rPr lang="el-GR" altLang="zh-TW" dirty="0">
                <a:solidFill>
                  <a:prstClr val="black"/>
                </a:solidFill>
              </a:rPr>
              <a:t> Θ </a:t>
            </a:r>
            <a:r>
              <a:rPr lang="en-US" altLang="zh-TW" dirty="0" smtClean="0">
                <a:solidFill>
                  <a:prstClr val="black"/>
                </a:solidFill>
              </a:rPr>
              <a:t>(1)</a:t>
            </a:r>
            <a:r>
              <a:rPr lang="en-US" altLang="zh-TW" dirty="0" smtClean="0"/>
              <a:t>=</a:t>
            </a:r>
            <a:r>
              <a:rPr lang="el-GR" altLang="zh-TW" dirty="0" smtClean="0"/>
              <a:t>Θ</a:t>
            </a:r>
            <a:r>
              <a:rPr lang="en-US" altLang="zh-TW" dirty="0" smtClean="0"/>
              <a:t>(1)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95046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7504" y="0"/>
            <a:ext cx="8928992" cy="836712"/>
          </a:xfrm>
        </p:spPr>
        <p:txBody>
          <a:bodyPr/>
          <a:lstStyle/>
          <a:p>
            <a:pPr algn="ctr"/>
            <a:r>
              <a:rPr lang="zh-TW" altLang="en-US" dirty="0" smtClean="0"/>
              <a:t>範例</a:t>
            </a:r>
            <a:r>
              <a:rPr lang="en-US" altLang="zh-TW" dirty="0" smtClean="0"/>
              <a:t>code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4704"/>
            <a:ext cx="4139952" cy="6093296"/>
          </a:xfr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2" y="764704"/>
            <a:ext cx="5004048" cy="6093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508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4941168"/>
          </a:xfrm>
        </p:spPr>
        <p:txBody>
          <a:bodyPr>
            <a:normAutofit/>
          </a:bodyPr>
          <a:lstStyle/>
          <a:p>
            <a:pPr algn="ctr"/>
            <a:r>
              <a:rPr lang="en-US" altLang="zh-TW" sz="9600" dirty="0" smtClean="0"/>
              <a:t>Thank you for your listening~</a:t>
            </a:r>
            <a:endParaRPr lang="zh-TW" altLang="en-US" sz="9600" dirty="0"/>
          </a:p>
        </p:txBody>
      </p:sp>
    </p:spTree>
    <p:extLst>
      <p:ext uri="{BB962C8B-B14F-4D97-AF65-F5344CB8AC3E}">
        <p14:creationId xmlns:p14="http://schemas.microsoft.com/office/powerpoint/2010/main" val="845168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公正">
  <a:themeElements>
    <a:clrScheme name="公正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公正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公正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264</TotalTime>
  <Words>207</Words>
  <Application>Microsoft Office PowerPoint</Application>
  <PresentationFormat>如螢幕大小 (4:3)</PresentationFormat>
  <Paragraphs>32</Paragraphs>
  <Slides>8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9" baseType="lpstr">
      <vt:lpstr>公正</vt:lpstr>
      <vt:lpstr>hw11-6</vt:lpstr>
      <vt:lpstr>題目</vt:lpstr>
      <vt:lpstr>想法</vt:lpstr>
      <vt:lpstr>範例pseudo code</vt:lpstr>
      <vt:lpstr>Time complexity</vt:lpstr>
      <vt:lpstr>Space complexity</vt:lpstr>
      <vt:lpstr>範例code</vt:lpstr>
      <vt:lpstr>Thank you for your listening~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Homework 11</dc:title>
  <dc:creator>LOTTEN</dc:creator>
  <cp:lastModifiedBy>LOTTEN</cp:lastModifiedBy>
  <cp:revision>17</cp:revision>
  <dcterms:created xsi:type="dcterms:W3CDTF">2019-05-19T14:49:54Z</dcterms:created>
  <dcterms:modified xsi:type="dcterms:W3CDTF">2019-05-21T06:11:46Z</dcterms:modified>
</cp:coreProperties>
</file>