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9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4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78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9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30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274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9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376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36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4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348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4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69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6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8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6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5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54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7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70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790664-EEE0-41BF-9727-277CB5A78DCD}" type="datetimeFigureOut">
              <a:rPr lang="zh-TW" altLang="en-US" smtClean="0"/>
              <a:t>2019/5/27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81200-62D8-42F7-95A2-B50A75AE617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Algorithms </a:t>
            </a:r>
            <a:r>
              <a:rPr lang="en-US" altLang="zh-TW" sz="5400" dirty="0" smtClean="0"/>
              <a:t>HW12 </a:t>
            </a:r>
            <a:r>
              <a:rPr lang="en-US" altLang="zh-TW" sz="5400" dirty="0" smtClean="0"/>
              <a:t>- </a:t>
            </a:r>
            <a:r>
              <a:rPr lang="en-US" altLang="zh-TW" sz="5400" dirty="0" smtClean="0"/>
              <a:t>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7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89" t="34596" r="24289" b="21574"/>
          <a:stretch/>
        </p:blipFill>
        <p:spPr>
          <a:xfrm>
            <a:off x="1463040" y="1889516"/>
            <a:ext cx="9012942" cy="473338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63040" y="6347550"/>
            <a:ext cx="3252651" cy="75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00241" y="5995509"/>
            <a:ext cx="1645920" cy="39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1810043" y="2025754"/>
            <a:ext cx="8665939" cy="3924552"/>
            <a:chOff x="1810043" y="1308295"/>
            <a:chExt cx="8665939" cy="3924552"/>
          </a:xfrm>
        </p:grpSpPr>
        <p:sp>
          <p:nvSpPr>
            <p:cNvPr id="11" name="矩形 10"/>
            <p:cNvSpPr/>
            <p:nvPr/>
          </p:nvSpPr>
          <p:spPr>
            <a:xfrm>
              <a:off x="4192172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29643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10043" y="2377440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830062" y="240758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62819" y="481081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86905" y="4840960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838092" y="174739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 rot="20509187">
              <a:off x="3594535" y="2335236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1543782">
              <a:off x="7934419" y="2259403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838092" y="4404862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 rot="16435810">
              <a:off x="5036712" y="3107759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31365" y="382658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7191510" y="3061055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112891" y="3139087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538265" y="3857198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3042626" y="2909303"/>
            <a:ext cx="148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12/16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956209" y="2720724"/>
            <a:ext cx="12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19/20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192468" y="3752304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7/7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028892" y="4520872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4/4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53859" y="5114166"/>
            <a:ext cx="112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11/14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85492" y="4529226"/>
            <a:ext cx="110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11/13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64760" y="3764523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125729" y="3965368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469272" y="2311064"/>
            <a:ext cx="121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12/12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996461" y="857052"/>
            <a:ext cx="1046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</a:t>
            </a:r>
            <a:r>
              <a:rPr lang="en-US" altLang="zh-TW" sz="4000" dirty="0" smtClean="0"/>
              <a:t>aximum </a:t>
            </a:r>
            <a:r>
              <a:rPr lang="en-US" altLang="zh-TW" sz="4000" dirty="0"/>
              <a:t>flow : </a:t>
            </a:r>
            <a:r>
              <a:rPr lang="en-US" altLang="zh-TW" sz="4000" dirty="0" smtClean="0"/>
              <a:t>23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38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4394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2.  Show </a:t>
            </a:r>
            <a:r>
              <a:rPr lang="en-US" altLang="zh-TW" sz="3200" dirty="0"/>
              <a:t>the execution of the Edmonds-Karp algorithm on the flow network of Figure 26.1(a).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89" t="34596" r="24289" b="21574"/>
          <a:stretch/>
        </p:blipFill>
        <p:spPr>
          <a:xfrm>
            <a:off x="2063931" y="2260815"/>
            <a:ext cx="8059783" cy="42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195" y="25193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Edmonds-Karp </a:t>
            </a:r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519902"/>
          </a:xfrm>
        </p:spPr>
        <p:txBody>
          <a:bodyPr/>
          <a:lstStyle/>
          <a:p>
            <a:r>
              <a:rPr lang="zh-TW" altLang="en-US" b="1" dirty="0" smtClean="0"/>
              <a:t>利用 </a:t>
            </a:r>
            <a:r>
              <a:rPr lang="en-US" altLang="zh-TW" b="1" dirty="0" smtClean="0"/>
              <a:t>Ford-Fulkerson Algorithm</a:t>
            </a:r>
            <a:r>
              <a:rPr lang="zh-TW" altLang="en-US" b="1" dirty="0" smtClean="0"/>
              <a:t> 並</a:t>
            </a:r>
            <a:r>
              <a:rPr lang="zh-TW" altLang="en-US" dirty="0" smtClean="0"/>
              <a:t>使用</a:t>
            </a:r>
            <a:r>
              <a:rPr lang="en-US" altLang="zh-TW" b="1" dirty="0"/>
              <a:t>BFS</a:t>
            </a:r>
            <a:r>
              <a:rPr lang="zh-TW" altLang="en-US" dirty="0"/>
              <a:t>搜尋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4583" y="2103119"/>
            <a:ext cx="106092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S1 : 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Star with zero flow everywhere</a:t>
            </a:r>
          </a:p>
          <a:p>
            <a:endParaRPr lang="en-US" altLang="zh-TW" sz="1000" dirty="0" smtClean="0"/>
          </a:p>
          <a:p>
            <a:r>
              <a:rPr lang="en-US" altLang="zh-TW" sz="3200" dirty="0" smtClean="0"/>
              <a:t>S2 :</a:t>
            </a:r>
            <a:r>
              <a:rPr lang="zh-TW" altLang="en-US" sz="3200" dirty="0" smtClean="0"/>
              <a:t>  以</a:t>
            </a:r>
            <a:r>
              <a:rPr lang="en-US" altLang="zh-TW" sz="3200" dirty="0"/>
              <a:t>BFS()</a:t>
            </a:r>
            <a:r>
              <a:rPr lang="zh-TW" altLang="en-US" sz="3200" dirty="0" smtClean="0"/>
              <a:t>尋找路徑，且此路</a:t>
            </a:r>
            <a:r>
              <a:rPr lang="zh-TW" altLang="en-US" sz="3200" dirty="0"/>
              <a:t>徑</a:t>
            </a:r>
            <a:r>
              <a:rPr lang="zh-TW" altLang="en-US" sz="3200" dirty="0" smtClean="0"/>
              <a:t>一定</a:t>
            </a:r>
            <a:r>
              <a:rPr lang="zh-TW" altLang="en-US" sz="3200" dirty="0"/>
              <a:t>經過「最少的</a:t>
            </a:r>
            <a:r>
              <a:rPr lang="en-US" altLang="zh-TW" sz="3200" dirty="0"/>
              <a:t>edge</a:t>
            </a:r>
            <a:r>
              <a:rPr lang="zh-TW" altLang="en-US" sz="3200" dirty="0" smtClean="0"/>
              <a:t>」</a:t>
            </a:r>
            <a:endParaRPr lang="en-US" altLang="zh-TW" sz="3200" dirty="0" smtClean="0"/>
          </a:p>
          <a:p>
            <a:endParaRPr lang="en-US" altLang="zh-TW" sz="800" dirty="0" smtClean="0"/>
          </a:p>
          <a:p>
            <a:r>
              <a:rPr lang="en-US" altLang="zh-TW" sz="3200" dirty="0" smtClean="0"/>
              <a:t>S3 :</a:t>
            </a:r>
            <a:r>
              <a:rPr lang="zh-TW" altLang="en-US" sz="3200" dirty="0" smtClean="0"/>
              <a:t>  觀察此路</a:t>
            </a:r>
            <a:r>
              <a:rPr lang="zh-TW" altLang="en-US" sz="3200" dirty="0"/>
              <a:t>徑</a:t>
            </a:r>
            <a:r>
              <a:rPr lang="zh-TW" altLang="en-US" sz="3200" dirty="0" smtClean="0"/>
              <a:t>上每條</a:t>
            </a:r>
            <a:r>
              <a:rPr lang="zh-TW" altLang="en-US" sz="3200" dirty="0"/>
              <a:t>邊</a:t>
            </a:r>
            <a:r>
              <a:rPr lang="zh-TW" altLang="en-US" sz="3200" dirty="0" smtClean="0"/>
              <a:t>，</a:t>
            </a:r>
            <a:endParaRPr lang="en-US" altLang="zh-TW" sz="3200" dirty="0" smtClean="0"/>
          </a:p>
          <a:p>
            <a:r>
              <a:rPr lang="zh-TW" altLang="en-US" sz="3200" dirty="0" smtClean="0"/>
              <a:t> 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      找到 </a:t>
            </a:r>
            <a:r>
              <a:rPr lang="en-US" altLang="zh-TW" sz="3200" dirty="0" smtClean="0"/>
              <a:t>minimum capacity</a:t>
            </a:r>
            <a:r>
              <a:rPr lang="zh-TW" altLang="en-US" sz="3200" dirty="0" smtClean="0"/>
              <a:t>，便</a:t>
            </a:r>
            <a:r>
              <a:rPr lang="zh-TW" altLang="en-US" sz="3200" dirty="0"/>
              <a:t>更新「總</a:t>
            </a:r>
            <a:r>
              <a:rPr lang="en-US" altLang="zh-TW" sz="3200" dirty="0" smtClean="0"/>
              <a:t>flow</a:t>
            </a:r>
            <a:r>
              <a:rPr lang="zh-TW" altLang="en-US" sz="3200" dirty="0" smtClean="0"/>
              <a:t>」</a:t>
            </a:r>
            <a:endParaRPr lang="en-US" altLang="zh-TW" sz="3200" dirty="0" smtClean="0"/>
          </a:p>
          <a:p>
            <a:endParaRPr lang="en-US" altLang="zh-TW" sz="800" dirty="0" smtClean="0"/>
          </a:p>
          <a:p>
            <a:r>
              <a:rPr lang="en-US" altLang="zh-TW" sz="3200" dirty="0" smtClean="0"/>
              <a:t>S4 :</a:t>
            </a:r>
            <a:r>
              <a:rPr lang="zh-TW" altLang="en-US" sz="3200" dirty="0" smtClean="0"/>
              <a:t>  以最小</a:t>
            </a:r>
            <a:r>
              <a:rPr lang="en-US" altLang="zh-TW" sz="3200" dirty="0" smtClean="0"/>
              <a:t>minimum capacity </a:t>
            </a:r>
            <a:r>
              <a:rPr lang="zh-TW" altLang="en-US" sz="3200" dirty="0" smtClean="0"/>
              <a:t>更新</a:t>
            </a:r>
            <a:r>
              <a:rPr lang="en-US" altLang="zh-TW" sz="3200" dirty="0" smtClean="0"/>
              <a:t>Graph</a:t>
            </a:r>
            <a:r>
              <a:rPr lang="zh-TW" altLang="en-US" sz="3200" dirty="0" smtClean="0"/>
              <a:t>上</a:t>
            </a:r>
            <a:r>
              <a:rPr lang="zh-TW" altLang="en-US" sz="3200" dirty="0"/>
              <a:t>的</a:t>
            </a:r>
            <a:r>
              <a:rPr lang="en-US" altLang="zh-TW" sz="3200" dirty="0" smtClean="0"/>
              <a:t>edge</a:t>
            </a:r>
          </a:p>
          <a:p>
            <a:endParaRPr lang="en-US" altLang="zh-TW" sz="800" dirty="0"/>
          </a:p>
          <a:p>
            <a:r>
              <a:rPr lang="en-US" altLang="zh-TW" sz="3200" dirty="0" smtClean="0"/>
              <a:t>S5 :</a:t>
            </a:r>
            <a:r>
              <a:rPr lang="zh-TW" altLang="en-US" sz="3200" dirty="0" smtClean="0"/>
              <a:t>  重複</a:t>
            </a:r>
            <a:r>
              <a:rPr lang="en-US" altLang="zh-TW" sz="3200" dirty="0" smtClean="0"/>
              <a:t>S3,S4</a:t>
            </a:r>
            <a:r>
              <a:rPr lang="zh-TW" altLang="en-US" sz="3200" dirty="0" smtClean="0"/>
              <a:t>，直到沒有能夠增加</a:t>
            </a:r>
            <a:r>
              <a:rPr lang="en-US" altLang="zh-TW" sz="3200" dirty="0" smtClean="0"/>
              <a:t>flow</a:t>
            </a:r>
            <a:r>
              <a:rPr lang="zh-TW" altLang="en-US" sz="3200" dirty="0" smtClean="0"/>
              <a:t> 的</a:t>
            </a:r>
            <a:r>
              <a:rPr lang="en-US" altLang="zh-TW" sz="3200" dirty="0" smtClean="0"/>
              <a:t>paths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</a:t>
            </a:r>
            <a:r>
              <a:rPr lang="en-US" altLang="zh-TW" sz="3200" dirty="0"/>
              <a:t>Augmenting </a:t>
            </a:r>
            <a:r>
              <a:rPr lang="en-US" altLang="zh-TW" sz="3200" dirty="0" smtClean="0"/>
              <a:t>Paths)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89" t="34596" r="24289" b="21574"/>
          <a:stretch/>
        </p:blipFill>
        <p:spPr>
          <a:xfrm>
            <a:off x="1463040" y="1734777"/>
            <a:ext cx="9012942" cy="473338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63040" y="5630091"/>
            <a:ext cx="3252651" cy="75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00241" y="5840770"/>
            <a:ext cx="1645920" cy="39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1810043" y="1871015"/>
            <a:ext cx="8665939" cy="3924552"/>
            <a:chOff x="1810043" y="1308295"/>
            <a:chExt cx="8665939" cy="3924552"/>
          </a:xfrm>
        </p:grpSpPr>
        <p:sp>
          <p:nvSpPr>
            <p:cNvPr id="11" name="矩形 10"/>
            <p:cNvSpPr/>
            <p:nvPr/>
          </p:nvSpPr>
          <p:spPr>
            <a:xfrm>
              <a:off x="4192172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29643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10043" y="2377440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830062" y="240758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62819" y="481081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86905" y="4840960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838092" y="174739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 rot="20509187">
              <a:off x="3594535" y="2335236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1543782">
              <a:off x="7934419" y="2259403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838092" y="4404862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 rot="16435810">
              <a:off x="5036712" y="3107759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31365" y="382658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7191510" y="3061055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112891" y="3139087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538265" y="3857198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3291840" y="2926561"/>
            <a:ext cx="1423851" cy="679269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426173" y="2810836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16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56209" y="2695539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20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192468" y="3597565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028892" y="4366133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764878" y="4903155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426173" y="4346351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64760" y="3609784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125729" y="3810629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732583" y="2198529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5416062" y="2765436"/>
            <a:ext cx="1378845" cy="12058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519316" y="2917332"/>
            <a:ext cx="1413669" cy="729695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98805" y="379822"/>
            <a:ext cx="5230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Path : s → V1 → V3 → t</a:t>
            </a:r>
          </a:p>
          <a:p>
            <a:r>
              <a:rPr lang="en-US" altLang="zh-TW" sz="4000" dirty="0" smtClean="0"/>
              <a:t>minimum capacity : 12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14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89" t="34596" r="24289" b="21574"/>
          <a:stretch/>
        </p:blipFill>
        <p:spPr>
          <a:xfrm>
            <a:off x="1463040" y="1734777"/>
            <a:ext cx="9012942" cy="473338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63040" y="5630091"/>
            <a:ext cx="3252651" cy="75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00241" y="5840770"/>
            <a:ext cx="1645920" cy="39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1810043" y="1871015"/>
            <a:ext cx="8665939" cy="3924552"/>
            <a:chOff x="1810043" y="1308295"/>
            <a:chExt cx="8665939" cy="3924552"/>
          </a:xfrm>
        </p:grpSpPr>
        <p:sp>
          <p:nvSpPr>
            <p:cNvPr id="11" name="矩形 10"/>
            <p:cNvSpPr/>
            <p:nvPr/>
          </p:nvSpPr>
          <p:spPr>
            <a:xfrm>
              <a:off x="4192172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29643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10043" y="2377440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830062" y="240758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62819" y="481081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86905" y="4840960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838092" y="174739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 rot="20509187">
              <a:off x="3594535" y="2335236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1543782">
              <a:off x="7934419" y="2259403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838092" y="4404862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 rot="16435810">
              <a:off x="5036712" y="3107759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31365" y="382658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7191510" y="3061055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112891" y="3139087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538265" y="3857198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3291840" y="2926561"/>
            <a:ext cx="1423851" cy="679269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042626" y="2754564"/>
            <a:ext cx="148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12/16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56209" y="2565985"/>
            <a:ext cx="12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12/20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192468" y="3597565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028892" y="4366133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764878" y="4903155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426173" y="4346351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64760" y="3609784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125729" y="3810629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469272" y="2156325"/>
            <a:ext cx="121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12/12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5402749" y="2763136"/>
            <a:ext cx="1378845" cy="12058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519316" y="2917332"/>
            <a:ext cx="1413669" cy="729695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998805" y="379822"/>
            <a:ext cx="10578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Path : s → V1 → V3 → t</a:t>
            </a:r>
          </a:p>
          <a:p>
            <a:r>
              <a:rPr lang="en-US" altLang="zh-TW" sz="4000" dirty="0" smtClean="0"/>
              <a:t>minimum capacity : 12   /   maximum </a:t>
            </a:r>
            <a:r>
              <a:rPr lang="en-US" altLang="zh-TW" sz="4000" dirty="0"/>
              <a:t>flow : </a:t>
            </a:r>
            <a:r>
              <a:rPr lang="en-US" altLang="zh-TW" sz="4000" dirty="0" smtClean="0"/>
              <a:t>12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394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89" t="34596" r="24289" b="21574"/>
          <a:stretch/>
        </p:blipFill>
        <p:spPr>
          <a:xfrm>
            <a:off x="1463040" y="1734777"/>
            <a:ext cx="9012942" cy="473338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63040" y="5630091"/>
            <a:ext cx="3252651" cy="75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00241" y="5840770"/>
            <a:ext cx="1645920" cy="39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1810043" y="1871015"/>
            <a:ext cx="8665939" cy="3924552"/>
            <a:chOff x="1810043" y="1308295"/>
            <a:chExt cx="8665939" cy="3924552"/>
          </a:xfrm>
        </p:grpSpPr>
        <p:sp>
          <p:nvSpPr>
            <p:cNvPr id="11" name="矩形 10"/>
            <p:cNvSpPr/>
            <p:nvPr/>
          </p:nvSpPr>
          <p:spPr>
            <a:xfrm>
              <a:off x="4192172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29643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10043" y="2377440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830062" y="240758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62819" y="481081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86905" y="4840960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838092" y="174739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 rot="20509187">
              <a:off x="3594535" y="2335236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1543782">
              <a:off x="7934419" y="2259403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838092" y="4404862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 rot="16435810">
              <a:off x="5036712" y="3107759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31365" y="382658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7191510" y="3061055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112891" y="3139087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538265" y="3857198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3042626" y="2754564"/>
            <a:ext cx="148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12/16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956209" y="2565985"/>
            <a:ext cx="12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12/20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192468" y="3597565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028892" y="4366133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764878" y="4903155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426173" y="4346351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464760" y="3609784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125729" y="3810629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469272" y="2156325"/>
            <a:ext cx="121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12/12</a:t>
            </a:r>
            <a:endParaRPr lang="zh-TW" altLang="en-US" sz="2800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7227" y="3995676"/>
            <a:ext cx="1428464" cy="699897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7465830" y="3974321"/>
            <a:ext cx="1423851" cy="679269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5457881" y="4867958"/>
            <a:ext cx="1253373" cy="2808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998805" y="379822"/>
            <a:ext cx="5230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Path : s → V2 → V4 → t</a:t>
            </a:r>
          </a:p>
          <a:p>
            <a:r>
              <a:rPr lang="en-US" altLang="zh-TW" sz="4000" dirty="0" smtClean="0"/>
              <a:t>minimum capacity : 4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785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89" t="34596" r="24289" b="21574"/>
          <a:stretch/>
        </p:blipFill>
        <p:spPr>
          <a:xfrm>
            <a:off x="1463040" y="1720709"/>
            <a:ext cx="9012942" cy="473338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63040" y="5700431"/>
            <a:ext cx="3252651" cy="75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00241" y="5826702"/>
            <a:ext cx="1645920" cy="39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1810043" y="1856947"/>
            <a:ext cx="8665939" cy="3924552"/>
            <a:chOff x="1810043" y="1308295"/>
            <a:chExt cx="8665939" cy="3924552"/>
          </a:xfrm>
        </p:grpSpPr>
        <p:sp>
          <p:nvSpPr>
            <p:cNvPr id="11" name="矩形 10"/>
            <p:cNvSpPr/>
            <p:nvPr/>
          </p:nvSpPr>
          <p:spPr>
            <a:xfrm>
              <a:off x="4192172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29643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10043" y="2377440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830062" y="240758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62819" y="481081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86905" y="4840960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838092" y="174739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 rot="20509187">
              <a:off x="3594535" y="2335236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1543782">
              <a:off x="7934419" y="2259403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838092" y="4404862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 rot="16435810">
              <a:off x="5036712" y="3107759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31365" y="382658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7191510" y="3061055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112891" y="3139087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538265" y="3857198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3042626" y="2740496"/>
            <a:ext cx="148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12/16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956209" y="2551917"/>
            <a:ext cx="12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12/20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192468" y="3583497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028892" y="4352065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4/4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66403" y="4931291"/>
            <a:ext cx="94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4/14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285492" y="4360419"/>
            <a:ext cx="110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4/13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464760" y="3595716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125729" y="3796561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469272" y="2142257"/>
            <a:ext cx="121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12/12</a:t>
            </a:r>
            <a:endParaRPr lang="zh-TW" altLang="en-US" sz="2800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7227" y="3981608"/>
            <a:ext cx="1428464" cy="699897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7465830" y="3960253"/>
            <a:ext cx="1423851" cy="679269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5457881" y="4853890"/>
            <a:ext cx="1253373" cy="2808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98805" y="379822"/>
            <a:ext cx="9762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Path : s → V2 → V4 → t</a:t>
            </a:r>
          </a:p>
          <a:p>
            <a:r>
              <a:rPr lang="en-US" altLang="zh-TW" sz="4000" dirty="0" smtClean="0"/>
              <a:t>minimum capacity : 4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  /   </a:t>
            </a:r>
            <a:r>
              <a:rPr lang="en-US" altLang="zh-TW" sz="4000" dirty="0"/>
              <a:t>maximum flow : </a:t>
            </a:r>
            <a:r>
              <a:rPr lang="en-US" altLang="zh-TW" sz="4000" dirty="0" smtClean="0"/>
              <a:t>16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141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89" t="34596" r="24289" b="21574"/>
          <a:stretch/>
        </p:blipFill>
        <p:spPr>
          <a:xfrm>
            <a:off x="1463040" y="1889516"/>
            <a:ext cx="9012942" cy="473338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63040" y="6347550"/>
            <a:ext cx="3252651" cy="75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00241" y="5995509"/>
            <a:ext cx="1645920" cy="39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1810043" y="2025754"/>
            <a:ext cx="8665939" cy="3924552"/>
            <a:chOff x="1810043" y="1308295"/>
            <a:chExt cx="8665939" cy="3924552"/>
          </a:xfrm>
        </p:grpSpPr>
        <p:sp>
          <p:nvSpPr>
            <p:cNvPr id="11" name="矩形 10"/>
            <p:cNvSpPr/>
            <p:nvPr/>
          </p:nvSpPr>
          <p:spPr>
            <a:xfrm>
              <a:off x="4192172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29643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10043" y="2377440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830062" y="240758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62819" y="481081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86905" y="4840960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838092" y="174739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 rot="20509187">
              <a:off x="3594535" y="2335236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1543782">
              <a:off x="7934419" y="2259403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838092" y="4404862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 rot="16435810">
              <a:off x="5036712" y="3107759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31365" y="382658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7191510" y="3061055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112891" y="3139087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538265" y="3857198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3042626" y="2909303"/>
            <a:ext cx="148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12/16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956209" y="2720724"/>
            <a:ext cx="12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12/20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192468" y="3752304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7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28892" y="4520872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4/4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66403" y="5100098"/>
            <a:ext cx="94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4/14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285492" y="4529226"/>
            <a:ext cx="110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4/13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464760" y="3764523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125729" y="3965368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469272" y="2311064"/>
            <a:ext cx="121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12/12</a:t>
            </a:r>
            <a:endParaRPr lang="zh-TW" altLang="en-US" sz="2800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7227" y="4150415"/>
            <a:ext cx="1428464" cy="699897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434192" y="5017596"/>
            <a:ext cx="1357181" cy="7154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7136325" y="3313649"/>
            <a:ext cx="0" cy="1303438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472854" y="3090897"/>
            <a:ext cx="1460131" cy="677990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998805" y="379822"/>
            <a:ext cx="6741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Path : s → V2 → V4 </a:t>
            </a:r>
            <a:r>
              <a:rPr lang="en-US" altLang="zh-TW" sz="4000" dirty="0"/>
              <a:t>→ </a:t>
            </a:r>
            <a:r>
              <a:rPr lang="en-US" altLang="zh-TW" sz="4000" dirty="0" smtClean="0"/>
              <a:t> V3 → t</a:t>
            </a:r>
          </a:p>
          <a:p>
            <a:r>
              <a:rPr lang="en-US" altLang="zh-TW" sz="4000" dirty="0" smtClean="0"/>
              <a:t>minimum capacity : 7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303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89" t="34596" r="24289" b="21574"/>
          <a:stretch/>
        </p:blipFill>
        <p:spPr>
          <a:xfrm>
            <a:off x="1463040" y="1889516"/>
            <a:ext cx="9012942" cy="473338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63040" y="6347550"/>
            <a:ext cx="3252651" cy="75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00241" y="5995509"/>
            <a:ext cx="1645920" cy="39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1810043" y="2025754"/>
            <a:ext cx="8665939" cy="3924552"/>
            <a:chOff x="1810043" y="1308295"/>
            <a:chExt cx="8665939" cy="3924552"/>
          </a:xfrm>
        </p:grpSpPr>
        <p:sp>
          <p:nvSpPr>
            <p:cNvPr id="11" name="矩形 10"/>
            <p:cNvSpPr/>
            <p:nvPr/>
          </p:nvSpPr>
          <p:spPr>
            <a:xfrm>
              <a:off x="4192172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29643" y="1308295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10043" y="2377440"/>
              <a:ext cx="1645920" cy="393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830062" y="240758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62819" y="4810815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86905" y="4840960"/>
              <a:ext cx="1645920" cy="391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838092" y="174739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 rot="20509187">
              <a:off x="3594535" y="2335236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1543782">
              <a:off x="7934419" y="2259403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838092" y="4404862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 rot="16435810">
              <a:off x="5036712" y="3107759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31365" y="3826584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7191510" y="3061055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112891" y="3139087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538265" y="3857198"/>
              <a:ext cx="548640" cy="3908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3042626" y="2909303"/>
            <a:ext cx="148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12/16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956209" y="2720724"/>
            <a:ext cx="12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19/20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192468" y="3752304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7/7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28892" y="4520872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4/4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53859" y="5114166"/>
            <a:ext cx="112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11/14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285492" y="4529226"/>
            <a:ext cx="110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11/13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464760" y="3764523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125729" y="3965368"/>
            <a:ext cx="75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469272" y="2311064"/>
            <a:ext cx="121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12/12</a:t>
            </a:r>
            <a:endParaRPr lang="zh-TW" altLang="en-US" sz="2800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7227" y="4150415"/>
            <a:ext cx="1428464" cy="699897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434192" y="5017596"/>
            <a:ext cx="1357181" cy="7154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7136325" y="3313649"/>
            <a:ext cx="0" cy="1303438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472854" y="3090897"/>
            <a:ext cx="1460131" cy="677990"/>
          </a:xfrm>
          <a:prstGeom prst="straightConnector1">
            <a:avLst/>
          </a:prstGeom>
          <a:ln w="73025">
            <a:solidFill>
              <a:srgbClr val="FF0000"/>
            </a:solidFill>
            <a:headEnd w="med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998805" y="379822"/>
            <a:ext cx="10466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Path : s → V2 → V4 </a:t>
            </a:r>
            <a:r>
              <a:rPr lang="en-US" altLang="zh-TW" sz="4000" dirty="0"/>
              <a:t>→ </a:t>
            </a:r>
            <a:r>
              <a:rPr lang="en-US" altLang="zh-TW" sz="4000" dirty="0" smtClean="0"/>
              <a:t> V3 → t</a:t>
            </a:r>
          </a:p>
          <a:p>
            <a:r>
              <a:rPr lang="en-US" altLang="zh-TW" sz="4000" dirty="0" smtClean="0"/>
              <a:t>minimum capacity : 7    </a:t>
            </a:r>
            <a:r>
              <a:rPr lang="en-US" altLang="zh-TW" sz="4000" dirty="0"/>
              <a:t>/   maximum flow : </a:t>
            </a:r>
            <a:r>
              <a:rPr lang="en-US" altLang="zh-TW" sz="4000" dirty="0" smtClean="0"/>
              <a:t>23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565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270</Words>
  <Application>Microsoft Office PowerPoint</Application>
  <PresentationFormat>寬螢幕</PresentationFormat>
  <Paragraphs>91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回顧</vt:lpstr>
      <vt:lpstr>Algorithms HW12 - 2</vt:lpstr>
      <vt:lpstr>2.  Show the execution of the Edmonds-Karp algorithm on the flow network of Figure 26.1(a).</vt:lpstr>
      <vt:lpstr>Edmonds-Karp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davidtw</dc:creator>
  <cp:lastModifiedBy>Z930</cp:lastModifiedBy>
  <cp:revision>25</cp:revision>
  <dcterms:created xsi:type="dcterms:W3CDTF">2019-05-06T13:10:01Z</dcterms:created>
  <dcterms:modified xsi:type="dcterms:W3CDTF">2019-05-27T15:42:50Z</dcterms:modified>
</cp:coreProperties>
</file>