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0" r:id="rId4"/>
    <p:sldId id="271" r:id="rId5"/>
    <p:sldId id="267" r:id="rId6"/>
    <p:sldId id="282" r:id="rId7"/>
    <p:sldId id="283"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268" r:id="rId44"/>
    <p:sldId id="269" r:id="rId45"/>
    <p:sldId id="265" r:id="rId4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06363"/>
    <a:srgbClr val="FB93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64" y="-4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BB1AF31-3EE7-4276-AD63-88DCE2AFC53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AEF2B990-B7AE-4CCB-B640-C88D990DF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6F6E0794-A8E4-49CC-ADE2-339EB9183260}"/>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5" name="頁尾版面配置區 4">
            <a:extLst>
              <a:ext uri="{FF2B5EF4-FFF2-40B4-BE49-F238E27FC236}">
                <a16:creationId xmlns:a16="http://schemas.microsoft.com/office/drawing/2014/main" xmlns="" id="{43305D19-8137-403A-9D5A-58F686E0F2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7C5C700-97AA-4578-9A6C-FF1DB3AE59D5}"/>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4222870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1CD53EF-4818-4067-B3E4-796327ADEF3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72BE5C2E-0B76-427E-9D87-30498042495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E461B295-0BCB-41CB-86F2-CAF14C9A0713}"/>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5" name="頁尾版面配置區 4">
            <a:extLst>
              <a:ext uri="{FF2B5EF4-FFF2-40B4-BE49-F238E27FC236}">
                <a16:creationId xmlns:a16="http://schemas.microsoft.com/office/drawing/2014/main" xmlns="" id="{8AAA55B7-0996-476A-BA0D-F9E1A89C8A3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8558E021-CA97-494F-94B2-9FF1089216CA}"/>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17878083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125D881B-86C3-443E-ABBC-DB6E6F2220D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2C75747B-6498-4A5A-8763-29FF942BFF7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629C1523-7260-4135-B30A-E206C5895203}"/>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5" name="頁尾版面配置區 4">
            <a:extLst>
              <a:ext uri="{FF2B5EF4-FFF2-40B4-BE49-F238E27FC236}">
                <a16:creationId xmlns:a16="http://schemas.microsoft.com/office/drawing/2014/main" xmlns="" id="{CE0B1550-0AF8-469F-B9FB-6F56D9D6E0D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78CAABE-0E60-468C-8887-D1E02B02ADDB}"/>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11833182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DAE78EE-F4EF-47C7-8250-5BD2F35E65D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2AA87A9A-A2F5-4C12-98B3-0A0EAB47122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56AF946A-581F-4AF8-9FA0-38B5778E09C9}"/>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5" name="頁尾版面配置區 4">
            <a:extLst>
              <a:ext uri="{FF2B5EF4-FFF2-40B4-BE49-F238E27FC236}">
                <a16:creationId xmlns:a16="http://schemas.microsoft.com/office/drawing/2014/main" xmlns="" id="{FBEC0052-0176-4C84-B5E4-1DF83B9708D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A459103B-BDE9-4433-8182-98A5A498E799}"/>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13625319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C33A0E6-033D-4D79-9E3C-20D42FDCF10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DFF89694-62B4-4B9B-9629-4E568BA19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9A87A54C-BA9E-467D-8B56-3E3AFA699F4A}"/>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5" name="頁尾版面配置區 4">
            <a:extLst>
              <a:ext uri="{FF2B5EF4-FFF2-40B4-BE49-F238E27FC236}">
                <a16:creationId xmlns:a16="http://schemas.microsoft.com/office/drawing/2014/main" xmlns="" id="{4C6F63BA-4257-4FFB-9595-333EF2E7DD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9D5C3ED-D4EB-4087-A579-C7D8CDD59718}"/>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39464288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72642E9-CA87-49CA-B334-863D8C886E3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3DC3EF03-E627-43E4-8F03-27E8FCB4DC1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34CB7280-0FCA-49E2-B8E1-60499608BE0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B56F30AE-A3F3-40FC-8DA0-0E085326B694}"/>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6" name="頁尾版面配置區 5">
            <a:extLst>
              <a:ext uri="{FF2B5EF4-FFF2-40B4-BE49-F238E27FC236}">
                <a16:creationId xmlns:a16="http://schemas.microsoft.com/office/drawing/2014/main" xmlns="" id="{DC8E11C8-EB11-4A79-B609-FED036CD90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3232247D-3B19-4BE0-82B1-7CF3E3EEA42E}"/>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30314016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AF40E0B-0A27-435E-9269-E5E5C3E52A3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320ABF91-CD43-4F3A-95D2-6A21E58ED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04BC8EFB-2FFC-46ED-A14F-3E47EB2333C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3A7E0634-9568-4D7B-938B-19DF5C431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B12769F7-F7EC-4D2A-AACA-8341E2378AD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7E14987F-5BF3-4B3C-A0B4-779EDA4199DD}"/>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8" name="頁尾版面配置區 7">
            <a:extLst>
              <a:ext uri="{FF2B5EF4-FFF2-40B4-BE49-F238E27FC236}">
                <a16:creationId xmlns:a16="http://schemas.microsoft.com/office/drawing/2014/main" xmlns="" id="{B9844B7D-51E3-426C-8A6A-51D7364DC46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75DB72F7-70FD-4AC4-94C1-9CEAACB4BE55}"/>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1833525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98C3306-9137-41A6-87F2-415774C6A2A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4DDF6E44-6D5B-4AB5-80F5-138E36C713C3}"/>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4" name="頁尾版面配置區 3">
            <a:extLst>
              <a:ext uri="{FF2B5EF4-FFF2-40B4-BE49-F238E27FC236}">
                <a16:creationId xmlns:a16="http://schemas.microsoft.com/office/drawing/2014/main" xmlns="" id="{4D91BD65-F5A3-4908-BC93-7F49968037C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725D005C-4D8E-4014-A1AF-B3222CFC1521}"/>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37346006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0CC283BC-D76A-4302-8AAE-41843CFF5126}"/>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3" name="頁尾版面配置區 2">
            <a:extLst>
              <a:ext uri="{FF2B5EF4-FFF2-40B4-BE49-F238E27FC236}">
                <a16:creationId xmlns:a16="http://schemas.microsoft.com/office/drawing/2014/main" xmlns="" id="{5C7A49DB-5423-49BF-9532-FE01731DAC4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DDD7B14B-CE47-4ED7-827D-0E877B4C66DF}"/>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42045750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F6AB99D-55FC-449E-856A-14F0BD7279E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B4EA0A4B-4432-45E0-9FD5-DFEB978D8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CF34DCEE-C97E-4257-9F82-E94D2E285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8A731B58-633B-4DA6-B043-33653F90CBB9}"/>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6" name="頁尾版面配置區 5">
            <a:extLst>
              <a:ext uri="{FF2B5EF4-FFF2-40B4-BE49-F238E27FC236}">
                <a16:creationId xmlns:a16="http://schemas.microsoft.com/office/drawing/2014/main" xmlns="" id="{D512472B-09CE-4F5D-A9B0-C2035872AA6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936913FE-0892-4948-A023-A06D7A938AA7}"/>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15844385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D19A8C9-623B-4A96-AE28-7734766C4E7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73C34043-F1C0-4EA9-942C-6E77A0D5C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7243AA62-029F-4225-86A1-22313984E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E94E1FD6-9578-4651-8B72-5E9D3A32D7F6}"/>
              </a:ext>
            </a:extLst>
          </p:cNvPr>
          <p:cNvSpPr>
            <a:spLocks noGrp="1"/>
          </p:cNvSpPr>
          <p:nvPr>
            <p:ph type="dt" sz="half" idx="10"/>
          </p:nvPr>
        </p:nvSpPr>
        <p:spPr/>
        <p:txBody>
          <a:bodyPr/>
          <a:lstStyle/>
          <a:p>
            <a:fld id="{0BC180EB-1A14-44AD-B35B-38078BCC85B7}" type="datetimeFigureOut">
              <a:rPr lang="zh-TW" altLang="en-US" smtClean="0"/>
              <a:pPr/>
              <a:t>2019/5/28</a:t>
            </a:fld>
            <a:endParaRPr lang="zh-TW" altLang="en-US"/>
          </a:p>
        </p:txBody>
      </p:sp>
      <p:sp>
        <p:nvSpPr>
          <p:cNvPr id="6" name="頁尾版面配置區 5">
            <a:extLst>
              <a:ext uri="{FF2B5EF4-FFF2-40B4-BE49-F238E27FC236}">
                <a16:creationId xmlns:a16="http://schemas.microsoft.com/office/drawing/2014/main" xmlns="" id="{88DF06C0-F82F-443B-89C6-557A47754CC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3A544E53-CE7E-4B3B-822D-992208BFE017}"/>
              </a:ext>
            </a:extLst>
          </p:cNvPr>
          <p:cNvSpPr>
            <a:spLocks noGrp="1"/>
          </p:cNvSpPr>
          <p:nvPr>
            <p:ph type="sldNum" sz="quarter" idx="12"/>
          </p:nvPr>
        </p:nvSpPr>
        <p:spPr/>
        <p:txBody>
          <a:body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3546421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5000"/>
            <a:lum/>
          </a:blip>
          <a:srcRect/>
          <a:stretch>
            <a:fillRect/>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206290F2-BA23-4723-9FAC-48E5008D9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3A7B97F3-8C10-40BC-A8FE-6D6CB6E63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30D47D2D-F53F-4F25-A9E6-280D4AB4A9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180EB-1A14-44AD-B35B-38078BCC85B7}" type="datetimeFigureOut">
              <a:rPr lang="zh-TW" altLang="en-US" smtClean="0"/>
              <a:pPr/>
              <a:t>2019/5/28</a:t>
            </a:fld>
            <a:endParaRPr lang="zh-TW" altLang="en-US"/>
          </a:p>
        </p:txBody>
      </p:sp>
      <p:sp>
        <p:nvSpPr>
          <p:cNvPr id="5" name="頁尾版面配置區 4">
            <a:extLst>
              <a:ext uri="{FF2B5EF4-FFF2-40B4-BE49-F238E27FC236}">
                <a16:creationId xmlns:a16="http://schemas.microsoft.com/office/drawing/2014/main" xmlns="" id="{285A7338-36C9-4BD5-AEEF-065D05CEC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FB8CDE42-37B5-455C-BFA0-E71EF6933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017AC-B70A-4304-8049-69064CEC0B92}" type="slidenum">
              <a:rPr lang="zh-TW" altLang="en-US" smtClean="0"/>
              <a:pPr/>
              <a:t>‹#›</a:t>
            </a:fld>
            <a:endParaRPr lang="zh-TW" altLang="en-US"/>
          </a:p>
        </p:txBody>
      </p:sp>
    </p:spTree>
    <p:extLst>
      <p:ext uri="{BB962C8B-B14F-4D97-AF65-F5344CB8AC3E}">
        <p14:creationId xmlns:p14="http://schemas.microsoft.com/office/powerpoint/2010/main" xmlns="" val="5715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xmlns="" id="{A3717BD8-63C6-4F92-9951-FAC28518B5F7}"/>
              </a:ext>
            </a:extLst>
          </p:cNvPr>
          <p:cNvSpPr txBox="1"/>
          <p:nvPr/>
        </p:nvSpPr>
        <p:spPr>
          <a:xfrm>
            <a:off x="602188" y="440565"/>
            <a:ext cx="2959465" cy="1569660"/>
          </a:xfrm>
          <a:prstGeom prst="rect">
            <a:avLst/>
          </a:prstGeom>
          <a:noFill/>
        </p:spPr>
        <p:txBody>
          <a:bodyPr wrap="none" rtlCol="0">
            <a:spAutoFit/>
          </a:bodyPr>
          <a:lstStyle/>
          <a:p>
            <a:r>
              <a:rPr lang="zh-TW" altLang="en-US" sz="7200" b="1" dirty="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演算法</a:t>
            </a:r>
            <a:endParaRPr lang="en-US" altLang="zh-TW" sz="7200" b="1" dirty="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r>
              <a:rPr lang="en-US" altLang="zh-TW" sz="2400" b="1" i="1" dirty="0" smtClean="0">
                <a:solidFill>
                  <a:srgbClr val="6D5353"/>
                </a:solidFill>
                <a:latin typeface="Bodoni" panose="02000503000000000000" pitchFamily="2" charset="0"/>
                <a:ea typeface="Gen Jyuu Gothic Normal" panose="020B0202020203020207" pitchFamily="34" charset="-120"/>
                <a:cs typeface="Gen Jyuu Gothic Normal" panose="020B0202020203020207" pitchFamily="34" charset="-120"/>
              </a:rPr>
              <a:t>Hw12  Promblem7</a:t>
            </a:r>
            <a:endParaRPr lang="en-US" altLang="zh-TW" sz="2400" b="1" i="1" dirty="0">
              <a:solidFill>
                <a:srgbClr val="6D5353"/>
              </a:solidFill>
              <a:latin typeface="Bodoni" panose="02000503000000000000" pitchFamily="2" charset="0"/>
              <a:ea typeface="Gen Jyuu Gothic Normal" panose="020B0202020203020207" pitchFamily="34" charset="-120"/>
              <a:cs typeface="Gen Jyuu Gothic Normal" panose="020B0202020203020207" pitchFamily="34" charset="-120"/>
            </a:endParaRPr>
          </a:p>
        </p:txBody>
      </p:sp>
      <p:sp>
        <p:nvSpPr>
          <p:cNvPr id="3" name="文字方塊 2">
            <a:extLst>
              <a:ext uri="{FF2B5EF4-FFF2-40B4-BE49-F238E27FC236}">
                <a16:creationId xmlns:a16="http://schemas.microsoft.com/office/drawing/2014/main" xmlns="" id="{1BFF0662-C68D-4FCF-A153-3B1260E76332}"/>
              </a:ext>
            </a:extLst>
          </p:cNvPr>
          <p:cNvSpPr txBox="1"/>
          <p:nvPr/>
        </p:nvSpPr>
        <p:spPr>
          <a:xfrm>
            <a:off x="9685096" y="2010225"/>
            <a:ext cx="2031325" cy="3907608"/>
          </a:xfrm>
          <a:prstGeom prst="rect">
            <a:avLst/>
          </a:prstGeom>
          <a:noFill/>
        </p:spPr>
        <p:txBody>
          <a:bodyPr wrap="none" rtlCol="0">
            <a:spAutoFit/>
          </a:bodyPr>
          <a:lstStyle/>
          <a:p>
            <a:pPr>
              <a:lnSpc>
                <a:spcPct val="150000"/>
              </a:lnSpc>
            </a:pPr>
            <a:r>
              <a:rPr lang="en-US" altLang="zh-TW" sz="2400" i="1" dirty="0">
                <a:solidFill>
                  <a:srgbClr val="6D5353"/>
                </a:solidFill>
                <a:latin typeface="Bodoni" panose="02000503000000000000" pitchFamily="2" charset="0"/>
                <a:ea typeface="Kozuka Mincho Pr6N R" panose="02020400000000000000" pitchFamily="18" charset="-128"/>
                <a:cs typeface="Gen Jyuu Gothic Monospace Heav" panose="02020509000000000000" pitchFamily="49" charset="-120"/>
              </a:rPr>
              <a:t>Group8</a:t>
            </a:r>
            <a:endParaRPr lang="en-US" altLang="zh-TW" sz="2400" dirty="0">
              <a:solidFill>
                <a:srgbClr val="6D5353"/>
              </a:solidFill>
              <a:latin typeface="Kozuka Mincho Pr6N R" panose="02020400000000000000" pitchFamily="18" charset="-128"/>
              <a:ea typeface="Kozuka Mincho Pr6N R" panose="02020400000000000000" pitchFamily="18" charset="-128"/>
              <a:cs typeface="Gen Jyuu Gothic Monospace Heav" panose="02020509000000000000" pitchFamily="49" charset="-120"/>
            </a:endParaRPr>
          </a:p>
          <a:p>
            <a:pPr>
              <a:lnSpc>
                <a:spcPct val="150000"/>
              </a:lnSpc>
            </a:pPr>
            <a:r>
              <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zh-TW" altLang="en-US"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田敬暘</a:t>
            </a:r>
            <a:endPar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pPr>
              <a:lnSpc>
                <a:spcPct val="150000"/>
              </a:lnSpc>
            </a:pPr>
            <a:r>
              <a:rPr lang="zh-TW" altLang="en-US"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趙庭浩</a:t>
            </a:r>
            <a:endPar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pPr>
              <a:lnSpc>
                <a:spcPct val="150000"/>
              </a:lnSpc>
            </a:pPr>
            <a:r>
              <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zh-TW" altLang="en-US"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莊峻琳</a:t>
            </a:r>
            <a:endPar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pPr>
              <a:lnSpc>
                <a:spcPct val="150000"/>
              </a:lnSpc>
            </a:pPr>
            <a:r>
              <a:rPr lang="zh-TW" altLang="en-US"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杜萬珩</a:t>
            </a:r>
            <a:endPar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pPr>
              <a:lnSpc>
                <a:spcPct val="150000"/>
              </a:lnSpc>
            </a:pPr>
            <a:r>
              <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zh-TW" altLang="en-US"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鄧又晨</a:t>
            </a:r>
            <a:endPar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pPr>
              <a:lnSpc>
                <a:spcPct val="150000"/>
              </a:lnSpc>
            </a:pPr>
            <a:r>
              <a:rPr lang="zh-TW" altLang="en-US"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李信鋌</a:t>
            </a:r>
            <a:endParaRPr lang="en-US" altLang="zh-TW" sz="2400" dirty="0">
              <a:solidFill>
                <a:srgbClr val="6D535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extLst>
      <p:ext uri="{BB962C8B-B14F-4D97-AF65-F5344CB8AC3E}">
        <p14:creationId xmlns:p14="http://schemas.microsoft.com/office/powerpoint/2010/main" xmlns="" val="41770130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6</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6</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6</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6</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35000"/>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B465EFD-8605-4C26-BA40-7383346747DE}"/>
              </a:ext>
            </a:extLst>
          </p:cNvPr>
          <p:cNvSpPr/>
          <p:nvPr/>
        </p:nvSpPr>
        <p:spPr>
          <a:xfrm>
            <a:off x="1209822" y="1350498"/>
            <a:ext cx="9931790" cy="3970318"/>
          </a:xfrm>
          <a:prstGeom prst="rect">
            <a:avLst/>
          </a:prstGeom>
        </p:spPr>
        <p:txBody>
          <a:bodyPr wrap="square">
            <a:spAutoFit/>
          </a:bodyPr>
          <a:lstStyle/>
          <a:p>
            <a:pPr>
              <a:lnSpc>
                <a:spcPct val="150000"/>
              </a:lnSpc>
            </a:pPr>
            <a:r>
              <a:rPr lang="en-US" altLang="zh-TW" sz="28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There are two extended ways used to find the augmenting path that we have mentioned in class (refers to slides p.14, Unit 10), please design an efficient algorithm with the argument of second method to find the augmenting path. Argue that your algorithm is correct and also analyze the time-complexity.</a:t>
            </a:r>
          </a:p>
        </p:txBody>
      </p:sp>
    </p:spTree>
    <p:extLst>
      <p:ext uri="{BB962C8B-B14F-4D97-AF65-F5344CB8AC3E}">
        <p14:creationId xmlns:p14="http://schemas.microsoft.com/office/powerpoint/2010/main" xmlns="" val="3704690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6</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6</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6</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38" name="Straight Arrow Connector 37"/>
          <p:cNvCxnSpPr>
            <a:endCxn id="19" idx="6"/>
          </p:cNvCxnSpPr>
          <p:nvPr/>
        </p:nvCxnSpPr>
        <p:spPr>
          <a:xfrm flipH="1" flipV="1">
            <a:off x="4705350" y="4219575"/>
            <a:ext cx="3024246" cy="307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l="31970" t="24648" r="33365" b="29427"/>
          <a:stretch>
            <a:fillRect/>
          </a:stretch>
        </p:blipFill>
        <p:spPr bwMode="auto">
          <a:xfrm>
            <a:off x="2324100" y="476250"/>
            <a:ext cx="7848600" cy="5845968"/>
          </a:xfrm>
          <a:prstGeom prst="rect">
            <a:avLst/>
          </a:prstGeom>
          <a:noFill/>
          <a:ln w="9525">
            <a:noFill/>
            <a:miter lim="800000"/>
            <a:headEnd/>
            <a:tailEnd/>
          </a:ln>
          <a:effectLst>
            <a:softEdge rad="31750"/>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38" name="Straight Arrow Connector 37"/>
          <p:cNvCxnSpPr>
            <a:endCxn id="19" idx="6"/>
          </p:cNvCxnSpPr>
          <p:nvPr/>
        </p:nvCxnSpPr>
        <p:spPr>
          <a:xfrm flipH="1" flipV="1">
            <a:off x="4705350" y="4219575"/>
            <a:ext cx="3024246" cy="307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38" name="Straight Arrow Connector 37"/>
          <p:cNvCxnSpPr>
            <a:endCxn id="19" idx="6"/>
          </p:cNvCxnSpPr>
          <p:nvPr/>
        </p:nvCxnSpPr>
        <p:spPr>
          <a:xfrm flipH="1" flipV="1">
            <a:off x="4705350" y="4219575"/>
            <a:ext cx="3024246" cy="307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2</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38" name="Straight Arrow Connector 37"/>
          <p:cNvCxnSpPr>
            <a:endCxn id="19" idx="6"/>
          </p:cNvCxnSpPr>
          <p:nvPr/>
        </p:nvCxnSpPr>
        <p:spPr>
          <a:xfrm flipH="1" flipV="1">
            <a:off x="4705350" y="4219575"/>
            <a:ext cx="3024246" cy="307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2</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3</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4</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38" name="Straight Arrow Connector 37"/>
          <p:cNvCxnSpPr>
            <a:endCxn id="19" idx="6"/>
          </p:cNvCxnSpPr>
          <p:nvPr/>
        </p:nvCxnSpPr>
        <p:spPr>
          <a:xfrm flipH="1" flipV="1">
            <a:off x="4705350" y="4219575"/>
            <a:ext cx="3024246" cy="307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12</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12</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2</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12</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2</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12</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2</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12</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2</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12</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2</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5100" y="1485900"/>
            <a:ext cx="7372350" cy="4893647"/>
          </a:xfrm>
          <a:prstGeom prst="rect">
            <a:avLst/>
          </a:prstGeom>
        </p:spPr>
        <p:txBody>
          <a:bodyPr wrap="square">
            <a:spAutoFit/>
          </a:bodyPr>
          <a:lstStyle/>
          <a:p>
            <a:r>
              <a:rPr lang="en-US" altLang="zh-TW" sz="24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Another Ford-Fulkerson implementation, suggested by Edmonds and Karp, is the following: Augment along the path that increases the flow by the largest amount. For brevity, we refer to this method as the maximum-</a:t>
            </a:r>
            <a:r>
              <a:rPr lang="en-US" altLang="zh-TW" sz="2400" b="1" dirty="0" err="1"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capacityaugmenting</a:t>
            </a:r>
            <a:r>
              <a:rPr lang="en-US" altLang="zh-TW" sz="24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-path </a:t>
            </a:r>
            <a:r>
              <a:rPr lang="en-US" altLang="zh-TW" sz="2400" b="1" dirty="0" err="1"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maxflow</a:t>
            </a:r>
            <a:r>
              <a:rPr lang="en-US" altLang="zh-TW" sz="24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algorithm. We can implement this (and other approaches) by using a priority queue and slightly modifying our implementation of </a:t>
            </a:r>
            <a:r>
              <a:rPr lang="en-US" altLang="zh-TW" sz="2400" b="1" dirty="0" err="1"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Dijkstra’s</a:t>
            </a:r>
            <a:r>
              <a:rPr lang="en-US" altLang="zh-TW" sz="24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shortest-paths algorithm, choosing edges from the priority queue to give the maximum amount of flow that can be pushed through a forward edge or diverted from a backward edge. </a:t>
            </a:r>
            <a:endParaRPr lang="zh-TW" altLang="en-US" sz="24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 name="Rectangle 2"/>
          <p:cNvSpPr/>
          <p:nvPr/>
        </p:nvSpPr>
        <p:spPr>
          <a:xfrm>
            <a:off x="4535806" y="463034"/>
            <a:ext cx="3672800" cy="584775"/>
          </a:xfrm>
          <a:prstGeom prst="rect">
            <a:avLst/>
          </a:prstGeom>
        </p:spPr>
        <p:txBody>
          <a:bodyPr wrap="none">
            <a:spAutoFit/>
          </a:bodyPr>
          <a:lstStyle/>
          <a:p>
            <a:r>
              <a:rPr lang="en-US" altLang="zh-TW" sz="3200" b="1" dirty="0" err="1"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Sedgewick’s</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book</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13</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3/3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7/7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7/8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13</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3/3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7/7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7/8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852063"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13</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3/3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7/7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7/8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rgbClr val="FFC000"/>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bg1">
                <a:lumMod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1</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FFDD1CC-6DE9-4434-8C11-A45431694C6B}"/>
              </a:ext>
            </a:extLst>
          </p:cNvPr>
          <p:cNvSpPr/>
          <p:nvPr/>
        </p:nvSpPr>
        <p:spPr>
          <a:xfrm>
            <a:off x="834292" y="283160"/>
            <a:ext cx="10424258" cy="6986528"/>
          </a:xfrm>
          <a:prstGeom prst="rect">
            <a:avLst/>
          </a:prstGeom>
        </p:spPr>
        <p:txBody>
          <a:bodyPr wrap="square">
            <a:spAutoFit/>
          </a:bodyPr>
          <a:lstStyle/>
          <a:p>
            <a:r>
              <a:rPr lang="en-US" altLang="zh-TW" sz="2800" dirty="0" err="1"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max_heap</a:t>
            </a:r>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&lt;- source</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while (</a:t>
            </a:r>
            <a:r>
              <a:rPr lang="en-US" altLang="zh-TW" sz="2800" dirty="0" err="1"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max_heap</a:t>
            </a:r>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 null ) {</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u =</a:t>
            </a:r>
            <a:r>
              <a:rPr lang="en-US" altLang="zh-TW" sz="2800" dirty="0" err="1"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max_heap</a:t>
            </a:r>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.pop()</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if u == sink{</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reset  weights</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clear </a:t>
            </a:r>
            <a:r>
              <a:rPr lang="en-US" altLang="zh-TW" sz="2800" dirty="0" err="1"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max_heap</a:t>
            </a:r>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lvl="2"/>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2800" dirty="0" err="1"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max_heap</a:t>
            </a:r>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&lt;- source</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u =</a:t>
            </a:r>
            <a:r>
              <a:rPr lang="en-US" altLang="zh-TW" sz="2800" dirty="0" err="1"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max_heap</a:t>
            </a:r>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.pop()</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for each edge from u do {</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if weight of edge != 0{             </a:t>
            </a: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Value[v] = min(Value[u], weight of edge) </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2800" dirty="0" err="1"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max_heap</a:t>
            </a:r>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&lt;- v ;</a:t>
            </a:r>
          </a:p>
          <a:p>
            <a:r>
              <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sz="2800" dirty="0" smtClean="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rPr>
              <a:t> </a:t>
            </a:r>
            <a:endParaRPr lang="en-US" altLang="zh-TW" sz="2800" dirty="0">
              <a:solidFill>
                <a:srgbClr val="6D5353"/>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xmlns="" val="41756730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506EFE29-E96D-41FE-A871-729D9ABE9F55}"/>
              </a:ext>
            </a:extLst>
          </p:cNvPr>
          <p:cNvSpPr/>
          <p:nvPr/>
        </p:nvSpPr>
        <p:spPr>
          <a:xfrm>
            <a:off x="339567" y="471459"/>
            <a:ext cx="11512865" cy="3785652"/>
          </a:xfrm>
          <a:prstGeom prst="rect">
            <a:avLst/>
          </a:prstGeom>
        </p:spPr>
        <p:txBody>
          <a:bodyPr wrap="square">
            <a:spAutoFit/>
          </a:bodyPr>
          <a:lstStyle/>
          <a:p>
            <a:pPr>
              <a:lnSpc>
                <a:spcPct val="150000"/>
              </a:lnSpc>
            </a:pPr>
            <a:endParaRPr lang="en-US" altLang="zh-TW" sz="3200" dirty="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endParaRPr>
          </a:p>
          <a:p>
            <a:pPr>
              <a:lnSpc>
                <a:spcPct val="150000"/>
              </a:lnSpc>
            </a:pPr>
            <a:r>
              <a:rPr lang="en-US" altLang="zh-TW" sz="4800" dirty="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rPr>
              <a:t>[Analysis]</a:t>
            </a:r>
          </a:p>
          <a:p>
            <a:pPr>
              <a:lnSpc>
                <a:spcPct val="150000"/>
              </a:lnSpc>
            </a:pPr>
            <a:r>
              <a:rPr lang="en-US" altLang="zh-TW" sz="4800" dirty="0" smtClean="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rPr>
              <a:t>O(</a:t>
            </a:r>
            <a:r>
              <a:rPr lang="en-US" altLang="zh-TW" sz="4800" dirty="0" smtClean="0"/>
              <a:t> </a:t>
            </a:r>
            <a:r>
              <a:rPr lang="en-US" altLang="zh-TW" sz="4800" dirty="0" smtClean="0">
                <a:solidFill>
                  <a:srgbClr val="706363"/>
                </a:solidFill>
                <a:ea typeface="Gen Jyuu Gothic Monospace Heav" panose="02020509000000000000" pitchFamily="49" charset="-120"/>
              </a:rPr>
              <a:t>(</a:t>
            </a:r>
            <a:r>
              <a:rPr lang="en-US" altLang="zh-TW" sz="4800" dirty="0" err="1" smtClean="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rPr>
              <a:t>VlogV</a:t>
            </a:r>
            <a:r>
              <a:rPr lang="en-US" altLang="zh-TW" sz="4800" dirty="0" smtClean="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rPr>
              <a:t>)(</a:t>
            </a:r>
            <a:r>
              <a:rPr lang="en-US" altLang="zh-TW" sz="4800" dirty="0" err="1" smtClean="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rPr>
              <a:t>logf</a:t>
            </a:r>
            <a:r>
              <a:rPr lang="en-US" altLang="zh-TW" sz="4800" dirty="0" smtClean="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rPr>
              <a:t>*)(E)</a:t>
            </a:r>
            <a:r>
              <a:rPr lang="en-US" altLang="zh-TW" sz="4800" dirty="0" smtClean="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rPr>
              <a:t>)</a:t>
            </a:r>
            <a:endParaRPr lang="en-US" altLang="zh-TW" sz="4800" dirty="0" smtClean="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endParaRPr>
          </a:p>
          <a:p>
            <a:pPr>
              <a:lnSpc>
                <a:spcPct val="150000"/>
              </a:lnSpc>
            </a:pPr>
            <a:endParaRPr lang="en-US" altLang="zh-TW" sz="3200" dirty="0">
              <a:solidFill>
                <a:srgbClr val="706363"/>
              </a:solidFill>
              <a:latin typeface="Gen Jyuu Gothic Monospace Heav" panose="02020509000000000000" pitchFamily="49" charset="-120"/>
              <a:ea typeface="Gen Jyuu Gothic Monospace Heav" panose="02020509000000000000" pitchFamily="49" charset="-120"/>
              <a:cs typeface="Gen Jyuu Gothic Monospace Heav" panose="02020509000000000000" pitchFamily="49" charset="-120"/>
            </a:endParaRPr>
          </a:p>
        </p:txBody>
      </p:sp>
    </p:spTree>
    <p:extLst>
      <p:ext uri="{BB962C8B-B14F-4D97-AF65-F5344CB8AC3E}">
        <p14:creationId xmlns:p14="http://schemas.microsoft.com/office/powerpoint/2010/main" xmlns="" val="38361475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xmlns="" id="{B3BD2D82-8A59-4B0E-9FD3-1E22F4E3A725}"/>
              </a:ext>
            </a:extLst>
          </p:cNvPr>
          <p:cNvSpPr txBox="1"/>
          <p:nvPr/>
        </p:nvSpPr>
        <p:spPr>
          <a:xfrm>
            <a:off x="4729279" y="2921168"/>
            <a:ext cx="2733441" cy="1015663"/>
          </a:xfrm>
          <a:prstGeom prst="rect">
            <a:avLst/>
          </a:prstGeom>
          <a:noFill/>
        </p:spPr>
        <p:txBody>
          <a:bodyPr wrap="none" rtlCol="0">
            <a:spAutoFit/>
          </a:bodyPr>
          <a:lstStyle/>
          <a:p>
            <a:r>
              <a:rPr lang="en-US" altLang="zh-TW" sz="6000" b="1" i="1" dirty="0">
                <a:solidFill>
                  <a:srgbClr val="706363"/>
                </a:solidFill>
                <a:latin typeface="Bodoni" panose="02000503000000000000" pitchFamily="2" charset="0"/>
                <a:ea typeface="Kozuka Mincho Pr6N R" panose="02020400000000000000" pitchFamily="18" charset="-128"/>
                <a:cs typeface="Gen Jyuu Gothic Monospace Heav" panose="02020509000000000000" pitchFamily="49" charset="-120"/>
              </a:rPr>
              <a:t>Thanks</a:t>
            </a:r>
            <a:endParaRPr lang="en-US" altLang="zh-TW" sz="6000" b="1" i="1" dirty="0">
              <a:solidFill>
                <a:srgbClr val="6D5353"/>
              </a:solidFill>
              <a:latin typeface="Bodoni" panose="02000503000000000000" pitchFamily="2" charset="0"/>
              <a:ea typeface="Gen Jyuu Gothic Normal" panose="020B0202020203020207" pitchFamily="34" charset="-120"/>
              <a:cs typeface="Gen Jyuu Gothic Normal" panose="020B0202020203020207" pitchFamily="34" charset="-120"/>
            </a:endParaRPr>
          </a:p>
        </p:txBody>
      </p:sp>
    </p:spTree>
    <p:extLst>
      <p:ext uri="{BB962C8B-B14F-4D97-AF65-F5344CB8AC3E}">
        <p14:creationId xmlns:p14="http://schemas.microsoft.com/office/powerpoint/2010/main" xmlns="" val="34144344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A5AAE520-4DDE-4C25-84C6-1918E2DF0FCD}"/>
              </a:ext>
            </a:extLst>
          </p:cNvPr>
          <p:cNvSpPr/>
          <p:nvPr/>
        </p:nvSpPr>
        <p:spPr>
          <a:xfrm>
            <a:off x="339567" y="471459"/>
            <a:ext cx="11512865" cy="4524315"/>
          </a:xfrm>
          <a:prstGeom prst="rect">
            <a:avLst/>
          </a:prstGeom>
        </p:spPr>
        <p:txBody>
          <a:bodyPr wrap="square">
            <a:spAutoFit/>
          </a:bodyPr>
          <a:lstStyle/>
          <a:p>
            <a:pPr>
              <a:lnSpc>
                <a:spcPct val="150000"/>
              </a:lnSpc>
            </a:pP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想法</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a:t>
            </a:r>
            <a:endParaRPr lang="en-US" altLang="zh-TW" sz="3200" dirty="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pPr>
              <a:lnSpc>
                <a:spcPct val="150000"/>
              </a:lnSpc>
            </a:pPr>
            <a:r>
              <a:rPr lang="en-US" altLang="zh-TW" sz="3200" dirty="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1</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修改自</a:t>
            </a:r>
            <a:r>
              <a:rPr lang="en-US" altLang="zh-TW" sz="3200" dirty="0" err="1"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Dijkstra’s</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shortest-paths algorithm</a:t>
            </a:r>
            <a:endParaRPr lang="zh-TW" altLang="en-US" sz="3200" dirty="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pPr>
              <a:lnSpc>
                <a:spcPct val="150000"/>
              </a:lnSpc>
            </a:pPr>
            <a:r>
              <a:rPr lang="en-US" altLang="zh-TW" sz="3200" dirty="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2</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每次選取</a:t>
            </a:r>
            <a:r>
              <a:rPr lang="en-US" altLang="zh-TW" sz="3200" dirty="0" err="1"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MaxFlow</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最大的點並做</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relax</a:t>
            </a:r>
          </a:p>
          <a:p>
            <a:pPr>
              <a:lnSpc>
                <a:spcPct val="150000"/>
              </a:lnSpc>
            </a:pP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3.</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到達</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sink</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後將路徑上的</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edge</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的</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加上</a:t>
            </a:r>
            <a:r>
              <a:rPr lang="en-US" altLang="zh-TW" sz="3200" dirty="0" err="1"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MaxFlow</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，逆向則為減</a:t>
            </a:r>
            <a:endPar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a:p>
            <a:pPr>
              <a:lnSpc>
                <a:spcPct val="150000"/>
              </a:lnSpc>
            </a:pP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a:t>
            </a:r>
            <a:r>
              <a:rPr lang="zh-TW" altLang="en-US"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重複直到再也走不到</a:t>
            </a:r>
            <a:r>
              <a:rPr lang="en-US" altLang="zh-TW" sz="3200"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sink</a:t>
            </a:r>
          </a:p>
          <a:p>
            <a:pPr>
              <a:lnSpc>
                <a:spcPct val="150000"/>
              </a:lnSpc>
            </a:pPr>
            <a:endParaRPr lang="zh-TW" altLang="en-US" sz="3200" dirty="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extLst>
      <p:ext uri="{BB962C8B-B14F-4D97-AF65-F5344CB8AC3E}">
        <p14:creationId xmlns:p14="http://schemas.microsoft.com/office/powerpoint/2010/main" xmlns="" val="30833976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389850"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6096000" y="4234934"/>
            <a:ext cx="389850"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3086100" y="3396734"/>
            <a:ext cx="389850"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389850"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743450" y="1929884"/>
            <a:ext cx="389850"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857750" y="3072884"/>
            <a:ext cx="389850"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434834"/>
            <a:ext cx="389850"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3200400" y="1606034"/>
            <a:ext cx="389850"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5856" y="5587484"/>
            <a:ext cx="2646878" cy="584775"/>
          </a:xfrm>
          <a:prstGeom prst="rect">
            <a:avLst/>
          </a:prstGeom>
        </p:spPr>
        <p:txBody>
          <a:bodyPr wrap="none">
            <a:spAutoFit/>
          </a:bodyPr>
          <a:lstStyle/>
          <a:p>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MAX</a:t>
            </a:r>
            <a:r>
              <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 </a:t>
            </a:r>
            <a:r>
              <a:rPr lang="en-US" altLang="zh-TW"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flow = 0</a:t>
            </a:r>
            <a:endParaRPr lang="zh-TW" altLang="en-US" sz="3200" b="1" dirty="0" smtClean="0">
              <a:solidFill>
                <a:srgbClr val="706363"/>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8" name="Oval 7"/>
          <p:cNvSpPr/>
          <p:nvPr/>
        </p:nvSpPr>
        <p:spPr>
          <a:xfrm>
            <a:off x="4171950" y="120015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8877300" y="1567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0" name="Rectangle 9"/>
          <p:cNvSpPr/>
          <p:nvPr/>
        </p:nvSpPr>
        <p:spPr>
          <a:xfrm>
            <a:off x="5962650" y="42539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1" name="Rectangle 10"/>
          <p:cNvSpPr/>
          <p:nvPr/>
        </p:nvSpPr>
        <p:spPr>
          <a:xfrm>
            <a:off x="2857500" y="35681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0/6</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2" name="Rectangle 11"/>
          <p:cNvSpPr/>
          <p:nvPr/>
        </p:nvSpPr>
        <p:spPr>
          <a:xfrm>
            <a:off x="6096000" y="7868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0/4</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3" name="Rectangle 12"/>
          <p:cNvSpPr/>
          <p:nvPr/>
        </p:nvSpPr>
        <p:spPr>
          <a:xfrm>
            <a:off x="4343400" y="194893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4" name="Rectangle 13"/>
          <p:cNvSpPr/>
          <p:nvPr/>
        </p:nvSpPr>
        <p:spPr>
          <a:xfrm>
            <a:off x="4457700" y="3105150"/>
            <a:ext cx="1390651" cy="584775"/>
          </a:xfrm>
          <a:prstGeom prst="rect">
            <a:avLst/>
          </a:prstGeom>
        </p:spPr>
        <p:txBody>
          <a:bodyPr wrap="squar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0/3</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5" name="Rectangle 14"/>
          <p:cNvSpPr/>
          <p:nvPr/>
        </p:nvSpPr>
        <p:spPr>
          <a:xfrm>
            <a:off x="8858250" y="35300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0/7</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6" name="Rectangle 15"/>
          <p:cNvSpPr/>
          <p:nvPr/>
        </p:nvSpPr>
        <p:spPr>
          <a:xfrm>
            <a:off x="2952750" y="1510784"/>
            <a:ext cx="800219" cy="584775"/>
          </a:xfrm>
          <a:prstGeom prst="rect">
            <a:avLst/>
          </a:prstGeom>
        </p:spPr>
        <p:txBody>
          <a:bodyPr wrap="none">
            <a:spAutoFit/>
          </a:bodyPr>
          <a:lstStyle/>
          <a:p>
            <a:r>
              <a:rPr lang="en-US" altLang="zh-TW"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0/8</a:t>
            </a:r>
            <a:endParaRPr lang="zh-TW" altLang="en-US" sz="3200" b="1" dirty="0" smtClean="0">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17" name="Oval 16"/>
          <p:cNvSpPr/>
          <p:nvPr/>
        </p:nvSpPr>
        <p:spPr>
          <a:xfrm>
            <a:off x="2419350" y="2628900"/>
            <a:ext cx="552450" cy="47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Oval 17"/>
          <p:cNvSpPr/>
          <p:nvPr/>
        </p:nvSpPr>
        <p:spPr>
          <a:xfrm>
            <a:off x="7810500" y="12192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Oval 18"/>
          <p:cNvSpPr/>
          <p:nvPr/>
        </p:nvSpPr>
        <p:spPr>
          <a:xfrm>
            <a:off x="4152900" y="39814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Oval 19"/>
          <p:cNvSpPr/>
          <p:nvPr/>
        </p:nvSpPr>
        <p:spPr>
          <a:xfrm>
            <a:off x="7753350" y="396240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Oval 20"/>
          <p:cNvSpPr/>
          <p:nvPr/>
        </p:nvSpPr>
        <p:spPr>
          <a:xfrm>
            <a:off x="9467850" y="2609850"/>
            <a:ext cx="552450" cy="4762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1981200" y="248233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s</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23" name="Rectangle 22"/>
          <p:cNvSpPr/>
          <p:nvPr/>
        </p:nvSpPr>
        <p:spPr>
          <a:xfrm>
            <a:off x="10096500" y="2501384"/>
            <a:ext cx="415498" cy="646331"/>
          </a:xfrm>
          <a:prstGeom prst="rect">
            <a:avLst/>
          </a:prstGeom>
        </p:spPr>
        <p:txBody>
          <a:bodyPr wrap="none">
            <a:spAutoFit/>
          </a:bodyPr>
          <a:lstStyle/>
          <a:p>
            <a:r>
              <a:rPr lang="en-US" altLang="zh-TW"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rPr>
              <a:t>t</a:t>
            </a:r>
            <a:endParaRPr lang="zh-TW" altLang="en-US" sz="3600" b="1" dirty="0" smtClean="0">
              <a:solidFill>
                <a:srgbClr val="FF0000"/>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cxnSp>
        <p:nvCxnSpPr>
          <p:cNvPr id="25" name="Straight Arrow Connector 24"/>
          <p:cNvCxnSpPr>
            <a:stCxn id="17" idx="7"/>
            <a:endCxn id="8" idx="3"/>
          </p:cNvCxnSpPr>
          <p:nvPr/>
        </p:nvCxnSpPr>
        <p:spPr>
          <a:xfrm flipV="1">
            <a:off x="2890896" y="1606655"/>
            <a:ext cx="1361958" cy="1091990"/>
          </a:xfrm>
          <a:prstGeom prst="straightConnector1">
            <a:avLst/>
          </a:prstGeom>
          <a:ln w="63500" cap="flat" cmpd="sng">
            <a:solidFill>
              <a:schemeClr val="accent4"/>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a:off x="4719696" y="1441345"/>
            <a:ext cx="3090804" cy="1598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flipV="1">
            <a:off x="4662546" y="4200525"/>
            <a:ext cx="3090804" cy="6022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5"/>
            <a:endCxn id="19" idx="1"/>
          </p:cNvCxnSpPr>
          <p:nvPr/>
        </p:nvCxnSpPr>
        <p:spPr>
          <a:xfrm>
            <a:off x="2890896" y="3035405"/>
            <a:ext cx="1342908" cy="10157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1"/>
          </p:cNvCxnSpPr>
          <p:nvPr/>
        </p:nvCxnSpPr>
        <p:spPr>
          <a:xfrm>
            <a:off x="8320146" y="1574695"/>
            <a:ext cx="1228608" cy="11049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3"/>
          </p:cNvCxnSpPr>
          <p:nvPr/>
        </p:nvCxnSpPr>
        <p:spPr>
          <a:xfrm flipV="1">
            <a:off x="8205846" y="3016355"/>
            <a:ext cx="1342908" cy="103484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1"/>
          </p:cNvCxnSpPr>
          <p:nvPr/>
        </p:nvCxnSpPr>
        <p:spPr>
          <a:xfrm>
            <a:off x="4567296" y="1631845"/>
            <a:ext cx="3266958" cy="240030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7"/>
            <a:endCxn id="18" idx="3"/>
          </p:cNvCxnSpPr>
          <p:nvPr/>
        </p:nvCxnSpPr>
        <p:spPr>
          <a:xfrm flipV="1">
            <a:off x="4624446" y="1625705"/>
            <a:ext cx="3266958" cy="2425490"/>
          </a:xfrm>
          <a:prstGeom prst="straightConnector1">
            <a:avLst/>
          </a:prstGeom>
          <a:ln w="63500" cap="flat" cmpd="sng">
            <a:solidFill>
              <a:schemeClr val="tx1">
                <a:lumMod val="50000"/>
                <a:lumOff val="50000"/>
              </a:schemeClr>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48600" y="33967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0" name="Rectangle 29"/>
          <p:cNvSpPr/>
          <p:nvPr/>
        </p:nvSpPr>
        <p:spPr>
          <a:xfrm>
            <a:off x="9601200" y="21013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2" name="Rectangle 31"/>
          <p:cNvSpPr/>
          <p:nvPr/>
        </p:nvSpPr>
        <p:spPr>
          <a:xfrm>
            <a:off x="7905750" y="691634"/>
            <a:ext cx="393056" cy="584775"/>
          </a:xfrm>
          <a:prstGeom prst="rect">
            <a:avLst/>
          </a:prstGeom>
        </p:spPr>
        <p:txBody>
          <a:bodyPr wrap="none">
            <a:spAutoFit/>
          </a:bodyPr>
          <a:lstStyle/>
          <a:p>
            <a:r>
              <a:rPr lang="en-US" altLang="zh-TW" sz="3200" dirty="0" smtClean="0">
                <a:solidFill>
                  <a:schemeClr val="accent6"/>
                </a:solidFill>
              </a:rPr>
              <a:t>0</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4" name="Rectangle 33"/>
          <p:cNvSpPr/>
          <p:nvPr/>
        </p:nvSpPr>
        <p:spPr>
          <a:xfrm>
            <a:off x="4229100" y="3453884"/>
            <a:ext cx="393056" cy="584775"/>
          </a:xfrm>
          <a:prstGeom prst="rect">
            <a:avLst/>
          </a:prstGeom>
        </p:spPr>
        <p:txBody>
          <a:bodyPr wrap="none">
            <a:spAutoFit/>
          </a:bodyPr>
          <a:lstStyle/>
          <a:p>
            <a:r>
              <a:rPr lang="en-US" altLang="zh-TW" sz="3200" dirty="0" smtClean="0">
                <a:solidFill>
                  <a:schemeClr val="accent6"/>
                </a:solidFill>
              </a:rPr>
              <a:t>6</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36" name="Rectangle 35"/>
          <p:cNvSpPr/>
          <p:nvPr/>
        </p:nvSpPr>
        <p:spPr>
          <a:xfrm>
            <a:off x="4229100" y="672584"/>
            <a:ext cx="393056" cy="584775"/>
          </a:xfrm>
          <a:prstGeom prst="rect">
            <a:avLst/>
          </a:prstGeom>
        </p:spPr>
        <p:txBody>
          <a:bodyPr wrap="none">
            <a:spAutoFit/>
          </a:bodyPr>
          <a:lstStyle/>
          <a:p>
            <a:r>
              <a:rPr lang="en-US" altLang="zh-TW" sz="3200" dirty="0" smtClean="0">
                <a:solidFill>
                  <a:schemeClr val="accent6"/>
                </a:solidFill>
              </a:rPr>
              <a:t>8</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
        <p:nvSpPr>
          <p:cNvPr id="40" name="Rectangle 39"/>
          <p:cNvSpPr/>
          <p:nvPr/>
        </p:nvSpPr>
        <p:spPr>
          <a:xfrm>
            <a:off x="2457450" y="2139434"/>
            <a:ext cx="534121" cy="584775"/>
          </a:xfrm>
          <a:prstGeom prst="rect">
            <a:avLst/>
          </a:prstGeom>
        </p:spPr>
        <p:txBody>
          <a:bodyPr wrap="none">
            <a:spAutoFit/>
          </a:bodyPr>
          <a:lstStyle/>
          <a:p>
            <a:r>
              <a:rPr lang="zh-TW" altLang="en-US" sz="3200" dirty="0" smtClean="0">
                <a:solidFill>
                  <a:schemeClr val="accent6"/>
                </a:solidFill>
              </a:rPr>
              <a:t>∞</a:t>
            </a:r>
            <a:endParaRPr lang="zh-TW" altLang="en-US" sz="3200" b="1" dirty="0" smtClean="0">
              <a:solidFill>
                <a:schemeClr val="accent6"/>
              </a:solidFill>
              <a:latin typeface="Gen Jyuu Gothic Monospace Norm" panose="02020509000000000000" pitchFamily="49" charset="-120"/>
              <a:ea typeface="Gen Jyuu Gothic Monospace Norm" panose="02020509000000000000" pitchFamily="49" charset="-120"/>
              <a:cs typeface="Gen Jyuu Gothic Monospace Norm" panose="02020509000000000000" pitchFamily="49" charset="-12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2022</TotalTime>
  <Words>967</Words>
  <Application>Microsoft Office PowerPoint</Application>
  <PresentationFormat>Custom</PresentationFormat>
  <Paragraphs>660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佈景主題</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敬暘 田</dc:creator>
  <cp:lastModifiedBy>Tim</cp:lastModifiedBy>
  <cp:revision>64</cp:revision>
  <dcterms:created xsi:type="dcterms:W3CDTF">2019-03-11T11:25:15Z</dcterms:created>
  <dcterms:modified xsi:type="dcterms:W3CDTF">2019-05-28T08:04:51Z</dcterms:modified>
</cp:coreProperties>
</file>