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1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HW12-Q4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GROUP 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976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Suppose that you wish to find, among all minimum cuts in a flow network G with integral capacities, one that contains the smallest number of edges. Show how to modify the capacities of G to </a:t>
            </a:r>
            <a:r>
              <a:rPr lang="en-US" altLang="zh-TW" sz="3200" dirty="0">
                <a:solidFill>
                  <a:srgbClr val="FF0000"/>
                </a:solidFill>
              </a:rPr>
              <a:t>create a new flow network G’ in which any minimum cut in G’ is a minimum cut with the smallest number of edges in G.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43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1024128" y="1791182"/>
            <a:ext cx="1064871" cy="758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/>
          <p:cNvSpPr/>
          <p:nvPr/>
        </p:nvSpPr>
        <p:spPr>
          <a:xfrm>
            <a:off x="3317845" y="461135"/>
            <a:ext cx="1064871" cy="758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/>
          <p:cNvSpPr/>
          <p:nvPr/>
        </p:nvSpPr>
        <p:spPr>
          <a:xfrm>
            <a:off x="3317845" y="2695937"/>
            <a:ext cx="1064871" cy="758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6498587" y="461135"/>
            <a:ext cx="1064871" cy="758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498586" y="2695937"/>
            <a:ext cx="1064871" cy="758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9679330" y="1791182"/>
            <a:ext cx="1064871" cy="758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>
            <a:stCxn id="2" idx="7"/>
            <a:endCxn id="3" idx="3"/>
          </p:cNvCxnSpPr>
          <p:nvPr/>
        </p:nvCxnSpPr>
        <p:spPr>
          <a:xfrm flipV="1">
            <a:off x="1933052" y="1108250"/>
            <a:ext cx="1540740" cy="79395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endCxn id="4" idx="2"/>
          </p:cNvCxnSpPr>
          <p:nvPr/>
        </p:nvCxnSpPr>
        <p:spPr>
          <a:xfrm>
            <a:off x="1931044" y="2463903"/>
            <a:ext cx="1386801" cy="61110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5" idx="2"/>
          </p:cNvCxnSpPr>
          <p:nvPr/>
        </p:nvCxnSpPr>
        <p:spPr>
          <a:xfrm flipV="1">
            <a:off x="4382716" y="840206"/>
            <a:ext cx="2115871" cy="9797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4375779" y="3075008"/>
            <a:ext cx="2115871" cy="9797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endCxn id="5" idx="3"/>
          </p:cNvCxnSpPr>
          <p:nvPr/>
        </p:nvCxnSpPr>
        <p:spPr>
          <a:xfrm flipV="1">
            <a:off x="4224761" y="1108250"/>
            <a:ext cx="2429773" cy="168483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endCxn id="7" idx="2"/>
          </p:cNvCxnSpPr>
          <p:nvPr/>
        </p:nvCxnSpPr>
        <p:spPr>
          <a:xfrm>
            <a:off x="7399571" y="1054994"/>
            <a:ext cx="2279759" cy="111525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7" idx="3"/>
          </p:cNvCxnSpPr>
          <p:nvPr/>
        </p:nvCxnSpPr>
        <p:spPr>
          <a:xfrm flipV="1">
            <a:off x="7563457" y="2438297"/>
            <a:ext cx="2271820" cy="60196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1024128" y="5025534"/>
            <a:ext cx="1064871" cy="758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3317845" y="3695487"/>
            <a:ext cx="1064871" cy="758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317845" y="5930289"/>
            <a:ext cx="1064871" cy="758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6498587" y="3695487"/>
            <a:ext cx="1064871" cy="758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6498586" y="5930289"/>
            <a:ext cx="1064871" cy="758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9679330" y="5025534"/>
            <a:ext cx="1064871" cy="758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>
            <a:stCxn id="15" idx="7"/>
            <a:endCxn id="16" idx="3"/>
          </p:cNvCxnSpPr>
          <p:nvPr/>
        </p:nvCxnSpPr>
        <p:spPr>
          <a:xfrm flipV="1">
            <a:off x="1933052" y="4342602"/>
            <a:ext cx="1540740" cy="79395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endCxn id="17" idx="2"/>
          </p:cNvCxnSpPr>
          <p:nvPr/>
        </p:nvCxnSpPr>
        <p:spPr>
          <a:xfrm>
            <a:off x="1931044" y="5698255"/>
            <a:ext cx="1386801" cy="61110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18" idx="2"/>
          </p:cNvCxnSpPr>
          <p:nvPr/>
        </p:nvCxnSpPr>
        <p:spPr>
          <a:xfrm flipV="1">
            <a:off x="4382716" y="4074558"/>
            <a:ext cx="2115871" cy="9797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4375779" y="6309360"/>
            <a:ext cx="2115871" cy="9797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endCxn id="18" idx="3"/>
          </p:cNvCxnSpPr>
          <p:nvPr/>
        </p:nvCxnSpPr>
        <p:spPr>
          <a:xfrm flipV="1">
            <a:off x="4224761" y="4342602"/>
            <a:ext cx="2429773" cy="168483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2"/>
          </p:cNvCxnSpPr>
          <p:nvPr/>
        </p:nvCxnSpPr>
        <p:spPr>
          <a:xfrm>
            <a:off x="7399571" y="4289346"/>
            <a:ext cx="2279759" cy="111525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endCxn id="20" idx="3"/>
          </p:cNvCxnSpPr>
          <p:nvPr/>
        </p:nvCxnSpPr>
        <p:spPr>
          <a:xfrm flipV="1">
            <a:off x="7563457" y="5672649"/>
            <a:ext cx="2271820" cy="60196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2361235" y="277792"/>
            <a:ext cx="289368" cy="34176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229258" y="296055"/>
            <a:ext cx="289368" cy="34176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8338960" y="329744"/>
            <a:ext cx="289368" cy="34176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2312195" y="3476172"/>
            <a:ext cx="289368" cy="34176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8194276" y="3316686"/>
            <a:ext cx="289368" cy="34176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921884" y="470874"/>
            <a:ext cx="906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/>
              <a:t>G</a:t>
            </a:r>
            <a:endParaRPr lang="zh-TW" altLang="en-US" sz="48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934753" y="3594826"/>
            <a:ext cx="906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/>
              <a:t>G’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63888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 smtClean="0"/>
              <a:t>Main idea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Let c’ be the capacity function of G</a:t>
            </a:r>
            <a:r>
              <a:rPr lang="en-US" altLang="zh-TW" sz="3200" dirty="0" smtClean="0"/>
              <a:t>’</a:t>
            </a:r>
            <a:endParaRPr lang="en-US" altLang="zh-TW" sz="3200" dirty="0" smtClean="0">
              <a:solidFill>
                <a:srgbClr val="FF0000"/>
              </a:solidFill>
            </a:endParaRPr>
          </a:p>
          <a:p>
            <a:r>
              <a:rPr lang="en-US" altLang="zh-TW" sz="3200" dirty="0" smtClean="0">
                <a:solidFill>
                  <a:srgbClr val="FF0000"/>
                </a:solidFill>
              </a:rPr>
              <a:t>c</a:t>
            </a:r>
            <a:r>
              <a:rPr lang="en-US" altLang="zh-TW" sz="3200" dirty="0">
                <a:solidFill>
                  <a:srgbClr val="FF0000"/>
                </a:solidFill>
              </a:rPr>
              <a:t>’(</a:t>
            </a:r>
            <a:r>
              <a:rPr lang="en-US" altLang="zh-TW" sz="3200" dirty="0" err="1">
                <a:solidFill>
                  <a:srgbClr val="FF0000"/>
                </a:solidFill>
              </a:rPr>
              <a:t>u,v</a:t>
            </a:r>
            <a:r>
              <a:rPr lang="en-US" altLang="zh-TW" sz="3200" dirty="0">
                <a:solidFill>
                  <a:srgbClr val="FF0000"/>
                </a:solidFill>
              </a:rPr>
              <a:t>) = c(</a:t>
            </a:r>
            <a:r>
              <a:rPr lang="en-US" altLang="zh-TW" sz="3200" dirty="0" err="1">
                <a:solidFill>
                  <a:srgbClr val="FF0000"/>
                </a:solidFill>
              </a:rPr>
              <a:t>u,v</a:t>
            </a:r>
            <a:r>
              <a:rPr lang="en-US" altLang="zh-TW" sz="3200" dirty="0">
                <a:solidFill>
                  <a:srgbClr val="FF0000"/>
                </a:solidFill>
              </a:rPr>
              <a:t>) + </a:t>
            </a:r>
            <a:r>
              <a:rPr lang="el-GR" altLang="zh-TW" sz="3200" dirty="0" smtClean="0">
                <a:solidFill>
                  <a:srgbClr val="FF0000"/>
                </a:solidFill>
              </a:rPr>
              <a:t>δ</a:t>
            </a:r>
            <a:endParaRPr lang="en-US" altLang="zh-TW" sz="3200" dirty="0" smtClean="0">
              <a:solidFill>
                <a:srgbClr val="FF0000"/>
              </a:solidFill>
            </a:endParaRPr>
          </a:p>
          <a:p>
            <a:r>
              <a:rPr lang="en-US" altLang="zh-TW" sz="3200" dirty="0" smtClean="0"/>
              <a:t>Let</a:t>
            </a:r>
            <a:r>
              <a:rPr lang="en-US" altLang="zh-TW" sz="3200" dirty="0"/>
              <a:t> </a:t>
            </a:r>
            <a:r>
              <a:rPr lang="en-US" altLang="zh-TW" sz="3200" dirty="0" smtClean="0"/>
              <a:t>(S,T</a:t>
            </a:r>
            <a:r>
              <a:rPr lang="en-US" altLang="zh-TW" sz="3200" dirty="0"/>
              <a:t>) and </a:t>
            </a:r>
            <a:r>
              <a:rPr lang="en-US" altLang="zh-TW" sz="3200" dirty="0" smtClean="0"/>
              <a:t>(X,Y</a:t>
            </a:r>
            <a:r>
              <a:rPr lang="en-US" altLang="zh-TW" sz="3200" dirty="0"/>
              <a:t>) be two cuts in </a:t>
            </a:r>
            <a:r>
              <a:rPr lang="en-US" altLang="zh-TW" sz="3200" dirty="0" smtClean="0"/>
              <a:t>G (and G’)</a:t>
            </a: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 smtClean="0">
                <a:sym typeface="Wingdings" panose="05000000000000000000" pitchFamily="2" charset="2"/>
              </a:rPr>
              <a:t> If </a:t>
            </a:r>
            <a:r>
              <a:rPr lang="en-US" altLang="zh-TW" sz="3200" dirty="0"/>
              <a:t>c(S,T)=c(X,Y) and (</a:t>
            </a:r>
            <a:r>
              <a:rPr lang="en-US" altLang="zh-TW" sz="3200" dirty="0"/>
              <a:t>S,T)</a:t>
            </a:r>
            <a:r>
              <a:rPr lang="en-US" altLang="zh-TW" sz="3200" dirty="0"/>
              <a:t> has fewer edges than </a:t>
            </a:r>
            <a:r>
              <a:rPr lang="en-US" altLang="zh-TW" sz="3200" dirty="0"/>
              <a:t>(X,Y</a:t>
            </a:r>
            <a:r>
              <a:rPr lang="en-US" altLang="zh-TW" sz="3200" dirty="0"/>
              <a:t>), then we would have </a:t>
            </a:r>
            <a:r>
              <a:rPr lang="en-US" altLang="zh-TW" sz="3200" dirty="0"/>
              <a:t>c′(</a:t>
            </a:r>
            <a:r>
              <a:rPr lang="en-US" altLang="zh-TW" sz="3200" dirty="0"/>
              <a:t>S,T)&lt;c′(X,Y</a:t>
            </a:r>
            <a:r>
              <a:rPr lang="en-US" altLang="zh-TW" sz="32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2715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 smtClean="0"/>
              <a:t>Limitation</a:t>
            </a:r>
            <a:endParaRPr lang="el-GR" altLang="zh-TW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If</a:t>
            </a:r>
            <a:r>
              <a:rPr lang="en-US" altLang="zh-TW" sz="3200" dirty="0"/>
              <a:t> </a:t>
            </a:r>
            <a:r>
              <a:rPr lang="en-US" altLang="zh-TW" sz="3200" dirty="0" smtClean="0">
                <a:solidFill>
                  <a:srgbClr val="FF0000"/>
                </a:solidFill>
              </a:rPr>
              <a:t>c(S,T</a:t>
            </a:r>
            <a:r>
              <a:rPr lang="en-US" altLang="zh-TW" sz="3200" dirty="0">
                <a:solidFill>
                  <a:srgbClr val="FF0000"/>
                </a:solidFill>
              </a:rPr>
              <a:t>)&lt;c(X,Y), </a:t>
            </a:r>
            <a:endParaRPr lang="en-US" altLang="zh-TW" sz="3200" dirty="0" smtClean="0">
              <a:solidFill>
                <a:srgbClr val="FF0000"/>
              </a:solidFill>
            </a:endParaRPr>
          </a:p>
          <a:p>
            <a:r>
              <a:rPr lang="en-US" altLang="zh-TW" sz="3200" dirty="0" smtClean="0"/>
              <a:t>then </a:t>
            </a:r>
            <a:r>
              <a:rPr lang="en-US" altLang="zh-TW" sz="3200" dirty="0"/>
              <a:t>no matter many more edges </a:t>
            </a:r>
            <a:r>
              <a:rPr lang="en-US" altLang="zh-TW" sz="3200" dirty="0" smtClean="0"/>
              <a:t>(S,T</a:t>
            </a:r>
            <a:r>
              <a:rPr lang="en-US" altLang="zh-TW" sz="3200" dirty="0"/>
              <a:t>) has than </a:t>
            </a:r>
            <a:r>
              <a:rPr lang="en-US" altLang="zh-TW" sz="3200" dirty="0" smtClean="0"/>
              <a:t>(X,Y</a:t>
            </a:r>
            <a:r>
              <a:rPr lang="en-US" altLang="zh-TW" sz="3200" dirty="0"/>
              <a:t>), </a:t>
            </a:r>
            <a:endParaRPr lang="en-US" altLang="zh-TW" sz="3200" dirty="0" smtClean="0"/>
          </a:p>
          <a:p>
            <a:r>
              <a:rPr lang="en-US" altLang="zh-TW" sz="3200" dirty="0" smtClean="0"/>
              <a:t>we </a:t>
            </a:r>
            <a:r>
              <a:rPr lang="en-US" altLang="zh-TW" sz="3200" dirty="0"/>
              <a:t>still need to have </a:t>
            </a:r>
            <a:r>
              <a:rPr lang="en-US" altLang="zh-TW" sz="3200" dirty="0" smtClean="0">
                <a:solidFill>
                  <a:srgbClr val="FF0000"/>
                </a:solidFill>
              </a:rPr>
              <a:t>c</a:t>
            </a:r>
            <a:r>
              <a:rPr lang="en-US" altLang="zh-TW" sz="3200" dirty="0">
                <a:solidFill>
                  <a:srgbClr val="FF0000"/>
                </a:solidFill>
              </a:rPr>
              <a:t>′(S,T)&lt;c′(X,Y</a:t>
            </a:r>
            <a:r>
              <a:rPr lang="en-US" altLang="zh-TW" sz="3200" dirty="0" smtClean="0">
                <a:solidFill>
                  <a:srgbClr val="FF0000"/>
                </a:solidFill>
              </a:rPr>
              <a:t>).</a:t>
            </a:r>
            <a:r>
              <a:rPr lang="el-GR" altLang="zh-TW" sz="4400" u="sng" dirty="0">
                <a:solidFill>
                  <a:srgbClr val="FF0000"/>
                </a:solidFill>
              </a:rPr>
              <a:t> </a:t>
            </a:r>
            <a:endParaRPr lang="en-US" altLang="zh-TW" sz="4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07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 smtClean="0"/>
              <a:t>Solution-step 1</a:t>
            </a:r>
            <a:endParaRPr lang="el-GR" altLang="zh-TW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Choose a proper</a:t>
            </a:r>
            <a:r>
              <a:rPr lang="en-US" altLang="zh-TW" sz="3200" dirty="0" smtClean="0">
                <a:solidFill>
                  <a:srgbClr val="FF0000"/>
                </a:solidFill>
              </a:rPr>
              <a:t> </a:t>
            </a:r>
            <a:r>
              <a:rPr lang="el-GR" altLang="zh-TW" sz="3200" dirty="0" smtClean="0">
                <a:solidFill>
                  <a:srgbClr val="FF0000"/>
                </a:solidFill>
              </a:rPr>
              <a:t>δ</a:t>
            </a:r>
            <a:r>
              <a:rPr lang="en-US" altLang="zh-TW" sz="3200" dirty="0" smtClean="0">
                <a:solidFill>
                  <a:srgbClr val="FF0000"/>
                </a:solidFill>
              </a:rPr>
              <a:t> </a:t>
            </a:r>
            <a:r>
              <a:rPr lang="en-US" altLang="zh-TW" sz="3200" dirty="0" smtClean="0"/>
              <a:t>and if</a:t>
            </a:r>
            <a:r>
              <a:rPr lang="en-US" altLang="zh-TW" sz="3200" dirty="0"/>
              <a:t> </a:t>
            </a:r>
            <a:r>
              <a:rPr lang="en-US" altLang="zh-TW" sz="3200" dirty="0" smtClean="0">
                <a:solidFill>
                  <a:srgbClr val="FF0000"/>
                </a:solidFill>
              </a:rPr>
              <a:t>c(S,T</a:t>
            </a:r>
            <a:r>
              <a:rPr lang="en-US" altLang="zh-TW" sz="3200" dirty="0">
                <a:solidFill>
                  <a:srgbClr val="FF0000"/>
                </a:solidFill>
              </a:rPr>
              <a:t>)&lt;</a:t>
            </a:r>
            <a:r>
              <a:rPr lang="en-US" altLang="zh-TW" sz="3200" dirty="0" smtClean="0">
                <a:solidFill>
                  <a:srgbClr val="FF0000"/>
                </a:solidFill>
              </a:rPr>
              <a:t>c(X,Y)</a:t>
            </a:r>
            <a:r>
              <a:rPr lang="en-US" altLang="zh-TW" sz="3200" dirty="0" smtClean="0"/>
              <a:t>, then </a:t>
            </a:r>
            <a:r>
              <a:rPr lang="en-US" altLang="zh-TW" sz="3200" dirty="0">
                <a:solidFill>
                  <a:srgbClr val="FF0000"/>
                </a:solidFill>
              </a:rPr>
              <a:t>c′(S,T)&lt;c′(X,Y</a:t>
            </a:r>
            <a:r>
              <a:rPr lang="en-US" altLang="zh-TW" sz="3200" dirty="0" smtClean="0">
                <a:solidFill>
                  <a:srgbClr val="FF0000"/>
                </a:solidFill>
              </a:rPr>
              <a:t>).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c’(S,T) </a:t>
            </a:r>
            <a:r>
              <a:rPr lang="en-US" altLang="zh-TW" sz="3200" dirty="0" smtClean="0"/>
              <a:t>&lt;= c(S,T</a:t>
            </a:r>
            <a:r>
              <a:rPr lang="en-US" altLang="zh-TW" sz="3200" dirty="0"/>
              <a:t>) + |E|*</a:t>
            </a:r>
            <a:r>
              <a:rPr lang="el-GR" altLang="zh-TW" sz="3200" dirty="0"/>
              <a:t> </a:t>
            </a:r>
            <a:r>
              <a:rPr lang="el-GR" altLang="zh-TW" sz="3200" dirty="0"/>
              <a:t>δ</a:t>
            </a:r>
            <a:r>
              <a:rPr lang="en-US" altLang="zh-TW" sz="3200" dirty="0"/>
              <a:t> (upper bound</a:t>
            </a:r>
            <a:r>
              <a:rPr lang="en-US" altLang="zh-TW" sz="3200" dirty="0" smtClean="0"/>
              <a:t>)</a:t>
            </a:r>
          </a:p>
          <a:p>
            <a:r>
              <a:rPr lang="en-US" altLang="zh-TW" sz="3200" dirty="0"/>
              <a:t> </a:t>
            </a:r>
            <a:r>
              <a:rPr lang="en-US" altLang="zh-TW" sz="3200" dirty="0" smtClean="0"/>
              <a:t>           = c(S,T</a:t>
            </a:r>
            <a:r>
              <a:rPr lang="en-US" altLang="zh-TW" sz="3200" dirty="0"/>
              <a:t>) + </a:t>
            </a:r>
            <a:endParaRPr lang="en-US" altLang="zh-TW" sz="3200" dirty="0" smtClean="0"/>
          </a:p>
          <a:p>
            <a:r>
              <a:rPr lang="en-US" altLang="zh-TW" sz="3200" dirty="0"/>
              <a:t> </a:t>
            </a:r>
            <a:r>
              <a:rPr lang="en-US" altLang="zh-TW" sz="3200" dirty="0" smtClean="0"/>
              <a:t>           &lt; </a:t>
            </a:r>
            <a:r>
              <a:rPr lang="en-US" altLang="zh-TW" sz="3200" dirty="0"/>
              <a:t>c(X,Y)</a:t>
            </a:r>
          </a:p>
          <a:p>
            <a:pPr marL="128016" lvl="1" indent="0">
              <a:buNone/>
            </a:pPr>
            <a:r>
              <a:rPr lang="en-US" altLang="zh-TW" sz="3200" dirty="0"/>
              <a:t>	</a:t>
            </a:r>
            <a:r>
              <a:rPr lang="en-US" altLang="zh-TW" sz="3200" dirty="0"/>
              <a:t>  </a:t>
            </a:r>
            <a:r>
              <a:rPr lang="en-US" altLang="zh-TW" sz="3200" dirty="0" smtClean="0"/>
              <a:t>&lt;= </a:t>
            </a:r>
            <a:r>
              <a:rPr lang="en-US" altLang="zh-TW" sz="3200" dirty="0">
                <a:solidFill>
                  <a:srgbClr val="FF0000"/>
                </a:solidFill>
              </a:rPr>
              <a:t>c’(X,Y)</a:t>
            </a:r>
          </a:p>
        </p:txBody>
      </p:sp>
      <p:sp>
        <p:nvSpPr>
          <p:cNvPr id="4" name="矩形 3"/>
          <p:cNvSpPr/>
          <p:nvPr/>
        </p:nvSpPr>
        <p:spPr>
          <a:xfrm>
            <a:off x="4225158" y="3489434"/>
            <a:ext cx="1156138" cy="5990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7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 smtClean="0"/>
              <a:t>Solution-step 2</a:t>
            </a:r>
            <a:endParaRPr lang="el-GR" altLang="zh-TW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c(S,T) +             &lt;  c(X,Y)</a:t>
            </a:r>
          </a:p>
          <a:p>
            <a:r>
              <a:rPr lang="en-US" altLang="zh-TW" sz="3200" dirty="0"/>
              <a:t>Let </a:t>
            </a:r>
            <a:r>
              <a:rPr lang="en-US" altLang="zh-TW" sz="3200" dirty="0" smtClean="0"/>
              <a:t>m </a:t>
            </a:r>
            <a:r>
              <a:rPr lang="en-US" altLang="zh-TW" sz="3200" dirty="0"/>
              <a:t>be the minimum difference between capacities of two unequal-capacity cuts in </a:t>
            </a:r>
            <a:r>
              <a:rPr lang="en-US" altLang="zh-TW" sz="3200" dirty="0" smtClean="0"/>
              <a:t>G</a:t>
            </a:r>
          </a:p>
          <a:p>
            <a:r>
              <a:rPr lang="en-US" altLang="zh-TW" sz="3200" dirty="0"/>
              <a:t>c(S,T) </a:t>
            </a:r>
            <a:r>
              <a:rPr lang="en-US" altLang="zh-TW" sz="3200" dirty="0" smtClean="0"/>
              <a:t>&lt;= c(X,Y) – m</a:t>
            </a:r>
          </a:p>
          <a:p>
            <a:r>
              <a:rPr lang="en-US" altLang="zh-TW" sz="3200" dirty="0"/>
              <a:t>c(S,T</a:t>
            </a:r>
            <a:r>
              <a:rPr lang="en-US" altLang="zh-TW" sz="3200" dirty="0" smtClean="0"/>
              <a:t>) + m/2 &lt;= </a:t>
            </a:r>
            <a:r>
              <a:rPr lang="en-US" altLang="zh-TW" sz="3200" dirty="0"/>
              <a:t>c(X,Y) </a:t>
            </a:r>
            <a:r>
              <a:rPr lang="en-US" altLang="zh-TW" sz="3200" dirty="0" smtClean="0"/>
              <a:t>– m </a:t>
            </a:r>
            <a:r>
              <a:rPr lang="en-US" altLang="zh-TW" sz="3200" dirty="0"/>
              <a:t>+ </a:t>
            </a:r>
            <a:r>
              <a:rPr lang="en-US" altLang="zh-TW" sz="3200" dirty="0" smtClean="0"/>
              <a:t>m/2</a:t>
            </a: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 smtClean="0">
                <a:sym typeface="Wingdings" panose="05000000000000000000" pitchFamily="2" charset="2"/>
              </a:rPr>
              <a:t></a:t>
            </a:r>
            <a:r>
              <a:rPr lang="en-US" altLang="zh-TW" sz="3200" dirty="0"/>
              <a:t> c(S,T) + </a:t>
            </a:r>
            <a:r>
              <a:rPr lang="en-US" altLang="zh-TW" sz="3200" dirty="0" smtClean="0"/>
              <a:t>m/2 &lt; </a:t>
            </a:r>
            <a:r>
              <a:rPr lang="en-US" altLang="zh-TW" sz="3200" dirty="0"/>
              <a:t>c(X,Y)</a:t>
            </a:r>
          </a:p>
          <a:p>
            <a:endParaRPr lang="en-US" altLang="zh-TW" sz="3200" dirty="0"/>
          </a:p>
        </p:txBody>
      </p:sp>
      <p:sp>
        <p:nvSpPr>
          <p:cNvPr id="4" name="矩形 3"/>
          <p:cNvSpPr/>
          <p:nvPr/>
        </p:nvSpPr>
        <p:spPr>
          <a:xfrm>
            <a:off x="2511972" y="2286000"/>
            <a:ext cx="1156138" cy="5990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11972" y="4571999"/>
            <a:ext cx="735725" cy="5044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080234" y="4571998"/>
            <a:ext cx="735725" cy="5044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879834" y="5188430"/>
            <a:ext cx="735725" cy="5044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46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 smtClean="0"/>
              <a:t>Solution-step2</a:t>
            </a:r>
            <a:endParaRPr lang="el-GR" altLang="zh-TW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Choose a proper</a:t>
            </a:r>
            <a:r>
              <a:rPr lang="en-US" altLang="zh-TW" sz="3200" dirty="0" smtClean="0">
                <a:solidFill>
                  <a:srgbClr val="FF0000"/>
                </a:solidFill>
              </a:rPr>
              <a:t> </a:t>
            </a:r>
            <a:r>
              <a:rPr lang="el-GR" altLang="zh-TW" sz="3200" dirty="0" smtClean="0">
                <a:solidFill>
                  <a:srgbClr val="FF0000"/>
                </a:solidFill>
              </a:rPr>
              <a:t>δ</a:t>
            </a:r>
            <a:r>
              <a:rPr lang="en-US" altLang="zh-TW" sz="3200" dirty="0" smtClean="0">
                <a:solidFill>
                  <a:srgbClr val="FF0000"/>
                </a:solidFill>
              </a:rPr>
              <a:t> </a:t>
            </a:r>
            <a:r>
              <a:rPr lang="en-US" altLang="zh-TW" sz="3200" dirty="0" smtClean="0"/>
              <a:t>and if</a:t>
            </a:r>
            <a:r>
              <a:rPr lang="en-US" altLang="zh-TW" sz="3200" dirty="0"/>
              <a:t> </a:t>
            </a:r>
            <a:r>
              <a:rPr lang="en-US" altLang="zh-TW" sz="3200" dirty="0" smtClean="0">
                <a:solidFill>
                  <a:srgbClr val="FF0000"/>
                </a:solidFill>
              </a:rPr>
              <a:t>c(S,T</a:t>
            </a:r>
            <a:r>
              <a:rPr lang="en-US" altLang="zh-TW" sz="3200" dirty="0">
                <a:solidFill>
                  <a:srgbClr val="FF0000"/>
                </a:solidFill>
              </a:rPr>
              <a:t>)&lt;</a:t>
            </a:r>
            <a:r>
              <a:rPr lang="en-US" altLang="zh-TW" sz="3200" dirty="0" smtClean="0">
                <a:solidFill>
                  <a:srgbClr val="FF0000"/>
                </a:solidFill>
              </a:rPr>
              <a:t>c(X,Y)</a:t>
            </a:r>
            <a:r>
              <a:rPr lang="en-US" altLang="zh-TW" sz="3200" dirty="0" smtClean="0"/>
              <a:t>, then </a:t>
            </a:r>
            <a:r>
              <a:rPr lang="en-US" altLang="zh-TW" sz="3200" dirty="0">
                <a:solidFill>
                  <a:srgbClr val="FF0000"/>
                </a:solidFill>
              </a:rPr>
              <a:t>c′(S,T)&lt;c′(X,Y</a:t>
            </a:r>
            <a:r>
              <a:rPr lang="en-US" altLang="zh-TW" sz="3200" dirty="0" smtClean="0">
                <a:solidFill>
                  <a:srgbClr val="FF0000"/>
                </a:solidFill>
              </a:rPr>
              <a:t>).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c’(S,T) </a:t>
            </a:r>
            <a:r>
              <a:rPr lang="en-US" altLang="zh-TW" sz="3200" dirty="0" smtClean="0"/>
              <a:t>&lt;= c(S,T</a:t>
            </a:r>
            <a:r>
              <a:rPr lang="en-US" altLang="zh-TW" sz="3200" dirty="0"/>
              <a:t>) + |E|*</a:t>
            </a:r>
            <a:r>
              <a:rPr lang="el-GR" altLang="zh-TW" sz="3200" dirty="0"/>
              <a:t> </a:t>
            </a:r>
            <a:r>
              <a:rPr lang="el-GR" altLang="zh-TW" sz="3200" dirty="0"/>
              <a:t>δ</a:t>
            </a:r>
            <a:r>
              <a:rPr lang="en-US" altLang="zh-TW" sz="3200" dirty="0"/>
              <a:t> (upper bound</a:t>
            </a:r>
            <a:r>
              <a:rPr lang="en-US" altLang="zh-TW" sz="3200" dirty="0" smtClean="0"/>
              <a:t>)</a:t>
            </a:r>
          </a:p>
          <a:p>
            <a:r>
              <a:rPr lang="en-US" altLang="zh-TW" sz="3200" dirty="0"/>
              <a:t> </a:t>
            </a:r>
            <a:r>
              <a:rPr lang="en-US" altLang="zh-TW" sz="3200" dirty="0" smtClean="0"/>
              <a:t>           = c(S,T</a:t>
            </a:r>
            <a:r>
              <a:rPr lang="en-US" altLang="zh-TW" sz="3200" dirty="0"/>
              <a:t>) + </a:t>
            </a:r>
            <a:r>
              <a:rPr lang="en-US" altLang="zh-TW" sz="3200" dirty="0" smtClean="0"/>
              <a:t>m/2</a:t>
            </a:r>
          </a:p>
          <a:p>
            <a:r>
              <a:rPr lang="en-US" altLang="zh-TW" sz="3200" dirty="0"/>
              <a:t> </a:t>
            </a:r>
            <a:r>
              <a:rPr lang="en-US" altLang="zh-TW" sz="3200" dirty="0" smtClean="0"/>
              <a:t>           &lt; </a:t>
            </a:r>
            <a:r>
              <a:rPr lang="en-US" altLang="zh-TW" sz="3200" dirty="0"/>
              <a:t>c(X,Y)</a:t>
            </a:r>
          </a:p>
          <a:p>
            <a:pPr marL="128016" lvl="1" indent="0">
              <a:buNone/>
            </a:pPr>
            <a:r>
              <a:rPr lang="en-US" altLang="zh-TW" sz="3200" dirty="0"/>
              <a:t>	</a:t>
            </a:r>
            <a:r>
              <a:rPr lang="en-US" altLang="zh-TW" sz="3200" dirty="0"/>
              <a:t>  </a:t>
            </a:r>
            <a:r>
              <a:rPr lang="en-US" altLang="zh-TW" sz="3200" dirty="0" smtClean="0"/>
              <a:t>&lt;= </a:t>
            </a:r>
            <a:r>
              <a:rPr lang="en-US" altLang="zh-TW" sz="3200" dirty="0">
                <a:solidFill>
                  <a:srgbClr val="FF0000"/>
                </a:solidFill>
              </a:rPr>
              <a:t>c’(X,Y)</a:t>
            </a:r>
          </a:p>
        </p:txBody>
      </p:sp>
      <p:sp>
        <p:nvSpPr>
          <p:cNvPr id="4" name="矩形 3"/>
          <p:cNvSpPr/>
          <p:nvPr/>
        </p:nvSpPr>
        <p:spPr>
          <a:xfrm>
            <a:off x="4193627" y="3478924"/>
            <a:ext cx="924911" cy="5990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03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 smtClean="0"/>
              <a:t>Solution-step3</a:t>
            </a:r>
            <a:endParaRPr lang="el-GR" altLang="zh-TW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33551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3200" dirty="0" smtClean="0"/>
              <a:t>|</a:t>
            </a:r>
            <a:r>
              <a:rPr lang="en-US" altLang="zh-TW" sz="3200" dirty="0"/>
              <a:t>E|*</a:t>
            </a:r>
            <a:r>
              <a:rPr lang="el-GR" altLang="zh-TW" sz="3200" dirty="0"/>
              <a:t> </a:t>
            </a:r>
            <a:r>
              <a:rPr lang="el-GR" altLang="zh-TW" sz="3200" dirty="0" smtClean="0"/>
              <a:t>δ</a:t>
            </a:r>
            <a:r>
              <a:rPr lang="en-US" altLang="zh-TW" sz="3200" dirty="0" smtClean="0"/>
              <a:t> = m/2</a:t>
            </a:r>
            <a:endParaRPr lang="en-US" altLang="zh-TW" sz="3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3200" dirty="0">
                <a:sym typeface="Wingdings" panose="05000000000000000000" pitchFamily="2" charset="2"/>
              </a:rPr>
              <a:t> </a:t>
            </a:r>
            <a:r>
              <a:rPr lang="en-US" altLang="zh-TW" sz="3200" dirty="0" smtClean="0">
                <a:sym typeface="Wingdings" panose="05000000000000000000" pitchFamily="2" charset="2"/>
              </a:rPr>
              <a:t> </a:t>
            </a:r>
            <a:r>
              <a:rPr lang="el-GR" altLang="zh-TW" sz="3200" dirty="0" smtClean="0"/>
              <a:t>δ</a:t>
            </a:r>
            <a:r>
              <a:rPr lang="en-US" altLang="zh-TW" sz="3200" dirty="0" smtClean="0"/>
              <a:t> = m/(2|E|)</a:t>
            </a:r>
            <a:endParaRPr lang="en-US" altLang="zh-TW" sz="3200" dirty="0"/>
          </a:p>
          <a:p>
            <a:r>
              <a:rPr lang="en-US" altLang="zh-TW" sz="3200" dirty="0" smtClean="0">
                <a:sym typeface="Wingdings" panose="05000000000000000000" pitchFamily="2" charset="2"/>
              </a:rPr>
              <a:t>(</a:t>
            </a:r>
            <a:r>
              <a:rPr lang="en-US" altLang="zh-TW" sz="3200" dirty="0" smtClean="0">
                <a:solidFill>
                  <a:srgbClr val="FF0000"/>
                </a:solidFill>
              </a:rPr>
              <a:t>c</a:t>
            </a:r>
            <a:r>
              <a:rPr lang="en-US" altLang="zh-TW" sz="3200" dirty="0">
                <a:solidFill>
                  <a:srgbClr val="FF0000"/>
                </a:solidFill>
              </a:rPr>
              <a:t>’(</a:t>
            </a:r>
            <a:r>
              <a:rPr lang="en-US" altLang="zh-TW" sz="3200" dirty="0" err="1">
                <a:solidFill>
                  <a:srgbClr val="FF0000"/>
                </a:solidFill>
              </a:rPr>
              <a:t>u,v</a:t>
            </a:r>
            <a:r>
              <a:rPr lang="en-US" altLang="zh-TW" sz="3200" dirty="0">
                <a:solidFill>
                  <a:srgbClr val="FF0000"/>
                </a:solidFill>
              </a:rPr>
              <a:t>) = c(</a:t>
            </a:r>
            <a:r>
              <a:rPr lang="en-US" altLang="zh-TW" sz="3200" dirty="0" err="1">
                <a:solidFill>
                  <a:srgbClr val="FF0000"/>
                </a:solidFill>
              </a:rPr>
              <a:t>u,v</a:t>
            </a:r>
            <a:r>
              <a:rPr lang="en-US" altLang="zh-TW" sz="3200" dirty="0">
                <a:solidFill>
                  <a:srgbClr val="FF0000"/>
                </a:solidFill>
              </a:rPr>
              <a:t>) + </a:t>
            </a:r>
            <a:r>
              <a:rPr lang="el-GR" altLang="zh-TW" sz="3200" dirty="0" smtClean="0">
                <a:solidFill>
                  <a:srgbClr val="FF0000"/>
                </a:solidFill>
              </a:rPr>
              <a:t>δ</a:t>
            </a:r>
            <a:r>
              <a:rPr lang="en-US" altLang="zh-TW" sz="3200" dirty="0" smtClean="0"/>
              <a:t>)</a:t>
            </a:r>
          </a:p>
          <a:p>
            <a:pPr marL="0" indent="0">
              <a:buNone/>
            </a:pPr>
            <a:r>
              <a:rPr lang="en-US" altLang="zh-TW" sz="3200" dirty="0" smtClean="0">
                <a:sym typeface="Wingdings" panose="05000000000000000000" pitchFamily="2" charset="2"/>
              </a:rPr>
              <a:t></a:t>
            </a:r>
            <a:r>
              <a:rPr lang="en-US" altLang="zh-TW" sz="3200" dirty="0"/>
              <a:t> c’(</a:t>
            </a:r>
            <a:r>
              <a:rPr lang="en-US" altLang="zh-TW" sz="3200" dirty="0" err="1"/>
              <a:t>u,v</a:t>
            </a:r>
            <a:r>
              <a:rPr lang="en-US" altLang="zh-TW" sz="3200" dirty="0"/>
              <a:t>) = c(</a:t>
            </a:r>
            <a:r>
              <a:rPr lang="en-US" altLang="zh-TW" sz="3200" dirty="0" err="1"/>
              <a:t>u,v</a:t>
            </a:r>
            <a:r>
              <a:rPr lang="en-US" altLang="zh-TW" sz="3200" dirty="0"/>
              <a:t>) + </a:t>
            </a:r>
            <a:r>
              <a:rPr lang="en-US" altLang="zh-TW" sz="3200" dirty="0" smtClean="0">
                <a:solidFill>
                  <a:srgbClr val="FF0000"/>
                </a:solidFill>
              </a:rPr>
              <a:t>m/(2|E</a:t>
            </a:r>
            <a:r>
              <a:rPr lang="en-US" altLang="zh-TW" sz="3200" dirty="0">
                <a:solidFill>
                  <a:srgbClr val="FF0000"/>
                </a:solidFill>
              </a:rPr>
              <a:t>|)</a:t>
            </a:r>
          </a:p>
          <a:p>
            <a:pPr marL="0" indent="0">
              <a:buNone/>
            </a:pPr>
            <a:r>
              <a:rPr lang="en-US" altLang="zh-TW" sz="3200" dirty="0" smtClean="0"/>
              <a:t>Because of integral capacities, take m as 1</a:t>
            </a:r>
          </a:p>
          <a:p>
            <a:pPr marL="0" indent="0">
              <a:buNone/>
            </a:pPr>
            <a:r>
              <a:rPr lang="en-US" altLang="zh-TW" sz="3200" dirty="0" smtClean="0">
                <a:sym typeface="Wingdings" panose="05000000000000000000" pitchFamily="2" charset="2"/>
              </a:rPr>
              <a:t> </a:t>
            </a:r>
            <a:r>
              <a:rPr lang="en-US" altLang="zh-TW" sz="3200" dirty="0" smtClean="0"/>
              <a:t>c</a:t>
            </a:r>
            <a:r>
              <a:rPr lang="en-US" altLang="zh-TW" sz="3200" dirty="0"/>
              <a:t>’(</a:t>
            </a:r>
            <a:r>
              <a:rPr lang="en-US" altLang="zh-TW" sz="3200" dirty="0" err="1"/>
              <a:t>u,v</a:t>
            </a:r>
            <a:r>
              <a:rPr lang="en-US" altLang="zh-TW" sz="3200" dirty="0"/>
              <a:t>) = c(</a:t>
            </a:r>
            <a:r>
              <a:rPr lang="en-US" altLang="zh-TW" sz="3200" dirty="0" err="1"/>
              <a:t>u,v</a:t>
            </a:r>
            <a:r>
              <a:rPr lang="en-US" altLang="zh-TW" sz="3200" dirty="0"/>
              <a:t>) + </a:t>
            </a:r>
            <a:r>
              <a:rPr lang="en-US" altLang="zh-TW" sz="3200" dirty="0" smtClean="0"/>
              <a:t>1/(2|E|) </a:t>
            </a:r>
            <a:r>
              <a:rPr lang="en-US" altLang="zh-TW" sz="3200" dirty="0"/>
              <a:t>(avoid </a:t>
            </a:r>
            <a:r>
              <a:rPr lang="en-US" altLang="zh-TW" sz="3200" dirty="0"/>
              <a:t>dealing with fractional </a:t>
            </a:r>
            <a:r>
              <a:rPr lang="en-US" altLang="zh-TW" sz="3200" dirty="0" smtClean="0"/>
              <a:t>values)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 </a:t>
            </a:r>
            <a:r>
              <a:rPr lang="en-US" altLang="zh-TW" sz="3200" u="sng" dirty="0">
                <a:solidFill>
                  <a:srgbClr val="FF0000"/>
                </a:solidFill>
              </a:rPr>
              <a:t>c’(</a:t>
            </a:r>
            <a:r>
              <a:rPr lang="en-US" altLang="zh-TW" sz="3200" u="sng" dirty="0" err="1">
                <a:solidFill>
                  <a:srgbClr val="FF0000"/>
                </a:solidFill>
              </a:rPr>
              <a:t>u,v</a:t>
            </a:r>
            <a:r>
              <a:rPr lang="en-US" altLang="zh-TW" sz="3200" u="sng" dirty="0" smtClean="0">
                <a:solidFill>
                  <a:srgbClr val="FF0000"/>
                </a:solidFill>
              </a:rPr>
              <a:t>) = 2|E|*c(</a:t>
            </a:r>
            <a:r>
              <a:rPr lang="en-US" altLang="zh-TW" sz="3200" u="sng" dirty="0" err="1" smtClean="0">
                <a:solidFill>
                  <a:srgbClr val="FF0000"/>
                </a:solidFill>
              </a:rPr>
              <a:t>u,v</a:t>
            </a:r>
            <a:r>
              <a:rPr lang="en-US" altLang="zh-TW" sz="3200" u="sng" dirty="0">
                <a:solidFill>
                  <a:srgbClr val="FF0000"/>
                </a:solidFill>
              </a:rPr>
              <a:t>) + </a:t>
            </a:r>
            <a:r>
              <a:rPr lang="en-US" altLang="zh-TW" sz="3200" u="sng" dirty="0" smtClean="0">
                <a:solidFill>
                  <a:srgbClr val="FF0000"/>
                </a:solidFill>
              </a:rPr>
              <a:t>1</a:t>
            </a:r>
            <a:endParaRPr lang="en-US" altLang="zh-TW" sz="3200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258789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積分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51</TotalTime>
  <Words>227</Words>
  <Application>Microsoft Office PowerPoint</Application>
  <PresentationFormat>寬螢幕</PresentationFormat>
  <Paragraphs>41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微軟正黑體</vt:lpstr>
      <vt:lpstr>Calibri</vt:lpstr>
      <vt:lpstr>Tw Cen MT</vt:lpstr>
      <vt:lpstr>Tw Cen MT Condensed</vt:lpstr>
      <vt:lpstr>Wingdings</vt:lpstr>
      <vt:lpstr>Wingdings 3</vt:lpstr>
      <vt:lpstr>積分</vt:lpstr>
      <vt:lpstr>HW12-Q4</vt:lpstr>
      <vt:lpstr>Question</vt:lpstr>
      <vt:lpstr>PowerPoint 簡報</vt:lpstr>
      <vt:lpstr>Main idea</vt:lpstr>
      <vt:lpstr>Limitation</vt:lpstr>
      <vt:lpstr>Solution-step 1</vt:lpstr>
      <vt:lpstr>Solution-step 2</vt:lpstr>
      <vt:lpstr>Solution-step2</vt:lpstr>
      <vt:lpstr>Solution-step3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HW12-Q4</dc:title>
  <dc:creator>慈軒 林</dc:creator>
  <cp:lastModifiedBy>慈軒 林</cp:lastModifiedBy>
  <cp:revision>7</cp:revision>
  <dcterms:created xsi:type="dcterms:W3CDTF">2019-05-27T08:56:03Z</dcterms:created>
  <dcterms:modified xsi:type="dcterms:W3CDTF">2019-05-27T09:47:39Z</dcterms:modified>
</cp:coreProperties>
</file>