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308" r:id="rId4"/>
    <p:sldId id="307" r:id="rId5"/>
    <p:sldId id="309" r:id="rId6"/>
    <p:sldId id="304" r:id="rId7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6" autoAdjust="0"/>
    <p:restoredTop sz="94414" autoAdjust="0"/>
  </p:normalViewPr>
  <p:slideViewPr>
    <p:cSldViewPr>
      <p:cViewPr varScale="1">
        <p:scale>
          <a:sx n="79" d="100"/>
          <a:sy n="79" d="100"/>
        </p:scale>
        <p:origin x="97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3.6.2019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3.6.2019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0000"/>
                </a:solidFill>
              </a:rPr>
              <a:t>READ</a:t>
            </a:r>
            <a:r>
              <a:rPr lang="en-US" sz="1200" b="1" baseline="0">
                <a:solidFill>
                  <a:srgbClr val="FF0000"/>
                </a:solidFill>
              </a:rPr>
              <a:t> PLEASE!</a:t>
            </a:r>
            <a:endParaRPr lang="en-US" sz="1200" b="1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910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542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558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06728" y="2792805"/>
            <a:ext cx="33105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800" spc="325" dirty="0">
                <a:solidFill>
                  <a:srgbClr val="3D3743"/>
                </a:solidFill>
              </a:rPr>
              <a:t>第一題</a:t>
            </a:r>
            <a:endParaRPr lang="bg-BG" sz="7800" spc="325" dirty="0">
              <a:solidFill>
                <a:srgbClr val="3D3743"/>
              </a:solidFill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8000" b="1" dirty="0"/>
              <a:t>題目</a:t>
            </a:r>
            <a:endParaRPr lang="bg-BG" sz="8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76A3DB-5D06-4250-913E-7FBD02E2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360" y="1916832"/>
            <a:ext cx="11665296" cy="2160240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	Show that if an algorithm makes at most a constant number of calls to polynomial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time subroutines and performs an additional amount of work that also takes polynomial time, then it runs in polynomial time. Also show that a polynomial number of calls to polynomial-time subroutines may result in an exponential-time algorithm.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176A3DB-5D06-4250-913E-7FBD02E2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020" y="1045431"/>
            <a:ext cx="11665296" cy="2160240"/>
          </a:xfrm>
        </p:spPr>
        <p:txBody>
          <a:bodyPr/>
          <a:lstStyle/>
          <a:p>
            <a:pPr algn="l"/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假設我們寫了 一個細胞分裂的程式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2207E7-9C98-4E2B-A750-D1BFEE358030}"/>
              </a:ext>
            </a:extLst>
          </p:cNvPr>
          <p:cNvSpPr/>
          <p:nvPr/>
        </p:nvSpPr>
        <p:spPr>
          <a:xfrm>
            <a:off x="2876745" y="1677727"/>
            <a:ext cx="1440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n -&gt; 2n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2n -&gt; 4n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4n -&gt; 8n</a:t>
            </a:r>
          </a:p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.</a:t>
            </a:r>
          </a:p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.</a:t>
            </a:r>
          </a:p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026" name="Picture 2" descr="ãcell divisionãçåçæå°çµæ">
            <a:extLst>
              <a:ext uri="{FF2B5EF4-FFF2-40B4-BE49-F238E27FC236}">
                <a16:creationId xmlns:a16="http://schemas.microsoft.com/office/drawing/2014/main" id="{089A9157-CB84-40B8-B13C-AB2BC69D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6" t="32721" r="3129"/>
          <a:stretch/>
        </p:blipFill>
        <p:spPr bwMode="auto">
          <a:xfrm>
            <a:off x="68433" y="1565622"/>
            <a:ext cx="2808312" cy="26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182B71E-C589-494F-982B-49A028EA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642" y="20978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6000" b="1" dirty="0"/>
              <a:t>第一小題解法</a:t>
            </a:r>
            <a:endParaRPr lang="bg-BG" sz="6000" b="1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57563357-F73F-4981-B9AA-576174A846BC}"/>
              </a:ext>
            </a:extLst>
          </p:cNvPr>
          <p:cNvSpPr/>
          <p:nvPr/>
        </p:nvSpPr>
        <p:spPr>
          <a:xfrm>
            <a:off x="3488816" y="1876846"/>
            <a:ext cx="900098" cy="2304256"/>
          </a:xfrm>
          <a:prstGeom prst="arc">
            <a:avLst>
              <a:gd name="adj1" fmla="val 16398298"/>
              <a:gd name="adj2" fmla="val 5036277"/>
            </a:avLst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611886-4DA6-40BE-997F-54B54F5CCCE8}"/>
              </a:ext>
            </a:extLst>
          </p:cNvPr>
          <p:cNvSpPr/>
          <p:nvPr/>
        </p:nvSpPr>
        <p:spPr>
          <a:xfrm>
            <a:off x="4524454" y="2615378"/>
            <a:ext cx="4112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2060"/>
                </a:solidFill>
                <a:latin typeface="+mn-ea"/>
              </a:rPr>
              <a:t>總共做</a:t>
            </a:r>
            <a:endParaRPr lang="en-US" altLang="zh-TW" sz="2400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TW" sz="2400" dirty="0">
                <a:solidFill>
                  <a:srgbClr val="002060"/>
                </a:solidFill>
                <a:latin typeface="+mn-ea"/>
              </a:rPr>
              <a:t>k (at most a constant number)</a:t>
            </a:r>
            <a:r>
              <a:rPr lang="zh-TW" altLang="en-US" sz="2400" dirty="0">
                <a:solidFill>
                  <a:srgbClr val="002060"/>
                </a:solidFill>
                <a:latin typeface="+mn-ea"/>
              </a:rPr>
              <a:t>次</a:t>
            </a:r>
            <a:endParaRPr lang="en-US" altLang="zh-TW" sz="24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078" name="Picture 6" descr="File:ç´°èåè£ åç©ç´°è é«æ ¡æè²ç¨.svg">
            <a:extLst>
              <a:ext uri="{FF2B5EF4-FFF2-40B4-BE49-F238E27FC236}">
                <a16:creationId xmlns:a16="http://schemas.microsoft.com/office/drawing/2014/main" id="{63FF0A0D-724C-414B-8B46-13B81330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880" y="4213950"/>
            <a:ext cx="7620000" cy="19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B4CA20-AE33-4B86-A98D-868FB6A964CF}"/>
              </a:ext>
            </a:extLst>
          </p:cNvPr>
          <p:cNvCxnSpPr/>
          <p:nvPr/>
        </p:nvCxnSpPr>
        <p:spPr>
          <a:xfrm>
            <a:off x="-50903" y="4266328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EE7FB9D-22A8-4FEB-B7C5-B15498DBD266}"/>
              </a:ext>
            </a:extLst>
          </p:cNvPr>
          <p:cNvSpPr/>
          <p:nvPr/>
        </p:nvSpPr>
        <p:spPr>
          <a:xfrm>
            <a:off x="1076545" y="4355384"/>
            <a:ext cx="4608512" cy="18757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A7AD07-95BF-4A24-9850-3A5FB2F90CF6}"/>
              </a:ext>
            </a:extLst>
          </p:cNvPr>
          <p:cNvSpPr/>
          <p:nvPr/>
        </p:nvSpPr>
        <p:spPr>
          <a:xfrm>
            <a:off x="7245127" y="4405176"/>
            <a:ext cx="4416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additional amount of work that also </a:t>
            </a:r>
          </a:p>
          <a:p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takes polynomial time</a:t>
            </a:r>
            <a:endParaRPr lang="zh-TW" alt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>
                <a:extLst>
                  <a:ext uri="{FF2B5EF4-FFF2-40B4-BE49-F238E27FC236}">
                    <a16:creationId xmlns:a16="http://schemas.microsoft.com/office/drawing/2014/main" id="{F176A3DB-5D06-4250-913E-7FBD02E2139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7368" y="1844824"/>
                <a:ext cx="11665296" cy="2160240"/>
              </a:xfrm>
            </p:spPr>
            <p:txBody>
              <a:bodyPr/>
              <a:lstStyle/>
              <a:p>
                <a:pPr algn="l"/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K -&gt;subroutine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 的個數</a:t>
                </a:r>
                <a:endParaRPr lang="en-US" altLang="zh-TW" sz="28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d-&gt;upper bound on the degree of the polynomial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Step1. input data of size n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Step2.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naryPr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+mn-ea"/>
                          </a:rPr>
                          <m:t>=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0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𝑛</m:t>
                        </m:r>
                      </m:e>
                    </m:nary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+mn-ea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+mn-ea"/>
                      </a:rPr>
                      <m:t>b</m:t>
                    </m:r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+mn-ea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+mn-ea"/>
                      </a:rPr>
                      <m:t>c</m:t>
                    </m:r>
                  </m:oMath>
                </a14:m>
                <a:endParaRPr lang="en-US" altLang="zh-TW" sz="2800" b="0" i="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(b: additional amount of work that also takes polynomial time)</a:t>
                </a:r>
              </a:p>
              <a:p>
                <a:pPr algn="l"/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(k and c is constant)</a:t>
                </a:r>
              </a:p>
              <a:p>
                <a:pPr algn="l"/>
                <a:endParaRPr lang="zh-TW" altLang="en-US" sz="2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副標題 2">
                <a:extLst>
                  <a:ext uri="{FF2B5EF4-FFF2-40B4-BE49-F238E27FC236}">
                    <a16:creationId xmlns:a16="http://schemas.microsoft.com/office/drawing/2014/main" id="{F176A3DB-5D06-4250-913E-7FBD02E21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7368" y="1844824"/>
                <a:ext cx="11665296" cy="2160240"/>
              </a:xfrm>
              <a:blipFill>
                <a:blip r:embed="rId3"/>
                <a:stretch>
                  <a:fillRect l="-1098" t="-3107" b="-52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3">
            <a:extLst>
              <a:ext uri="{FF2B5EF4-FFF2-40B4-BE49-F238E27FC236}">
                <a16:creationId xmlns:a16="http://schemas.microsoft.com/office/drawing/2014/main" id="{8182B71E-C589-494F-982B-49A028EA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164637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6000" b="1" dirty="0"/>
              <a:t>第一小題解法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6962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176A3DB-5D06-4250-913E-7FBD02E2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512" y="1646876"/>
            <a:ext cx="11665296" cy="2160240"/>
          </a:xfrm>
        </p:spPr>
        <p:txBody>
          <a:bodyPr/>
          <a:lstStyle/>
          <a:p>
            <a:pPr algn="l"/>
            <a:r>
              <a:rPr lang="zh-TW" altLang="en-US" sz="2800" dirty="0">
                <a:solidFill>
                  <a:schemeClr val="tx1"/>
                </a:solidFill>
              </a:rPr>
              <a:t>假設我們寫了 一個細胞分裂的程式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2207E7-9C98-4E2B-A750-D1BFEE358030}"/>
              </a:ext>
            </a:extLst>
          </p:cNvPr>
          <p:cNvSpPr/>
          <p:nvPr/>
        </p:nvSpPr>
        <p:spPr>
          <a:xfrm>
            <a:off x="3265221" y="2769725"/>
            <a:ext cx="1440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n -&gt; 2n</a:t>
            </a:r>
          </a:p>
          <a:p>
            <a:r>
              <a:rPr lang="en-US" altLang="zh-TW" sz="2800" dirty="0"/>
              <a:t>2n -&gt; 4n</a:t>
            </a:r>
          </a:p>
          <a:p>
            <a:r>
              <a:rPr lang="en-US" altLang="zh-TW" sz="2800" dirty="0"/>
              <a:t>4n -&gt; 8n</a:t>
            </a:r>
          </a:p>
          <a:p>
            <a:pPr algn="ctr"/>
            <a:r>
              <a:rPr lang="en-US" altLang="zh-TW" sz="2800" dirty="0"/>
              <a:t>.</a:t>
            </a:r>
          </a:p>
          <a:p>
            <a:pPr algn="ctr"/>
            <a:r>
              <a:rPr lang="en-US" altLang="zh-TW" sz="2800" dirty="0"/>
              <a:t>.</a:t>
            </a:r>
          </a:p>
          <a:p>
            <a:pPr algn="ctr"/>
            <a:r>
              <a:rPr lang="en-US" altLang="zh-TW" sz="2800" dirty="0"/>
              <a:t>.</a:t>
            </a:r>
          </a:p>
        </p:txBody>
      </p:sp>
      <p:pic>
        <p:nvPicPr>
          <p:cNvPr id="1026" name="Picture 2" descr="ãcell divisionãçåçæå°çµæ">
            <a:extLst>
              <a:ext uri="{FF2B5EF4-FFF2-40B4-BE49-F238E27FC236}">
                <a16:creationId xmlns:a16="http://schemas.microsoft.com/office/drawing/2014/main" id="{089A9157-CB84-40B8-B13C-AB2BC69D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7" t="32721" r="-847"/>
          <a:stretch/>
        </p:blipFill>
        <p:spPr bwMode="auto">
          <a:xfrm>
            <a:off x="267657" y="2819289"/>
            <a:ext cx="3032066" cy="26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182B71E-C589-494F-982B-49A028EA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164637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6000" b="1" dirty="0"/>
              <a:t>第二小題解法</a:t>
            </a:r>
            <a:endParaRPr lang="bg-BG" sz="6000" b="1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57563357-F73F-4981-B9AA-576174A846BC}"/>
              </a:ext>
            </a:extLst>
          </p:cNvPr>
          <p:cNvSpPr/>
          <p:nvPr/>
        </p:nvSpPr>
        <p:spPr>
          <a:xfrm>
            <a:off x="4014609" y="3016580"/>
            <a:ext cx="900098" cy="2304256"/>
          </a:xfrm>
          <a:prstGeom prst="arc">
            <a:avLst>
              <a:gd name="adj1" fmla="val 16200000"/>
              <a:gd name="adj2" fmla="val 52918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611886-4DA6-40BE-997F-54B54F5CCCE8}"/>
              </a:ext>
            </a:extLst>
          </p:cNvPr>
          <p:cNvSpPr/>
          <p:nvPr/>
        </p:nvSpPr>
        <p:spPr>
          <a:xfrm>
            <a:off x="4841811" y="3608779"/>
            <a:ext cx="4486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總共做</a:t>
            </a:r>
            <a:r>
              <a:rPr lang="en-US" altLang="zh-TW" sz="2800" dirty="0"/>
              <a:t>n (polynomial-time)</a:t>
            </a:r>
            <a:r>
              <a:rPr lang="zh-TW" altLang="en-US" sz="2800" dirty="0"/>
              <a:t>次</a:t>
            </a:r>
            <a:endParaRPr lang="en-US" altLang="zh-TW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A7A7FED-1827-48D2-A0AF-59B7D0183FAC}"/>
                  </a:ext>
                </a:extLst>
              </p:cNvPr>
              <p:cNvSpPr txBox="1"/>
              <p:nvPr/>
            </p:nvSpPr>
            <p:spPr>
              <a:xfrm>
                <a:off x="10056440" y="3197445"/>
                <a:ext cx="2988332" cy="140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最</a:t>
                </a:r>
                <a14:m>
                  <m:oMath xmlns:m="http://schemas.openxmlformats.org/officeDocument/2006/math">
                    <m:r>
                      <a:rPr lang="zh-TW" altLang="en-US" sz="2800" dirty="0" smtClean="0">
                        <a:latin typeface="Cambria Math" panose="02040503050406030204" pitchFamily="18" charset="0"/>
                      </a:rPr>
                      <m:t>後加起來</m:t>
                    </m:r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800" dirty="0"/>
                  <a:t>n</a:t>
                </a:r>
                <a:endParaRPr lang="zh-TW" altLang="en-US" sz="2800" dirty="0"/>
              </a:p>
              <a:p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A7A7FED-1827-48D2-A0AF-59B7D018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440" y="3197445"/>
                <a:ext cx="2988332" cy="1400961"/>
              </a:xfrm>
              <a:prstGeom prst="rect">
                <a:avLst/>
              </a:prstGeom>
              <a:blipFill>
                <a:blip r:embed="rId4"/>
                <a:stretch>
                  <a:fillRect l="-4286" t="-48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448C1BE0-2788-413B-90C3-9EFA55A63D08}"/>
              </a:ext>
            </a:extLst>
          </p:cNvPr>
          <p:cNvSpPr/>
          <p:nvPr/>
        </p:nvSpPr>
        <p:spPr>
          <a:xfrm>
            <a:off x="9255877" y="3648763"/>
            <a:ext cx="576064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3074" y="3191159"/>
            <a:ext cx="218521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謝謝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238</Words>
  <Application>Microsoft Office PowerPoint</Application>
  <PresentationFormat>寬螢幕</PresentationFormat>
  <Paragraphs>46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FontAwesome</vt:lpstr>
      <vt:lpstr>GeosansLight</vt:lpstr>
      <vt:lpstr>New Cicle</vt:lpstr>
      <vt:lpstr>新細明體</vt:lpstr>
      <vt:lpstr>Arial</vt:lpstr>
      <vt:lpstr>Calibri</vt:lpstr>
      <vt:lpstr>Cambria Math</vt:lpstr>
      <vt:lpstr>Office Theme</vt:lpstr>
      <vt:lpstr>PowerPoint 簡報</vt:lpstr>
      <vt:lpstr>題目</vt:lpstr>
      <vt:lpstr>第一小題解法</vt:lpstr>
      <vt:lpstr>第一小題解法</vt:lpstr>
      <vt:lpstr>第二小題解法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 </cp:lastModifiedBy>
  <cp:revision>228</cp:revision>
  <dcterms:created xsi:type="dcterms:W3CDTF">2013-09-23T19:24:59Z</dcterms:created>
  <dcterms:modified xsi:type="dcterms:W3CDTF">2019-06-03T11:22:39Z</dcterms:modified>
  <cp:category/>
</cp:coreProperties>
</file>