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94" r:id="rId4"/>
    <p:sldId id="299" r:id="rId5"/>
    <p:sldId id="295" r:id="rId6"/>
    <p:sldId id="296" r:id="rId7"/>
    <p:sldId id="297" r:id="rId8"/>
    <p:sldId id="298" r:id="rId9"/>
    <p:sldId id="301" r:id="rId10"/>
    <p:sldId id="302" r:id="rId11"/>
    <p:sldId id="303" r:id="rId12"/>
    <p:sldId id="304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92A"/>
    <a:srgbClr val="63731F"/>
    <a:srgbClr val="DDC388"/>
    <a:srgbClr val="2B21F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10CAA-D487-4836-9C06-12DB5CEBC148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DFAB9-509D-4A6F-BFAC-F190EFA4A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1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DFAB9-509D-4A6F-BFAC-F190EFA4A09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11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DFAB9-509D-4A6F-BFAC-F190EFA4A09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6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  <a:noFill/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  <a:grpFill/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grp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grpFill/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grpFill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62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8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10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1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9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55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3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0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74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5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PanelContent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760"/>
            <a:ext cx="12192000" cy="692912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452380" y="228601"/>
            <a:ext cx="11243698" cy="597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58591" y="102516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58590" y="2599964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027CD-1F33-48C9-B61B-781BD23DBDFB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058590" y="6012032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2D3A2A-F59C-4ABE-9592-B10674E9F6B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9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545" y="2922588"/>
            <a:ext cx="777240" cy="606425"/>
          </a:xfrm>
          <a:prstGeom prst="rect">
            <a:avLst/>
          </a:prstGeom>
        </p:spPr>
      </p:pic>
      <p:pic>
        <p:nvPicPr>
          <p:cNvPr id="11" name="Picture 10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177" y="2922588"/>
            <a:ext cx="777240" cy="606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0203" y="4064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55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33916726/411-HW9pdf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HW13</a:t>
            </a:r>
            <a:r>
              <a:rPr lang="zh-TW" altLang="en-US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第</a:t>
            </a:r>
            <a:r>
              <a:rPr lang="en-US" altLang="zh-TW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3</a:t>
            </a:r>
            <a:r>
              <a:rPr lang="zh-TW" altLang="en-US" dirty="0" smtClean="0">
                <a:latin typeface="華康粗黑體(P)" panose="020B0700000000000000" pitchFamily="34" charset="-120"/>
                <a:ea typeface="華康粗黑體(P)" panose="020B0700000000000000" pitchFamily="34" charset="-120"/>
              </a:rPr>
              <a:t>題</a:t>
            </a:r>
            <a:endParaRPr lang="zh-TW" altLang="en-US" dirty="0">
              <a:latin typeface="華康粗黑體(P)" panose="020B0700000000000000" pitchFamily="34" charset="-120"/>
              <a:ea typeface="華康粗黑體(P)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華康細圓體" panose="020F0309000000000000" pitchFamily="49" charset="-120"/>
                <a:ea typeface="華康細圓體" panose="020F0309000000000000" pitchFamily="49" charset="-120"/>
              </a:rPr>
              <a:t>第一組</a:t>
            </a:r>
            <a:endParaRPr lang="zh-TW" altLang="en-US" sz="3600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9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複雜度分析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1.  for all node 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pair of{e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e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2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957792" y="2520744"/>
            <a:ext cx="2571533" cy="1893343"/>
            <a:chOff x="8093413" y="3326860"/>
            <a:chExt cx="2547474" cy="447473"/>
          </a:xfrm>
        </p:grpSpPr>
        <p:sp>
          <p:nvSpPr>
            <p:cNvPr id="2" name="右大括弧 1"/>
            <p:cNvSpPr/>
            <p:nvPr/>
          </p:nvSpPr>
          <p:spPr>
            <a:xfrm>
              <a:off x="8093413" y="3326860"/>
              <a:ext cx="243190" cy="447473"/>
            </a:xfrm>
            <a:prstGeom prst="rightBrace">
              <a:avLst>
                <a:gd name="adj1" fmla="val 530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65843" y="3418452"/>
                  <a:ext cx="2175044" cy="26428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TW" sz="2000" b="1" i="1" dirty="0" smtClean="0">
                      <a:solidFill>
                        <a:srgbClr val="83992A"/>
                      </a:solidFill>
                      <a:ea typeface="Cambria Math" panose="02040503050406030204" pitchFamily="18" charset="0"/>
                    </a:rPr>
                    <a:t>Worst case</a:t>
                  </a:r>
                  <a:r>
                    <a:rPr lang="zh-TW" altLang="en-US" sz="2000" b="1" i="1" dirty="0" smtClean="0">
                      <a:solidFill>
                        <a:srgbClr val="83992A"/>
                      </a:solidFill>
                      <a:ea typeface="Cambria Math" panose="02040503050406030204" pitchFamily="18" charset="0"/>
                    </a:rPr>
                    <a:t>：</a:t>
                  </a:r>
                  <a:endParaRPr lang="en-US" altLang="zh-TW" sz="2000" b="1" i="1" dirty="0" smtClean="0">
                    <a:solidFill>
                      <a:srgbClr val="83992A"/>
                    </a:solidFill>
                    <a:ea typeface="Cambria Math" panose="02040503050406030204" pitchFamily="18" charset="0"/>
                  </a:endParaRPr>
                </a:p>
                <a:p>
                  <a:pPr>
                    <a:lnSpc>
                      <a:spcPts val="2000"/>
                    </a:lnSpc>
                  </a:pPr>
                  <a:endParaRPr lang="en-US" altLang="zh-TW" b="1" i="1" dirty="0" smtClean="0">
                    <a:solidFill>
                      <a:srgbClr val="83992A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ts val="2000"/>
                    </a:lnSpc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b="1" i="1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a14:m>
                  <a:r>
                    <a:rPr lang="en-US" altLang="zh-TW" b="1" dirty="0" smtClean="0">
                      <a:solidFill>
                        <a:srgbClr val="83992A"/>
                      </a:solidFill>
                      <a:latin typeface="+mj-ea"/>
                      <a:ea typeface="+mj-ea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)(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𝒗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num>
                        <m:den>
                          <m:r>
                            <a:rPr lang="en-US" altLang="zh-TW" b="1" i="1" smtClean="0">
                              <a:solidFill>
                                <a:srgbClr val="83992A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altLang="zh-TW" b="1" dirty="0" smtClean="0">
                    <a:solidFill>
                      <a:srgbClr val="83992A"/>
                    </a:solidFill>
                    <a:latin typeface="+mj-ea"/>
                    <a:ea typeface="+mj-ea"/>
                  </a:endParaRP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TW" b="1" dirty="0" smtClean="0">
                      <a:solidFill>
                        <a:srgbClr val="83992A"/>
                      </a:solidFill>
                      <a:latin typeface="+mj-ea"/>
                      <a:ea typeface="+mj-ea"/>
                    </a:rPr>
                    <a:t> = </a:t>
                  </a:r>
                  <a:r>
                    <a:rPr lang="el-GR" altLang="zh-TW" b="1" dirty="0">
                      <a:solidFill>
                        <a:srgbClr val="83992A"/>
                      </a:solidFill>
                      <a:latin typeface="Cambria Math" panose="02040503050406030204" pitchFamily="18" charset="0"/>
                      <a:ea typeface="+mj-ea"/>
                    </a:rPr>
                    <a:t>Ω</a:t>
                  </a:r>
                  <a:r>
                    <a:rPr lang="en-US" altLang="zh-TW" b="1" dirty="0" smtClean="0">
                      <a:solidFill>
                        <a:srgbClr val="83992A"/>
                      </a:solidFill>
                      <a:latin typeface="+mj-ea"/>
                      <a:ea typeface="+mj-ea"/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-US" altLang="zh-TW" b="1" i="1">
                          <a:solidFill>
                            <a:srgbClr val="83992A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en-US" altLang="zh-TW" b="1" i="1" baseline="30000" dirty="0" smtClean="0">
                      <a:solidFill>
                        <a:srgbClr val="83992A"/>
                      </a:solidFill>
                      <a:latin typeface="Cambria Math" panose="02040503050406030204" pitchFamily="18" charset="0"/>
                      <a:ea typeface="+mj-ea"/>
                    </a:rPr>
                    <a:t>2 </a:t>
                  </a:r>
                  <a:r>
                    <a:rPr lang="en-US" altLang="zh-TW" b="1" dirty="0" smtClean="0">
                      <a:solidFill>
                        <a:srgbClr val="83992A"/>
                      </a:solidFill>
                      <a:latin typeface="+mj-ea"/>
                      <a:ea typeface="+mj-ea"/>
                    </a:rPr>
                    <a:t>)</a:t>
                  </a:r>
                  <a:endParaRPr lang="en-US" altLang="zh-TW" b="1" dirty="0">
                    <a:solidFill>
                      <a:srgbClr val="83992A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43" y="3418452"/>
                  <a:ext cx="2175044" cy="264289"/>
                </a:xfrm>
                <a:prstGeom prst="rect">
                  <a:avLst/>
                </a:prstGeom>
                <a:blipFill>
                  <a:blip r:embed="rId3"/>
                  <a:stretch>
                    <a:fillRect l="-2778" t="-7609" b="-7609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右大括弧 8"/>
          <p:cNvSpPr/>
          <p:nvPr/>
        </p:nvSpPr>
        <p:spPr>
          <a:xfrm flipH="1">
            <a:off x="813103" y="2520747"/>
            <a:ext cx="245487" cy="1893343"/>
          </a:xfrm>
          <a:prstGeom prst="rightBrace">
            <a:avLst>
              <a:gd name="adj1" fmla="val 53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06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複雜度分析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1.  for all node 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pair of{e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e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2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591753" y="3297855"/>
                <a:ext cx="1816800" cy="3488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l-GR" altLang="zh-TW" b="1" dirty="0">
                    <a:solidFill>
                      <a:srgbClr val="83992A"/>
                    </a:solidFill>
                    <a:latin typeface="Cambria Math" panose="02040503050406030204" pitchFamily="18" charset="0"/>
                  </a:rPr>
                  <a:t>Ω</a:t>
                </a:r>
                <a:r>
                  <a:rPr lang="en-US" altLang="zh-TW" b="1" dirty="0">
                    <a:solidFill>
                      <a:srgbClr val="83992A"/>
                    </a:solidFill>
                    <a:latin typeface="+mj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83992A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TW" b="1" i="1" baseline="30000" dirty="0">
                    <a:solidFill>
                      <a:srgbClr val="83992A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b="1" dirty="0">
                    <a:solidFill>
                      <a:srgbClr val="83992A"/>
                    </a:solidFill>
                    <a:latin typeface="+mj-ea"/>
                  </a:rPr>
                  <a:t>)</a:t>
                </a: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753" y="3297855"/>
                <a:ext cx="1816800" cy="348813"/>
              </a:xfrm>
              <a:prstGeom prst="rect">
                <a:avLst/>
              </a:prstGeom>
              <a:blipFill>
                <a:blip r:embed="rId3"/>
                <a:stretch>
                  <a:fillRect l="-2685" t="-17544" b="-2807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弧 9"/>
          <p:cNvSpPr/>
          <p:nvPr/>
        </p:nvSpPr>
        <p:spPr>
          <a:xfrm flipH="1">
            <a:off x="815400" y="1712068"/>
            <a:ext cx="381102" cy="3531141"/>
          </a:xfrm>
          <a:prstGeom prst="rightBrace">
            <a:avLst>
              <a:gd name="adj1" fmla="val 53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/>
          <p:cNvSpPr/>
          <p:nvPr/>
        </p:nvSpPr>
        <p:spPr>
          <a:xfrm>
            <a:off x="8123102" y="1712068"/>
            <a:ext cx="381102" cy="3531141"/>
          </a:xfrm>
          <a:prstGeom prst="rightBrace">
            <a:avLst>
              <a:gd name="adj1" fmla="val 53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27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複雜度分析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1.  for all node 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pair of{e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e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2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796033" y="2918510"/>
                <a:ext cx="2252857" cy="111825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TW" b="1" dirty="0" smtClean="0">
                    <a:solidFill>
                      <a:srgbClr val="83992A"/>
                    </a:solidFill>
                  </a:rPr>
                  <a:t>polynomial-time</a:t>
                </a: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83992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b="1" dirty="0" smtClean="0">
                    <a:solidFill>
                      <a:srgbClr val="83992A"/>
                    </a:solidFill>
                    <a:latin typeface="+mj-ea"/>
                  </a:rPr>
                  <a:t> </a:t>
                </a:r>
                <a:r>
                  <a:rPr lang="el-GR" altLang="zh-TW" b="1" dirty="0">
                    <a:solidFill>
                      <a:srgbClr val="83992A"/>
                    </a:solidFill>
                    <a:latin typeface="Cambria Math" panose="02040503050406030204" pitchFamily="18" charset="0"/>
                  </a:rPr>
                  <a:t>Ω</a:t>
                </a:r>
                <a:r>
                  <a:rPr lang="en-US" altLang="zh-TW" b="1" dirty="0">
                    <a:solidFill>
                      <a:srgbClr val="83992A"/>
                    </a:solidFill>
                    <a:latin typeface="+mj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83992A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TW" b="1" i="1" baseline="30000" dirty="0">
                    <a:solidFill>
                      <a:srgbClr val="83992A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altLang="zh-TW" b="1" dirty="0">
                    <a:solidFill>
                      <a:srgbClr val="83992A"/>
                    </a:solidFill>
                    <a:latin typeface="+mj-ea"/>
                  </a:rPr>
                  <a:t>)</a:t>
                </a: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83992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TW" altLang="en-US" b="1" dirty="0" smtClean="0">
                    <a:solidFill>
                      <a:srgbClr val="83992A"/>
                    </a:solidFill>
                    <a:latin typeface="+mj-ea"/>
                  </a:rPr>
                  <a:t> </a:t>
                </a:r>
                <a:r>
                  <a:rPr lang="el-GR" altLang="zh-TW" b="1" dirty="0">
                    <a:solidFill>
                      <a:srgbClr val="83992A"/>
                    </a:solidFill>
                    <a:latin typeface="Cambria Math" panose="02040503050406030204" pitchFamily="18" charset="0"/>
                  </a:rPr>
                  <a:t>Ω</a:t>
                </a:r>
                <a:r>
                  <a:rPr lang="en-US" altLang="zh-TW" b="1" dirty="0">
                    <a:solidFill>
                      <a:srgbClr val="83992A"/>
                    </a:solidFill>
                    <a:latin typeface="+mj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83992A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TW" b="1" i="1" baseline="30000" dirty="0">
                    <a:solidFill>
                      <a:srgbClr val="83992A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b="1" dirty="0">
                    <a:solidFill>
                      <a:srgbClr val="83992A"/>
                    </a:solidFill>
                    <a:latin typeface="+mj-ea"/>
                  </a:rPr>
                  <a:t>)</a:t>
                </a:r>
              </a:p>
              <a:p>
                <a:pPr>
                  <a:lnSpc>
                    <a:spcPts val="2000"/>
                  </a:lnSpc>
                </a:pPr>
                <a:r>
                  <a:rPr lang="zh-TW" altLang="en-US" b="1" dirty="0" smtClean="0">
                    <a:solidFill>
                      <a:srgbClr val="83992A"/>
                    </a:solidFill>
                    <a:latin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83992A"/>
                    </a:solidFill>
                    <a:latin typeface="+mj-ea"/>
                  </a:rPr>
                  <a:t>=</a:t>
                </a:r>
                <a:r>
                  <a:rPr lang="zh-TW" altLang="en-US" b="1" dirty="0" smtClean="0">
                    <a:solidFill>
                      <a:srgbClr val="83992A"/>
                    </a:solidFill>
                    <a:latin typeface="+mj-ea"/>
                  </a:rPr>
                  <a:t> </a:t>
                </a:r>
                <a:r>
                  <a:rPr lang="en-US" altLang="zh-TW" b="1" dirty="0" smtClean="0">
                    <a:solidFill>
                      <a:srgbClr val="83992A"/>
                    </a:solidFill>
                  </a:rPr>
                  <a:t>polynomial-time</a:t>
                </a:r>
                <a:endParaRPr lang="en-US" altLang="zh-TW" b="1" dirty="0">
                  <a:solidFill>
                    <a:srgbClr val="83992A"/>
                  </a:solidFill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33" y="2918510"/>
                <a:ext cx="2252857" cy="1118255"/>
              </a:xfrm>
              <a:prstGeom prst="rect">
                <a:avLst/>
              </a:prstGeom>
              <a:blipFill>
                <a:blip r:embed="rId3"/>
                <a:stretch>
                  <a:fillRect l="-2439" t="-4918" b="-87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弧 9"/>
          <p:cNvSpPr/>
          <p:nvPr/>
        </p:nvSpPr>
        <p:spPr>
          <a:xfrm flipH="1">
            <a:off x="815400" y="1712068"/>
            <a:ext cx="381102" cy="3531141"/>
          </a:xfrm>
          <a:prstGeom prst="rightBrace">
            <a:avLst>
              <a:gd name="adj1" fmla="val 53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/>
          <p:cNvSpPr/>
          <p:nvPr/>
        </p:nvSpPr>
        <p:spPr>
          <a:xfrm>
            <a:off x="8123102" y="1712068"/>
            <a:ext cx="381102" cy="3531141"/>
          </a:xfrm>
          <a:prstGeom prst="rightBrace">
            <a:avLst>
              <a:gd name="adj1" fmla="val 53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3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1959428"/>
            <a:ext cx="10686728" cy="26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Show that if </a:t>
            </a:r>
            <a:r>
              <a:rPr lang="en-US" altLang="zh-TW" b="1" dirty="0" smtClean="0"/>
              <a:t>HAM-CYCLE </a:t>
            </a:r>
            <a:r>
              <a:rPr lang="en-US" altLang="zh-TW" b="1" dirty="0" smtClean="0">
                <a:latin typeface="Symbol" panose="05050102010706020507" pitchFamily="18" charset="2"/>
              </a:rPr>
              <a:t></a:t>
            </a:r>
            <a:r>
              <a:rPr lang="en-US" altLang="zh-TW" b="1" dirty="0" smtClean="0"/>
              <a:t>P</a:t>
            </a:r>
            <a:r>
              <a:rPr lang="en-US" altLang="zh-TW" dirty="0" smtClean="0"/>
              <a:t>, then the problem of listing the vertices of a Hamiltonian cycle, in order, is polynomial-time solvable. 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smtClean="0"/>
              <a:t> </a:t>
            </a:r>
            <a:r>
              <a:rPr lang="en-US" altLang="zh-TW" b="1" i="1" dirty="0" smtClean="0"/>
              <a:t>Note </a:t>
            </a:r>
            <a:r>
              <a:rPr lang="en-US" altLang="zh-TW" b="1" dirty="0" smtClean="0"/>
              <a:t>1</a:t>
            </a:r>
            <a:r>
              <a:rPr lang="en-US" altLang="zh-TW" dirty="0" smtClean="0"/>
              <a:t>: HAM-CYCLE is defined as “ Does a graph </a:t>
            </a:r>
            <a:r>
              <a:rPr lang="en-US" altLang="zh-TW" i="1" dirty="0" smtClean="0"/>
              <a:t>G </a:t>
            </a:r>
            <a:r>
              <a:rPr lang="en-US" altLang="zh-TW" dirty="0" smtClean="0"/>
              <a:t>have a Hamiltonian cycle? </a:t>
            </a:r>
            <a:r>
              <a:rPr lang="en-US" altLang="zh-TW" dirty="0"/>
              <a:t>” (only return T or F</a:t>
            </a:r>
            <a:r>
              <a:rPr lang="en-US" altLang="zh-TW" dirty="0" smtClean="0"/>
              <a:t>)</a:t>
            </a:r>
          </a:p>
          <a:p>
            <a:r>
              <a:rPr lang="en-US" altLang="zh-TW" b="1" i="1" dirty="0" smtClean="0"/>
              <a:t>Note </a:t>
            </a:r>
            <a:r>
              <a:rPr lang="en-US" altLang="zh-TW" b="1" i="1" dirty="0"/>
              <a:t>2: “ HAM-CYCLE </a:t>
            </a:r>
            <a:r>
              <a:rPr lang="en-US" altLang="zh-TW" b="1" dirty="0">
                <a:latin typeface="Symbol" panose="05050102010706020507" pitchFamily="18" charset="2"/>
              </a:rPr>
              <a:t></a:t>
            </a:r>
            <a:r>
              <a:rPr lang="en-US" altLang="zh-TW" b="1" dirty="0"/>
              <a:t>P </a:t>
            </a:r>
            <a:r>
              <a:rPr lang="en-US" altLang="zh-TW" dirty="0"/>
              <a:t>” means that HAM-CYCLE is </a:t>
            </a:r>
            <a:r>
              <a:rPr lang="en-US" altLang="zh-TW" b="1" dirty="0"/>
              <a:t>polynomial-time</a:t>
            </a:r>
            <a:r>
              <a:rPr lang="en-US" altLang="zh-TW" dirty="0"/>
              <a:t> solvable.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6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程式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1.  for all node 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pair of{e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e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2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5603132" y="5586016"/>
            <a:ext cx="598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83992A"/>
                </a:solidFill>
                <a:hlinkClick r:id="rId3"/>
              </a:rPr>
              <a:t>https://www.coursehero.com/file/33916726/411-HW9pdf/</a:t>
            </a:r>
            <a:endParaRPr lang="zh-TW" altLang="en-US" b="1" dirty="0">
              <a:solidFill>
                <a:srgbClr val="839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程式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1.  for all node 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pair of{e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e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2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373549" y="2869660"/>
            <a:ext cx="5632315" cy="418289"/>
          </a:xfrm>
          <a:prstGeom prst="rect">
            <a:avLst/>
          </a:prstGeom>
          <a:noFill/>
          <a:ln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005864" y="3287949"/>
                <a:ext cx="3394953" cy="1118255"/>
              </a:xfrm>
              <a:prstGeom prst="rect">
                <a:avLst/>
              </a:prstGeom>
              <a:noFill/>
              <a:ln w="19050">
                <a:solidFill>
                  <a:srgbClr val="83992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(</a:t>
                </a:r>
                <a:r>
                  <a:rPr lang="en-US" altLang="zh-TW" i="1" dirty="0"/>
                  <a:t>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i="1" dirty="0" err="1"/>
                  <a:t>Ev</a:t>
                </a:r>
                <a:r>
                  <a:rPr lang="en-US" altLang="zh-TW" dirty="0"/>
                  <a:t>)∪ </a:t>
                </a:r>
                <a:r>
                  <a:rPr lang="en-US" altLang="zh-TW" dirty="0"/>
                  <a:t>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zh-TW" altLang="en-US" dirty="0" smtClean="0">
                    <a:latin typeface="+mj-ea"/>
                    <a:ea typeface="+mj-ea"/>
                  </a:rPr>
                  <a:t>原本的邊</a:t>
                </a:r>
                <a:r>
                  <a:rPr lang="en-US" altLang="zh-TW" dirty="0" smtClean="0"/>
                  <a:t>(</a:t>
                </a:r>
                <a:r>
                  <a:rPr lang="en-US" altLang="zh-TW" i="1" dirty="0" smtClean="0"/>
                  <a:t>E</a:t>
                </a:r>
                <a:r>
                  <a:rPr lang="en-US" altLang="zh-TW" dirty="0" smtClean="0"/>
                  <a:t>)</a:t>
                </a:r>
              </a:p>
              <a:p>
                <a:pPr>
                  <a:lnSpc>
                    <a:spcPts val="2000"/>
                  </a:lnSpc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>
                    <a:latin typeface="+mj-ea"/>
                    <a:ea typeface="+mj-ea"/>
                  </a:rPr>
                  <a:t>所有與點</a:t>
                </a:r>
                <a:r>
                  <a:rPr lang="en-US" altLang="zh-TW" dirty="0"/>
                  <a:t>v</a:t>
                </a:r>
                <a:r>
                  <a:rPr lang="zh-TW" altLang="en-US" dirty="0">
                    <a:latin typeface="+mj-ea"/>
                    <a:ea typeface="+mj-ea"/>
                  </a:rPr>
                  <a:t>相連的邊</a:t>
                </a:r>
                <a:r>
                  <a:rPr lang="en-US" altLang="zh-TW" dirty="0" smtClean="0"/>
                  <a:t>(</a:t>
                </a:r>
                <a:r>
                  <a:rPr lang="en-US" altLang="zh-TW" i="1" dirty="0" err="1"/>
                  <a:t>Ev</a:t>
                </a:r>
                <a:r>
                  <a:rPr lang="en-US" altLang="zh-TW" dirty="0" smtClean="0"/>
                  <a:t>)</a:t>
                </a:r>
              </a:p>
              <a:p>
                <a:pPr>
                  <a:lnSpc>
                    <a:spcPts val="2000"/>
                  </a:lnSpc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zh-TW" altLang="en-US" dirty="0">
                    <a:latin typeface="+mj-ea"/>
                    <a:ea typeface="+mj-ea"/>
                  </a:rPr>
                  <a:t>與點</a:t>
                </a:r>
                <a:r>
                  <a:rPr lang="en-US" altLang="zh-TW" dirty="0"/>
                  <a:t>v</a:t>
                </a:r>
                <a:r>
                  <a:rPr lang="zh-TW" altLang="en-US" dirty="0">
                    <a:latin typeface="+mj-ea"/>
                    <a:ea typeface="+mj-ea"/>
                  </a:rPr>
                  <a:t>相連的</a:t>
                </a:r>
                <a:r>
                  <a:rPr lang="zh-TW" altLang="en-US" dirty="0">
                    <a:latin typeface="+mj-ea"/>
                    <a:ea typeface="+mj-ea"/>
                  </a:rPr>
                  <a:t>其</a:t>
                </a:r>
                <a:r>
                  <a:rPr lang="zh-TW" altLang="en-US" dirty="0">
                    <a:latin typeface="+mj-ea"/>
                    <a:ea typeface="+mj-ea"/>
                  </a:rPr>
                  <a:t>中兩條邊</a:t>
                </a:r>
                <a:r>
                  <a:rPr lang="en-US" altLang="zh-TW" dirty="0" smtClean="0"/>
                  <a:t>(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64" y="3287949"/>
                <a:ext cx="3394953" cy="1118255"/>
              </a:xfrm>
              <a:prstGeom prst="rect">
                <a:avLst/>
              </a:prstGeom>
              <a:blipFill>
                <a:blip r:embed="rId3"/>
                <a:stretch>
                  <a:fillRect l="-1250" t="-3743" r="-3036" b="-6952"/>
                </a:stretch>
              </a:blipFill>
              <a:ln w="19050">
                <a:solidFill>
                  <a:srgbClr val="83992A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4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程式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/>
                  <a:t>1</a:t>
                </a:r>
                <a:r>
                  <a:rPr lang="en-US" altLang="zh-TW" dirty="0" smtClean="0"/>
                  <a:t>.  for </a:t>
                </a:r>
                <a:r>
                  <a:rPr lang="en-US" altLang="zh-TW" dirty="0"/>
                  <a:t>all node </a:t>
                </a:r>
                <a:r>
                  <a:rPr lang="en-US" altLang="zh-TW" dirty="0" smtClean="0"/>
                  <a:t>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</a:t>
                </a:r>
                <a:r>
                  <a:rPr lang="en-US" altLang="zh-TW" dirty="0"/>
                  <a:t>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</a:t>
                </a:r>
                <a:r>
                  <a:rPr lang="en-US" altLang="zh-TW" dirty="0"/>
                  <a:t>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2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397006" y="3287949"/>
            <a:ext cx="4270442" cy="418289"/>
          </a:xfrm>
          <a:prstGeom prst="rect">
            <a:avLst/>
          </a:prstGeom>
          <a:noFill/>
          <a:ln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966140" y="3287949"/>
            <a:ext cx="3394953" cy="627544"/>
          </a:xfrm>
          <a:prstGeom prst="rect">
            <a:avLst/>
          </a:prstGeom>
          <a:noFill/>
          <a:ln w="19050">
            <a:solidFill>
              <a:srgbClr val="83992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TW" dirty="0"/>
              <a:t>if </a:t>
            </a:r>
            <a:r>
              <a:rPr lang="en-US" altLang="zh-TW" b="1" dirty="0"/>
              <a:t>HAM-CYCLE </a:t>
            </a:r>
            <a:r>
              <a:rPr lang="en-US" altLang="zh-TW" b="1" dirty="0">
                <a:latin typeface="Symbol" panose="05050102010706020507" pitchFamily="18" charset="2"/>
              </a:rPr>
              <a:t></a:t>
            </a:r>
            <a:r>
              <a:rPr lang="en-US" altLang="zh-TW" b="1" dirty="0" smtClean="0"/>
              <a:t>P</a:t>
            </a:r>
            <a:r>
              <a:rPr lang="zh-TW" altLang="en-US" dirty="0"/>
              <a:t> </a:t>
            </a:r>
            <a:r>
              <a:rPr lang="zh-TW" altLang="en-US" dirty="0">
                <a:latin typeface="+mj-ea"/>
                <a:ea typeface="+mj-ea"/>
              </a:rPr>
              <a:t>的假設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ts val="2000"/>
              </a:lnSpc>
            </a:pPr>
            <a:r>
              <a:rPr lang="zh-TW" altLang="en-US" dirty="0">
                <a:latin typeface="+mj-ea"/>
                <a:ea typeface="+mj-ea"/>
              </a:rPr>
              <a:t>需花 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polynomial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0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程式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/>
                  <a:t>1</a:t>
                </a:r>
                <a:r>
                  <a:rPr lang="en-US" altLang="zh-TW" dirty="0" smtClean="0"/>
                  <a:t>.  for </a:t>
                </a:r>
                <a:r>
                  <a:rPr lang="en-US" altLang="zh-TW" dirty="0"/>
                  <a:t>all node </a:t>
                </a:r>
                <a:r>
                  <a:rPr lang="en-US" altLang="zh-TW" dirty="0" smtClean="0"/>
                  <a:t>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</a:t>
                </a:r>
                <a:r>
                  <a:rPr lang="en-US" altLang="zh-TW" dirty="0"/>
                  <a:t>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</a:t>
                </a:r>
                <a:r>
                  <a:rPr lang="en-US" altLang="zh-TW" dirty="0"/>
                  <a:t>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3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＞形箭號 10"/>
          <p:cNvSpPr/>
          <p:nvPr/>
        </p:nvSpPr>
        <p:spPr>
          <a:xfrm flipH="1">
            <a:off x="5885234" y="3920246"/>
            <a:ext cx="282103" cy="418289"/>
          </a:xfrm>
          <a:prstGeom prst="chevron">
            <a:avLst>
              <a:gd name="adj" fmla="val 89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32707" y="3822499"/>
            <a:ext cx="3258765" cy="738664"/>
          </a:xfrm>
          <a:prstGeom prst="rect">
            <a:avLst/>
          </a:prstGeom>
          <a:noFill/>
          <a:ln w="19050">
            <a:solidFill>
              <a:srgbClr val="83992A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更新圖</a:t>
            </a:r>
            <a:r>
              <a:rPr lang="en-US" altLang="zh-TW" dirty="0" smtClean="0"/>
              <a:t>G</a:t>
            </a:r>
            <a:r>
              <a:rPr lang="zh-TW" altLang="en-US" dirty="0">
                <a:latin typeface="+mj-ea"/>
                <a:ea typeface="+mj-ea"/>
              </a:rPr>
              <a:t>為</a:t>
            </a:r>
            <a:r>
              <a:rPr lang="en-US" altLang="zh-TW" dirty="0" smtClean="0"/>
              <a:t>G’ 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把多餘的邊刪掉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r>
              <a:rPr lang="zh-TW" altLang="en-US" dirty="0">
                <a:latin typeface="+mj-ea"/>
                <a:ea typeface="+mj-ea"/>
              </a:rPr>
              <a:t>下一個</a:t>
            </a:r>
            <a:r>
              <a:rPr lang="en-US" altLang="zh-TW" dirty="0" smtClean="0"/>
              <a:t>v</a:t>
            </a:r>
            <a:r>
              <a:rPr lang="zh-TW" altLang="en-US" dirty="0" smtClean="0">
                <a:latin typeface="+mj-ea"/>
                <a:ea typeface="+mj-ea"/>
              </a:rPr>
              <a:t>為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US" altLang="zh-TW" sz="24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TW" altLang="en-US" dirty="0" smtClean="0">
                <a:latin typeface="+mj-ea"/>
                <a:ea typeface="+mj-ea"/>
              </a:rPr>
              <a:t>連到的</a:t>
            </a:r>
            <a:r>
              <a:rPr lang="en-US" altLang="zh-TW" dirty="0" smtClean="0"/>
              <a:t>v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93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程式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/>
                  <a:t>1</a:t>
                </a:r>
                <a:r>
                  <a:rPr lang="en-US" altLang="zh-TW" dirty="0" smtClean="0"/>
                  <a:t>.  for </a:t>
                </a:r>
                <a:r>
                  <a:rPr lang="en-US" altLang="zh-TW" dirty="0"/>
                  <a:t>all node </a:t>
                </a:r>
                <a:r>
                  <a:rPr lang="en-US" altLang="zh-TW" dirty="0" smtClean="0"/>
                  <a:t>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</a:t>
                </a:r>
                <a:r>
                  <a:rPr lang="en-US" altLang="zh-TW" dirty="0"/>
                  <a:t>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</a:t>
                </a:r>
                <a:r>
                  <a:rPr lang="en-US" altLang="zh-TW" dirty="0"/>
                  <a:t>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3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859188" y="4407388"/>
            <a:ext cx="3586369" cy="923330"/>
          </a:xfrm>
          <a:prstGeom prst="rect">
            <a:avLst/>
          </a:prstGeom>
          <a:noFill/>
          <a:ln w="19050">
            <a:solidFill>
              <a:srgbClr val="83992A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只有第一次</a:t>
            </a:r>
            <a:r>
              <a:rPr lang="en-US" altLang="zh-TW" dirty="0" smtClean="0">
                <a:latin typeface="+mj-ea"/>
                <a:ea typeface="+mj-ea"/>
              </a:rPr>
              <a:t>loop</a:t>
            </a:r>
            <a:r>
              <a:rPr lang="zh-TW" altLang="en-US" dirty="0" smtClean="0">
                <a:latin typeface="+mj-ea"/>
                <a:ea typeface="+mj-ea"/>
              </a:rPr>
              <a:t>要看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因為如果此圖沒有</a:t>
            </a:r>
            <a:r>
              <a:rPr lang="en-US" altLang="zh-TW" dirty="0" err="1"/>
              <a:t>hamiltonian</a:t>
            </a:r>
            <a:r>
              <a:rPr lang="en-US" altLang="zh-TW" dirty="0"/>
              <a:t> </a:t>
            </a:r>
            <a:r>
              <a:rPr lang="en-US" altLang="zh-TW" dirty="0" smtClean="0"/>
              <a:t>cycle</a:t>
            </a:r>
          </a:p>
          <a:p>
            <a:r>
              <a:rPr lang="zh-TW" altLang="en-US" dirty="0">
                <a:latin typeface="+mj-ea"/>
                <a:ea typeface="+mj-ea"/>
              </a:rPr>
              <a:t>第一次迴圈即可找</a:t>
            </a:r>
            <a:r>
              <a:rPr lang="zh-TW" altLang="en-US" dirty="0">
                <a:latin typeface="+mj-ea"/>
                <a:ea typeface="+mj-ea"/>
              </a:rPr>
              <a:t>出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9376" y="4465715"/>
            <a:ext cx="3598658" cy="806676"/>
          </a:xfrm>
          <a:prstGeom prst="rect">
            <a:avLst/>
          </a:prstGeom>
          <a:noFill/>
          <a:ln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74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程式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1.  for all node 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pair of{e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e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2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373549" y="2869660"/>
            <a:ext cx="5632315" cy="418289"/>
          </a:xfrm>
          <a:prstGeom prst="rect">
            <a:avLst/>
          </a:prstGeom>
          <a:noFill/>
          <a:ln>
            <a:solidFill>
              <a:srgbClr val="83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005864" y="3287949"/>
            <a:ext cx="3394953" cy="605294"/>
          </a:xfrm>
          <a:prstGeom prst="rect">
            <a:avLst/>
          </a:prstGeom>
          <a:noFill/>
          <a:ln w="19050">
            <a:solidFill>
              <a:srgbClr val="83992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dirty="0">
                <a:latin typeface="+mj-ea"/>
                <a:ea typeface="+mj-ea"/>
              </a:rPr>
              <a:t>之後迴圈</a:t>
            </a:r>
            <a:r>
              <a:rPr lang="zh-TW" altLang="en-US" dirty="0" smtClean="0">
                <a:latin typeface="+mj-ea"/>
                <a:ea typeface="+mj-ea"/>
              </a:rPr>
              <a:t>的</a:t>
            </a:r>
            <a:r>
              <a:rPr lang="en-US" altLang="zh-TW" dirty="0" smtClean="0"/>
              <a:t>e</a:t>
            </a:r>
            <a:r>
              <a:rPr lang="en-US" altLang="zh-TW" baseline="-25000" dirty="0" smtClean="0"/>
              <a:t>1</a:t>
            </a:r>
            <a:r>
              <a:rPr lang="zh-TW" altLang="en-US" dirty="0" smtClean="0">
                <a:latin typeface="+mj-ea"/>
                <a:ea typeface="+mj-ea"/>
              </a:rPr>
              <a:t>為前次</a:t>
            </a:r>
            <a:r>
              <a:rPr lang="zh-TW" altLang="en-US" dirty="0">
                <a:latin typeface="+mj-ea"/>
                <a:ea typeface="+mj-ea"/>
              </a:rPr>
              <a:t>迴</a:t>
            </a:r>
            <a:r>
              <a:rPr lang="zh-TW" altLang="en-US" dirty="0" smtClean="0">
                <a:latin typeface="+mj-ea"/>
                <a:ea typeface="+mj-ea"/>
              </a:rPr>
              <a:t>圈的</a:t>
            </a:r>
            <a:r>
              <a:rPr lang="en-US" altLang="zh-TW" dirty="0" smtClean="0"/>
              <a:t>e</a:t>
            </a:r>
            <a:r>
              <a:rPr lang="en-US" altLang="zh-TW" baseline="-25000" dirty="0" smtClean="0"/>
              <a:t>2</a:t>
            </a:r>
          </a:p>
          <a:p>
            <a:pPr>
              <a:lnSpc>
                <a:spcPts val="2000"/>
              </a:lnSpc>
            </a:pPr>
            <a:r>
              <a:rPr lang="zh-TW" altLang="en-US" dirty="0" smtClean="0">
                <a:latin typeface="+mj-ea"/>
                <a:ea typeface="+mj-ea"/>
              </a:rPr>
              <a:t>因此</a:t>
            </a:r>
            <a:r>
              <a:rPr lang="en-US" altLang="zh-TW" dirty="0"/>
              <a:t>vertex</a:t>
            </a:r>
            <a:r>
              <a:rPr lang="zh-TW" altLang="en-US" dirty="0" smtClean="0">
                <a:latin typeface="+mj-ea"/>
                <a:ea typeface="+mj-ea"/>
              </a:rPr>
              <a:t>會依序紀錄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50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/>
        </p:nvCxnSpPr>
        <p:spPr>
          <a:xfrm>
            <a:off x="1396169" y="1584887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1058591" y="704151"/>
            <a:ext cx="9601196" cy="10079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>
                <a:latin typeface="華康細圓體" panose="020F0309000000000000" pitchFamily="49" charset="-120"/>
                <a:ea typeface="華康細圓體" panose="020F0309000000000000" pitchFamily="49" charset="-120"/>
              </a:rPr>
              <a:t>複雜度分析</a:t>
            </a:r>
            <a:endParaRPr lang="zh-TW" altLang="en-US" dirty="0">
              <a:latin typeface="華康細圓體" panose="020F0309000000000000" pitchFamily="49" charset="-120"/>
              <a:ea typeface="華康細圓體" panose="020F0309000000000000" pitchFamily="49" charset="-120"/>
            </a:endParaRPr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1058590" y="1712068"/>
            <a:ext cx="9601196" cy="420683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內容版面配置區 2"/>
              <p:cNvSpPr txBox="1">
                <a:spLocks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1.  for all node v ∈ V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2.  	let E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dirty="0" smtClean="0"/>
                  <a:t> be </a:t>
                </a:r>
                <a:r>
                  <a:rPr lang="en-US" altLang="zh-TW" dirty="0"/>
                  <a:t>the edges incident to v</a:t>
                </a:r>
                <a:r>
                  <a:rPr lang="en-US" altLang="zh-TW" dirty="0" smtClean="0"/>
                  <a:t>.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3.  	for </a:t>
                </a:r>
                <a:r>
                  <a:rPr lang="en-US" altLang="zh-TW" dirty="0"/>
                  <a:t>each pair{e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} </a:t>
                </a:r>
                <a:r>
                  <a:rPr lang="en-US" altLang="zh-TW" dirty="0" smtClean="0"/>
                  <a:t>∈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>
                    <a:effectLst/>
                  </a:rPr>
                  <a:t>4.  		construct graph </a:t>
                </a:r>
                <a:r>
                  <a:rPr lang="en-US" altLang="zh-TW" i="1" dirty="0" smtClean="0">
                    <a:effectLst/>
                  </a:rPr>
                  <a:t>G’ </a:t>
                </a:r>
                <a:r>
                  <a:rPr lang="en-US" altLang="zh-TW" dirty="0" smtClean="0">
                    <a:effectLst/>
                  </a:rPr>
                  <a:t>= </a:t>
                </a:r>
                <a:r>
                  <a:rPr lang="en-US" altLang="zh-TW" dirty="0">
                    <a:effectLst/>
                  </a:rPr>
                  <a:t>(</a:t>
                </a:r>
                <a:r>
                  <a:rPr lang="en-US" altLang="zh-TW" i="1" dirty="0">
                    <a:effectLst/>
                  </a:rPr>
                  <a:t>V</a:t>
                </a:r>
                <a:r>
                  <a:rPr lang="en-US" altLang="zh-TW" dirty="0">
                    <a:effectLst/>
                  </a:rPr>
                  <a:t>,(</a:t>
                </a:r>
                <a:r>
                  <a:rPr lang="en-US" altLang="zh-TW" i="1" dirty="0" smtClean="0">
                    <a:effectLst/>
                  </a:rPr>
                  <a:t>E</a:t>
                </a:r>
                <a:r>
                  <a:rPr lang="en-US" altLang="zh-TW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en-US" dirty="0" smtClean="0">
                    <a:effectLst/>
                  </a:rPr>
                  <a:t> </a:t>
                </a:r>
                <a:r>
                  <a:rPr lang="en-US" altLang="zh-TW" i="1" dirty="0" err="1" smtClean="0">
                    <a:effectLst/>
                  </a:rPr>
                  <a:t>Ev</a:t>
                </a:r>
                <a:r>
                  <a:rPr lang="en-US" altLang="zh-TW" dirty="0">
                    <a:effectLst/>
                  </a:rPr>
                  <a:t>)∪ </a:t>
                </a:r>
                <a:r>
                  <a:rPr lang="en-US" altLang="zh-TW" dirty="0" smtClean="0">
                    <a:effectLst/>
                  </a:rPr>
                  <a:t>{</a:t>
                </a:r>
                <a:r>
                  <a:rPr lang="en-US" altLang="zh-TW" dirty="0">
                    <a:effectLst/>
                  </a:rPr>
                  <a:t>e</a:t>
                </a:r>
                <a:r>
                  <a:rPr lang="en-US" altLang="zh-TW" baseline="-25000" dirty="0">
                    <a:effectLst/>
                  </a:rPr>
                  <a:t>1</a:t>
                </a:r>
                <a:r>
                  <a:rPr lang="en-US" altLang="zh-TW" dirty="0">
                    <a:effectLst/>
                  </a:rPr>
                  <a:t>, e</a:t>
                </a:r>
                <a:r>
                  <a:rPr lang="en-US" altLang="zh-TW" baseline="-25000" dirty="0">
                    <a:effectLst/>
                  </a:rPr>
                  <a:t>2</a:t>
                </a:r>
                <a:r>
                  <a:rPr lang="en-US" altLang="zh-TW" dirty="0" smtClean="0">
                    <a:effectLst/>
                  </a:rPr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5.  		if </a:t>
                </a:r>
                <a:r>
                  <a:rPr lang="en-US" altLang="zh-TW" i="1" dirty="0"/>
                  <a:t>G’ 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contains </a:t>
                </a:r>
                <a:r>
                  <a:rPr lang="en-US" altLang="zh-TW" dirty="0"/>
                  <a:t>a </a:t>
                </a:r>
                <a:r>
                  <a:rPr lang="en-US" altLang="zh-TW" dirty="0" err="1"/>
                  <a:t>hamiltonian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cycle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6.  			record </a:t>
                </a:r>
                <a:r>
                  <a:rPr lang="en-US" altLang="zh-TW" dirty="0"/>
                  <a:t>the pair </a:t>
                </a:r>
                <a:r>
                  <a:rPr lang="en-US" altLang="zh-TW" dirty="0" smtClean="0"/>
                  <a:t>of{</a:t>
                </a:r>
                <a:r>
                  <a:rPr lang="en-US" altLang="zh-TW" dirty="0"/>
                  <a:t>e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e</a:t>
                </a:r>
                <a:r>
                  <a:rPr lang="en-US" altLang="zh-TW" baseline="-25000" dirty="0"/>
                  <a:t>2</a:t>
                </a:r>
                <a:r>
                  <a:rPr lang="en-US" altLang="zh-TW" dirty="0" smtClean="0"/>
                  <a:t>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7.  			break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8. 	if </a:t>
                </a:r>
                <a:r>
                  <a:rPr lang="en-US" altLang="zh-TW" dirty="0"/>
                  <a:t>no pair in </a:t>
                </a:r>
                <a:r>
                  <a:rPr lang="en-US" altLang="zh-TW" dirty="0"/>
                  <a:t>E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dirty="0" smtClean="0"/>
                  <a:t>is recorded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9.  		return false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10.  print(all pair of{e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e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})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TW" dirty="0" smtClean="0"/>
                  <a:t>11.  return true</a:t>
                </a:r>
                <a:endParaRPr lang="zh-TW" altLang="en-US" dirty="0"/>
              </a:p>
            </p:txBody>
          </p:sp>
        </mc:Choice>
        <mc:Fallback>
          <p:sp>
            <p:nvSpPr>
              <p:cNvPr id="2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90" y="1712068"/>
                <a:ext cx="9601196" cy="4464996"/>
              </a:xfrm>
              <a:prstGeom prst="rect">
                <a:avLst/>
              </a:prstGeom>
              <a:blipFill>
                <a:blip r:embed="rId2"/>
                <a:stretch>
                  <a:fillRect l="-1143" t="-4235" b="-17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6629650" y="3269395"/>
            <a:ext cx="2059990" cy="1255587"/>
            <a:chOff x="8093413" y="3326860"/>
            <a:chExt cx="2059990" cy="497906"/>
          </a:xfrm>
        </p:grpSpPr>
        <p:sp>
          <p:nvSpPr>
            <p:cNvPr id="2" name="右大括弧 1"/>
            <p:cNvSpPr/>
            <p:nvPr/>
          </p:nvSpPr>
          <p:spPr>
            <a:xfrm>
              <a:off x="8093413" y="3326860"/>
              <a:ext cx="243190" cy="447473"/>
            </a:xfrm>
            <a:prstGeom prst="rightBrace">
              <a:avLst>
                <a:gd name="adj1" fmla="val 530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336603" y="3475953"/>
              <a:ext cx="1816800" cy="3488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TW" b="1" dirty="0">
                  <a:solidFill>
                    <a:srgbClr val="83992A"/>
                  </a:solidFill>
                </a:rPr>
                <a:t>polynomial-time</a:t>
              </a:r>
              <a:endParaRPr lang="en-US" altLang="zh-TW" b="1" dirty="0">
                <a:solidFill>
                  <a:srgbClr val="83992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右大括弧 9"/>
          <p:cNvSpPr/>
          <p:nvPr/>
        </p:nvSpPr>
        <p:spPr>
          <a:xfrm flipH="1">
            <a:off x="815400" y="3269395"/>
            <a:ext cx="243190" cy="1128408"/>
          </a:xfrm>
          <a:prstGeom prst="rightBrace">
            <a:avLst>
              <a:gd name="adj1" fmla="val 53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31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599</TotalTime>
  <Words>333</Words>
  <Application>Microsoft Office PowerPoint</Application>
  <PresentationFormat>寬螢幕</PresentationFormat>
  <Paragraphs>153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華康粗黑體(P)</vt:lpstr>
      <vt:lpstr>華康細圓體</vt:lpstr>
      <vt:lpstr>微軟正黑體</vt:lpstr>
      <vt:lpstr>新細明體</vt:lpstr>
      <vt:lpstr>Arial</vt:lpstr>
      <vt:lpstr>Calibri</vt:lpstr>
      <vt:lpstr>Cambria Math</vt:lpstr>
      <vt:lpstr>Garamond</vt:lpstr>
      <vt:lpstr>Symbol</vt:lpstr>
      <vt:lpstr>有機</vt:lpstr>
      <vt:lpstr>HW13第3題</vt:lpstr>
      <vt:lpstr>題目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</cp:lastModifiedBy>
  <cp:revision>74</cp:revision>
  <dcterms:created xsi:type="dcterms:W3CDTF">2019-04-22T15:13:51Z</dcterms:created>
  <dcterms:modified xsi:type="dcterms:W3CDTF">2019-06-03T09:41:09Z</dcterms:modified>
</cp:coreProperties>
</file>