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4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r>
              <a:rPr lang="en-US"/>
              <a:t>HW 13 Q4 Exercises 34.2-7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Group 2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1</a:t>
            </a:r>
            <a:endParaRPr lang="en-US"/>
          </a:p>
        </p:txBody>
      </p:sp>
      <p:pic>
        <p:nvPicPr>
          <p:cNvPr id="4" name="Picture 3" descr="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4445" y="2364740"/>
            <a:ext cx="6581775" cy="1866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24635" y="5168900"/>
            <a:ext cx="1710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Q =</a:t>
            </a:r>
            <a:r>
              <a:rPr lang="en-US" sz="2800">
                <a:solidFill>
                  <a:srgbClr val="FF0000"/>
                </a:solidFill>
              </a:rPr>
              <a:t> V5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530090" y="5168900"/>
            <a:ext cx="279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ID[]={0, </a:t>
            </a:r>
            <a:r>
              <a:rPr lang="en-US" sz="2800">
                <a:solidFill>
                  <a:schemeClr val="tx1"/>
                </a:solidFill>
              </a:rPr>
              <a:t>0</a:t>
            </a:r>
            <a:r>
              <a:rPr lang="en-US" sz="2800"/>
              <a:t>, </a:t>
            </a:r>
            <a:r>
              <a:rPr lang="en-US" sz="2800">
                <a:solidFill>
                  <a:schemeClr val="tx1"/>
                </a:solidFill>
              </a:rPr>
              <a:t>0</a:t>
            </a:r>
            <a:r>
              <a:rPr lang="en-US" sz="2800"/>
              <a:t>, </a:t>
            </a:r>
            <a:r>
              <a:rPr lang="en-US" sz="2800">
                <a:solidFill>
                  <a:schemeClr val="tx1"/>
                </a:solidFill>
              </a:rPr>
              <a:t>0</a:t>
            </a:r>
            <a:r>
              <a:rPr lang="en-US" sz="2800"/>
              <a:t>, </a:t>
            </a:r>
            <a:r>
              <a:rPr lang="en-US" sz="2800">
                <a:solidFill>
                  <a:srgbClr val="FF0000"/>
                </a:solidFill>
              </a:rPr>
              <a:t>0</a:t>
            </a:r>
            <a:r>
              <a:rPr lang="en-US" sz="2800"/>
              <a:t>}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8617585" y="5168900"/>
            <a:ext cx="210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temp = </a:t>
            </a:r>
            <a:r>
              <a:rPr lang="en-US" sz="2800">
                <a:solidFill>
                  <a:srgbClr val="FF0000"/>
                </a:solidFill>
              </a:rPr>
              <a:t>V4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524635" y="5801995"/>
            <a:ext cx="4774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Output = </a:t>
            </a:r>
            <a:r>
              <a:rPr lang="en-US" sz="2800">
                <a:solidFill>
                  <a:schemeClr val="tx1"/>
                </a:solidFill>
              </a:rPr>
              <a:t>V1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V2 V3</a:t>
            </a:r>
            <a:r>
              <a:rPr lang="en-US" sz="2800">
                <a:solidFill>
                  <a:srgbClr val="FF0000"/>
                </a:solidFill>
              </a:rPr>
              <a:t> V4 </a:t>
            </a:r>
            <a:r>
              <a:rPr lang="en-US" sz="2800"/>
              <a:t> </a:t>
            </a:r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1</a:t>
            </a:r>
            <a:endParaRPr lang="en-US"/>
          </a:p>
        </p:txBody>
      </p:sp>
      <p:pic>
        <p:nvPicPr>
          <p:cNvPr id="4" name="Picture 3" descr="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4445" y="2364740"/>
            <a:ext cx="6581775" cy="1866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24635" y="5168900"/>
            <a:ext cx="1710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Q =</a:t>
            </a:r>
            <a:r>
              <a:rPr lang="en-US" sz="2800">
                <a:solidFill>
                  <a:srgbClr val="FF0000"/>
                </a:solidFill>
              </a:rPr>
              <a:t> Empty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530090" y="5168900"/>
            <a:ext cx="279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ID[]={0, </a:t>
            </a:r>
            <a:r>
              <a:rPr lang="en-US" sz="2800">
                <a:solidFill>
                  <a:schemeClr val="tx1"/>
                </a:solidFill>
              </a:rPr>
              <a:t>0</a:t>
            </a:r>
            <a:r>
              <a:rPr lang="en-US" sz="2800"/>
              <a:t>, </a:t>
            </a:r>
            <a:r>
              <a:rPr lang="en-US" sz="2800">
                <a:solidFill>
                  <a:schemeClr val="tx1"/>
                </a:solidFill>
              </a:rPr>
              <a:t>0</a:t>
            </a:r>
            <a:r>
              <a:rPr lang="en-US" sz="2800"/>
              <a:t>, </a:t>
            </a:r>
            <a:r>
              <a:rPr lang="en-US" sz="2800">
                <a:solidFill>
                  <a:schemeClr val="tx1"/>
                </a:solidFill>
              </a:rPr>
              <a:t>0</a:t>
            </a:r>
            <a:r>
              <a:rPr lang="en-US" sz="2800"/>
              <a:t>, </a:t>
            </a:r>
            <a:r>
              <a:rPr lang="en-US" sz="2800">
                <a:solidFill>
                  <a:schemeClr val="tx1"/>
                </a:solidFill>
              </a:rPr>
              <a:t>0</a:t>
            </a:r>
            <a:r>
              <a:rPr lang="en-US" sz="2800"/>
              <a:t>}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8617585" y="5168900"/>
            <a:ext cx="210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temp = </a:t>
            </a:r>
            <a:r>
              <a:rPr lang="en-US" sz="2800">
                <a:solidFill>
                  <a:srgbClr val="FF0000"/>
                </a:solidFill>
              </a:rPr>
              <a:t>V5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524635" y="5801995"/>
            <a:ext cx="4774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Output = </a:t>
            </a:r>
            <a:r>
              <a:rPr lang="en-US" sz="2800">
                <a:solidFill>
                  <a:schemeClr val="tx1"/>
                </a:solidFill>
              </a:rPr>
              <a:t>V1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V2 V3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V4</a:t>
            </a:r>
            <a:r>
              <a:rPr lang="en-US" sz="2800">
                <a:solidFill>
                  <a:srgbClr val="FF0000"/>
                </a:solidFill>
              </a:rPr>
              <a:t> V5</a:t>
            </a:r>
            <a:r>
              <a:rPr lang="en-US" sz="2800"/>
              <a:t> 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5400040" y="5801995"/>
            <a:ext cx="458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return true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2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24635" y="5168900"/>
            <a:ext cx="1710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Q = Empty  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530090" y="5168900"/>
            <a:ext cx="279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ID[]={0, 1, 0, 2, 2}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8617585" y="5168900"/>
            <a:ext cx="210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temp = NIL  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524635" y="5801995"/>
            <a:ext cx="270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Output =   </a:t>
            </a:r>
            <a:endParaRPr lang="en-US" sz="2800"/>
          </a:p>
        </p:txBody>
      </p:sp>
      <p:pic>
        <p:nvPicPr>
          <p:cNvPr id="8" name="Picture 7" descr="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825" y="2101850"/>
            <a:ext cx="658177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2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24635" y="5168900"/>
            <a:ext cx="1710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Q = </a:t>
            </a:r>
            <a:r>
              <a:rPr lang="en-US" sz="2800">
                <a:solidFill>
                  <a:srgbClr val="FF0000"/>
                </a:solidFill>
              </a:rPr>
              <a:t>V1 V3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530090" y="5168900"/>
            <a:ext cx="279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ID[]={0, 1, 0, 2, 2}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8617585" y="5168900"/>
            <a:ext cx="210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temp = NIL  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524635" y="5801995"/>
            <a:ext cx="270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Output =   </a:t>
            </a:r>
            <a:endParaRPr lang="en-US" sz="2800"/>
          </a:p>
        </p:txBody>
      </p:sp>
      <p:pic>
        <p:nvPicPr>
          <p:cNvPr id="8" name="Picture 7" descr="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825" y="2101850"/>
            <a:ext cx="658177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2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24635" y="5168900"/>
            <a:ext cx="1710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Q = </a:t>
            </a:r>
            <a:r>
              <a:rPr lang="en-US" sz="2800">
                <a:solidFill>
                  <a:schemeClr val="tx1"/>
                </a:solidFill>
              </a:rPr>
              <a:t>V3 V2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530090" y="5168900"/>
            <a:ext cx="279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ID[]={0, </a:t>
            </a:r>
            <a:r>
              <a:rPr lang="en-US" sz="2800">
                <a:solidFill>
                  <a:srgbClr val="FF0000"/>
                </a:solidFill>
              </a:rPr>
              <a:t>0</a:t>
            </a:r>
            <a:r>
              <a:rPr lang="en-US" sz="2800"/>
              <a:t>, 0, </a:t>
            </a:r>
            <a:r>
              <a:rPr lang="en-US" sz="2800">
                <a:solidFill>
                  <a:srgbClr val="FF0000"/>
                </a:solidFill>
              </a:rPr>
              <a:t>1</a:t>
            </a:r>
            <a:r>
              <a:rPr lang="en-US" sz="2800"/>
              <a:t>, 2}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8617585" y="5168900"/>
            <a:ext cx="210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temp = </a:t>
            </a:r>
            <a:r>
              <a:rPr lang="en-US" sz="2800">
                <a:solidFill>
                  <a:srgbClr val="FF0000"/>
                </a:solidFill>
              </a:rPr>
              <a:t>V1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24635" y="5801995"/>
            <a:ext cx="270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Output =  </a:t>
            </a:r>
            <a:r>
              <a:rPr lang="en-US" sz="2800">
                <a:solidFill>
                  <a:srgbClr val="FF0000"/>
                </a:solidFill>
              </a:rPr>
              <a:t>V1</a:t>
            </a:r>
            <a:r>
              <a:rPr lang="en-US" sz="2800"/>
              <a:t> </a:t>
            </a:r>
            <a:endParaRPr lang="en-US" sz="2800"/>
          </a:p>
        </p:txBody>
      </p:sp>
      <p:pic>
        <p:nvPicPr>
          <p:cNvPr id="8" name="Picture 7" descr="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825" y="2101850"/>
            <a:ext cx="658177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2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24635" y="5168900"/>
            <a:ext cx="1710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Q = </a:t>
            </a:r>
            <a:r>
              <a:rPr lang="en-US" sz="2800">
                <a:solidFill>
                  <a:schemeClr val="tx1"/>
                </a:solidFill>
              </a:rPr>
              <a:t>V3 V2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530090" y="5168900"/>
            <a:ext cx="279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ID[]={0, </a:t>
            </a:r>
            <a:r>
              <a:rPr lang="en-US" sz="2800">
                <a:solidFill>
                  <a:srgbClr val="FF0000"/>
                </a:solidFill>
              </a:rPr>
              <a:t>0</a:t>
            </a:r>
            <a:r>
              <a:rPr lang="en-US" sz="2800"/>
              <a:t>, 0, </a:t>
            </a:r>
            <a:r>
              <a:rPr lang="en-US" sz="2800">
                <a:solidFill>
                  <a:srgbClr val="FF0000"/>
                </a:solidFill>
              </a:rPr>
              <a:t>1</a:t>
            </a:r>
            <a:r>
              <a:rPr lang="en-US" sz="2800"/>
              <a:t>, 2}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8617585" y="5168900"/>
            <a:ext cx="210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temp = </a:t>
            </a:r>
            <a:r>
              <a:rPr lang="en-US" sz="2800">
                <a:solidFill>
                  <a:srgbClr val="FF0000"/>
                </a:solidFill>
              </a:rPr>
              <a:t>V1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24635" y="5801995"/>
            <a:ext cx="270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Output =  </a:t>
            </a:r>
            <a:r>
              <a:rPr lang="en-US" sz="2800">
                <a:solidFill>
                  <a:srgbClr val="FF0000"/>
                </a:solidFill>
              </a:rPr>
              <a:t>V1</a:t>
            </a:r>
            <a:r>
              <a:rPr lang="en-US" sz="2800"/>
              <a:t> </a:t>
            </a:r>
            <a:endParaRPr lang="en-US" sz="2800"/>
          </a:p>
        </p:txBody>
      </p:sp>
      <p:pic>
        <p:nvPicPr>
          <p:cNvPr id="8" name="Picture 7" descr="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825" y="2101850"/>
            <a:ext cx="6581775" cy="18669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530090" y="5801995"/>
            <a:ext cx="458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V3 is not in N[V1] retun False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r>
              <a:rPr lang="en-US"/>
              <a:t>END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Exercises 34.2-7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Show that the Hamiltonian-path problem can be solved in polynomial time on directed acyclic graphs. Give an efficient algorithm for the problem.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Alogorithm - idea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/>
              <a:t>Since the graph is a DAG,  we could find the topological sort by the alogorithm perposed in Unit 7 page 29.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Check if there is any vertex are not adjacent to the next vertex. If no such pair, there is a </a:t>
            </a:r>
            <a:r>
              <a:rPr lang="en-US">
                <a:sym typeface="+mn-ea"/>
              </a:rPr>
              <a:t>Hamiltonian-path as the order of topological sort, if we find such a pair, then no Hamiltonian-path.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 - Pseudo-Code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5033010"/>
          </a:xfrm>
        </p:spPr>
        <p:txBody>
          <a:bodyPr>
            <a:normAutofit fontScale="70000"/>
          </a:bodyPr>
          <a:p>
            <a:pPr marL="0" indent="0">
              <a:buFont typeface="+mj-lt"/>
              <a:buNone/>
            </a:pPr>
            <a:r>
              <a:rPr lang="en-US" sz="2400">
                <a:sym typeface="+mn-ea"/>
              </a:rPr>
              <a:t>Hamiltonian-path problem(</a:t>
            </a:r>
            <a:r>
              <a:rPr lang="en-US" sz="2400" i="1">
                <a:sym typeface="+mn-ea"/>
              </a:rPr>
              <a:t>G</a:t>
            </a:r>
            <a:r>
              <a:rPr lang="en-US" sz="2400">
                <a:sym typeface="+mn-ea"/>
              </a:rPr>
              <a:t>)</a:t>
            </a:r>
            <a:endParaRPr lang="en-US" sz="2400"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 sz="2400"/>
              <a:t>	Compute </a:t>
            </a:r>
            <a:r>
              <a:rPr lang="en-US" sz="2400" i="1"/>
              <a:t>id[v]</a:t>
            </a:r>
            <a:r>
              <a:rPr lang="en-US" sz="2400"/>
              <a:t> for each vertex </a:t>
            </a:r>
            <a:r>
              <a:rPr lang="en-US" sz="2400" i="1"/>
              <a:t>v</a:t>
            </a:r>
            <a:r>
              <a:rPr lang="en-US" sz="2400"/>
              <a:t>, </a:t>
            </a:r>
            <a:r>
              <a:rPr lang="en-US" sz="2400" i="1"/>
              <a:t>temp </a:t>
            </a:r>
            <a:r>
              <a:rPr lang="en-US" sz="2400"/>
              <a:t>=</a:t>
            </a:r>
            <a:r>
              <a:rPr lang="en-US" sz="2400" i="1"/>
              <a:t> NIL</a:t>
            </a:r>
            <a:endParaRPr lang="en-US" sz="2400"/>
          </a:p>
          <a:p>
            <a:pPr marL="0" indent="0">
              <a:buFont typeface="+mj-lt"/>
              <a:buNone/>
            </a:pPr>
            <a:r>
              <a:rPr lang="en-US" sz="2400"/>
              <a:t>	</a:t>
            </a:r>
            <a:r>
              <a:rPr lang="en-US" sz="2400" b="1"/>
              <a:t>for</a:t>
            </a:r>
            <a:r>
              <a:rPr lang="en-US" sz="2400"/>
              <a:t> each vertex </a:t>
            </a:r>
            <a:r>
              <a:rPr lang="en-US" sz="2400" i="1"/>
              <a:t>v</a:t>
            </a:r>
            <a:r>
              <a:rPr lang="en-US" sz="2400"/>
              <a:t> </a:t>
            </a:r>
            <a:r>
              <a:rPr lang="en-US" sz="2400" b="1"/>
              <a:t>do :</a:t>
            </a:r>
            <a:endParaRPr lang="en-US" sz="2400"/>
          </a:p>
          <a:p>
            <a:pPr marL="0" indent="0">
              <a:buFont typeface="+mj-lt"/>
              <a:buNone/>
            </a:pPr>
            <a:r>
              <a:rPr lang="en-US" sz="2400"/>
              <a:t>		</a:t>
            </a:r>
            <a:r>
              <a:rPr lang="en-US" sz="2400" b="1"/>
              <a:t>if </a:t>
            </a:r>
            <a:r>
              <a:rPr lang="en-US" sz="2400" i="1"/>
              <a:t>id</a:t>
            </a:r>
            <a:r>
              <a:rPr lang="en-US" sz="2400"/>
              <a:t>[</a:t>
            </a:r>
            <a:r>
              <a:rPr lang="en-US" sz="2400" i="1"/>
              <a:t>v</a:t>
            </a:r>
            <a:r>
              <a:rPr lang="en-US" sz="2400"/>
              <a:t>] == </a:t>
            </a:r>
            <a:r>
              <a:rPr lang="en-US" sz="2400" i="1"/>
              <a:t>0</a:t>
            </a:r>
            <a:r>
              <a:rPr lang="en-US" sz="2400"/>
              <a:t> </a:t>
            </a:r>
            <a:r>
              <a:rPr lang="en-US" sz="2400" b="1"/>
              <a:t>:</a:t>
            </a:r>
            <a:endParaRPr lang="en-US" sz="2400"/>
          </a:p>
          <a:p>
            <a:pPr marL="0" indent="0">
              <a:buFont typeface="+mj-lt"/>
              <a:buNone/>
            </a:pPr>
            <a:r>
              <a:rPr lang="en-US" sz="2400"/>
              <a:t>			put </a:t>
            </a:r>
            <a:r>
              <a:rPr lang="en-US" sz="2400" i="1"/>
              <a:t>v</a:t>
            </a:r>
            <a:r>
              <a:rPr lang="en-US" sz="2400"/>
              <a:t> in </a:t>
            </a:r>
            <a:r>
              <a:rPr lang="en-US" sz="2400" i="1"/>
              <a:t>Q</a:t>
            </a:r>
            <a:endParaRPr lang="en-US" sz="2400"/>
          </a:p>
          <a:p>
            <a:pPr marL="0" indent="0">
              <a:buFont typeface="+mj-lt"/>
              <a:buNone/>
            </a:pPr>
            <a:r>
              <a:rPr lang="en-US" sz="2400"/>
              <a:t>	</a:t>
            </a:r>
            <a:r>
              <a:rPr lang="en-US" sz="2400" b="1"/>
              <a:t>while </a:t>
            </a:r>
            <a:r>
              <a:rPr lang="en-US" sz="2400" i="1"/>
              <a:t>Q</a:t>
            </a:r>
            <a:r>
              <a:rPr lang="en-US" sz="2400"/>
              <a:t> is not </a:t>
            </a:r>
            <a:r>
              <a:rPr lang="en-US" sz="2400" i="1"/>
              <a:t>empty</a:t>
            </a:r>
            <a:r>
              <a:rPr lang="en-US" sz="2400"/>
              <a:t> </a:t>
            </a:r>
            <a:r>
              <a:rPr lang="en-US" sz="2400" b="1"/>
              <a:t>do </a:t>
            </a:r>
            <a:r>
              <a:rPr lang="en-US" sz="2400"/>
              <a:t>:</a:t>
            </a:r>
            <a:endParaRPr lang="en-US" sz="2400"/>
          </a:p>
          <a:p>
            <a:pPr marL="0" indent="0">
              <a:buFont typeface="+mj-lt"/>
              <a:buNone/>
            </a:pPr>
            <a:r>
              <a:rPr lang="en-US" sz="2400"/>
              <a:t>		remove</a:t>
            </a:r>
            <a:r>
              <a:rPr lang="en-US" sz="2400" i="1"/>
              <a:t> </a:t>
            </a:r>
            <a:r>
              <a:rPr lang="en-US" sz="2400"/>
              <a:t>a vertex </a:t>
            </a:r>
            <a:r>
              <a:rPr lang="en-US" sz="2400" i="1"/>
              <a:t>v</a:t>
            </a:r>
            <a:r>
              <a:rPr lang="en-US" sz="2400"/>
              <a:t> from </a:t>
            </a:r>
            <a:r>
              <a:rPr lang="en-US" sz="2400" i="1"/>
              <a:t>Q</a:t>
            </a:r>
            <a:endParaRPr lang="en-US" sz="2400"/>
          </a:p>
          <a:p>
            <a:pPr marL="0" indent="0">
              <a:buFont typeface="+mj-lt"/>
              <a:buNone/>
            </a:pPr>
            <a:r>
              <a:rPr lang="en-US" sz="2400"/>
              <a:t>		</a:t>
            </a:r>
            <a:r>
              <a:rPr lang="en-US" sz="2400" b="1"/>
              <a:t>if</a:t>
            </a:r>
            <a:r>
              <a:rPr lang="en-US" sz="2400"/>
              <a:t> (</a:t>
            </a:r>
            <a:r>
              <a:rPr lang="en-US" sz="2400" i="1"/>
              <a:t>temp </a:t>
            </a:r>
            <a:r>
              <a:rPr lang="en-US" sz="2400"/>
              <a:t>!= </a:t>
            </a:r>
            <a:r>
              <a:rPr lang="en-US" sz="2400" i="1"/>
              <a:t>NIL</a:t>
            </a:r>
            <a:r>
              <a:rPr lang="en-US" sz="2400"/>
              <a:t>) &amp;&amp; (</a:t>
            </a:r>
            <a:r>
              <a:rPr lang="en-US" sz="2400" i="1"/>
              <a:t>v</a:t>
            </a:r>
            <a:r>
              <a:rPr lang="en-US" sz="2400"/>
              <a:t> is not in </a:t>
            </a:r>
            <a:r>
              <a:rPr lang="en-US" sz="2400" b="1"/>
              <a:t>N</a:t>
            </a:r>
            <a:r>
              <a:rPr lang="en-US" sz="2400"/>
              <a:t>(</a:t>
            </a:r>
            <a:r>
              <a:rPr lang="en-US" sz="2400" i="1"/>
              <a:t>temp</a:t>
            </a:r>
            <a:r>
              <a:rPr lang="en-US" sz="2400"/>
              <a:t>)) </a:t>
            </a:r>
            <a:r>
              <a:rPr lang="en-US" sz="2400" b="1"/>
              <a:t>:</a:t>
            </a:r>
            <a:endParaRPr lang="en-US" sz="2400"/>
          </a:p>
          <a:p>
            <a:pPr marL="0" indent="0">
              <a:buFont typeface="+mj-lt"/>
              <a:buNone/>
            </a:pPr>
            <a:r>
              <a:rPr lang="en-US" sz="2400"/>
              <a:t>			</a:t>
            </a:r>
            <a:r>
              <a:rPr lang="en-US" sz="2400" b="1"/>
              <a:t>return</a:t>
            </a:r>
            <a:r>
              <a:rPr lang="en-US" sz="2400"/>
              <a:t> </a:t>
            </a:r>
            <a:r>
              <a:rPr lang="en-US" sz="2400" i="1"/>
              <a:t>False</a:t>
            </a:r>
            <a:endParaRPr lang="en-US" sz="2400"/>
          </a:p>
          <a:p>
            <a:pPr marL="0" indent="0">
              <a:buFont typeface="+mj-lt"/>
              <a:buNone/>
            </a:pPr>
            <a:r>
              <a:rPr lang="en-US" sz="2400"/>
              <a:t>		output </a:t>
            </a:r>
            <a:r>
              <a:rPr lang="en-US" sz="2400" i="1"/>
              <a:t>v</a:t>
            </a:r>
            <a:r>
              <a:rPr lang="en-US" sz="2400"/>
              <a:t>, </a:t>
            </a:r>
            <a:r>
              <a:rPr lang="en-US" sz="2400" i="1"/>
              <a:t>temp </a:t>
            </a:r>
            <a:r>
              <a:rPr lang="en-US" sz="2400"/>
              <a:t>= </a:t>
            </a:r>
            <a:r>
              <a:rPr lang="en-US" sz="2400" i="1"/>
              <a:t>v</a:t>
            </a:r>
            <a:endParaRPr lang="en-US" sz="2400"/>
          </a:p>
          <a:p>
            <a:pPr marL="0" indent="0">
              <a:buFont typeface="+mj-lt"/>
              <a:buNone/>
            </a:pPr>
            <a:r>
              <a:rPr lang="en-US" sz="2400"/>
              <a:t>		</a:t>
            </a:r>
            <a:r>
              <a:rPr lang="en-US" sz="2400" b="1"/>
              <a:t>for </a:t>
            </a:r>
            <a:r>
              <a:rPr lang="en-US" sz="2400"/>
              <a:t>each vertex </a:t>
            </a:r>
            <a:r>
              <a:rPr lang="en-US" sz="2400" i="1"/>
              <a:t>u </a:t>
            </a:r>
            <a:r>
              <a:rPr lang="en-US" sz="2400"/>
              <a:t>in </a:t>
            </a:r>
            <a:r>
              <a:rPr lang="en-US" sz="2400" b="1"/>
              <a:t>N</a:t>
            </a:r>
            <a:r>
              <a:rPr lang="en-US" sz="2400"/>
              <a:t>(</a:t>
            </a:r>
            <a:r>
              <a:rPr lang="en-US" sz="2400" i="1"/>
              <a:t>v</a:t>
            </a:r>
            <a:r>
              <a:rPr lang="en-US" sz="2400"/>
              <a:t>) </a:t>
            </a:r>
            <a:r>
              <a:rPr lang="en-US" sz="2400" b="1"/>
              <a:t>do :</a:t>
            </a:r>
            <a:endParaRPr lang="en-US" sz="2400"/>
          </a:p>
          <a:p>
            <a:pPr marL="0" indent="0">
              <a:buFont typeface="+mj-lt"/>
              <a:buNone/>
            </a:pPr>
            <a:r>
              <a:rPr lang="en-US" sz="2400"/>
              <a:t>			</a:t>
            </a:r>
            <a:r>
              <a:rPr lang="en-US" sz="2400" b="1"/>
              <a:t>if</a:t>
            </a:r>
            <a:r>
              <a:rPr lang="en-US" sz="2400"/>
              <a:t> --</a:t>
            </a:r>
            <a:r>
              <a:rPr lang="en-US" sz="2400" i="1"/>
              <a:t>id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] == </a:t>
            </a:r>
            <a:r>
              <a:rPr lang="en-US" sz="2400" i="1"/>
              <a:t>0 </a:t>
            </a:r>
            <a:r>
              <a:rPr lang="en-US" sz="2400" b="1"/>
              <a:t>:</a:t>
            </a:r>
            <a:endParaRPr lang="en-US" sz="2400"/>
          </a:p>
          <a:p>
            <a:pPr marL="0" indent="0">
              <a:buFont typeface="+mj-lt"/>
              <a:buNone/>
            </a:pPr>
            <a:r>
              <a:rPr lang="en-US" sz="2400"/>
              <a:t>				put </a:t>
            </a:r>
            <a:r>
              <a:rPr lang="en-US" sz="2400" i="1"/>
              <a:t>u</a:t>
            </a:r>
            <a:r>
              <a:rPr lang="en-US" sz="2400"/>
              <a:t> in </a:t>
            </a:r>
            <a:r>
              <a:rPr lang="en-US" sz="2400" i="1"/>
              <a:t>Q</a:t>
            </a:r>
            <a:endParaRPr lang="en-US" sz="2400"/>
          </a:p>
          <a:p>
            <a:pPr marL="0" indent="0">
              <a:buFont typeface="+mj-lt"/>
              <a:buNone/>
            </a:pPr>
            <a:r>
              <a:rPr lang="en-US" sz="2400"/>
              <a:t>	</a:t>
            </a:r>
            <a:r>
              <a:rPr lang="en-US" sz="2400" b="1"/>
              <a:t>return </a:t>
            </a:r>
            <a:r>
              <a:rPr lang="en-US" sz="2400" i="1"/>
              <a:t>True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034655" y="6066155"/>
            <a:ext cx="23888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T(n) = O(|V|+|E|)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1</a:t>
            </a:r>
            <a:endParaRPr lang="en-US"/>
          </a:p>
        </p:txBody>
      </p:sp>
      <p:pic>
        <p:nvPicPr>
          <p:cNvPr id="4" name="Picture 3" descr="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4445" y="2364740"/>
            <a:ext cx="6581775" cy="1866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24635" y="5168900"/>
            <a:ext cx="1710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Q = Empty  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530090" y="5168900"/>
            <a:ext cx="279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ID[]={0, 1, 1, 2, 2}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8617585" y="5168900"/>
            <a:ext cx="210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temp = NIL  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524635" y="5801995"/>
            <a:ext cx="270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Output =   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1</a:t>
            </a:r>
            <a:endParaRPr lang="en-US"/>
          </a:p>
        </p:txBody>
      </p:sp>
      <p:pic>
        <p:nvPicPr>
          <p:cNvPr id="4" name="Picture 3" descr="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4445" y="2364740"/>
            <a:ext cx="6581775" cy="1866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24635" y="5168900"/>
            <a:ext cx="1710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Q = </a:t>
            </a:r>
            <a:r>
              <a:rPr lang="en-US" sz="2800">
                <a:solidFill>
                  <a:srgbClr val="FF0000"/>
                </a:solidFill>
              </a:rPr>
              <a:t>V1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530090" y="5168900"/>
            <a:ext cx="279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ID[]={0, 1, 1, 2, 2}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8617585" y="5168900"/>
            <a:ext cx="210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temp = NIL  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524635" y="5801995"/>
            <a:ext cx="270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Output =   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1</a:t>
            </a:r>
            <a:endParaRPr lang="en-US"/>
          </a:p>
        </p:txBody>
      </p:sp>
      <p:pic>
        <p:nvPicPr>
          <p:cNvPr id="4" name="Picture 3" descr="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4445" y="2364740"/>
            <a:ext cx="6581775" cy="1866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24635" y="5168900"/>
            <a:ext cx="1710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Q =</a:t>
            </a:r>
            <a:r>
              <a:rPr lang="en-US" sz="2800">
                <a:solidFill>
                  <a:srgbClr val="FF0000"/>
                </a:solidFill>
              </a:rPr>
              <a:t> V2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530090" y="5168900"/>
            <a:ext cx="279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ID[]={0, </a:t>
            </a:r>
            <a:r>
              <a:rPr lang="en-US" sz="2800">
                <a:solidFill>
                  <a:srgbClr val="FF0000"/>
                </a:solidFill>
              </a:rPr>
              <a:t>0</a:t>
            </a:r>
            <a:r>
              <a:rPr lang="en-US" sz="2800"/>
              <a:t>, 1, </a:t>
            </a:r>
            <a:r>
              <a:rPr lang="en-US" sz="2800">
                <a:solidFill>
                  <a:srgbClr val="FF0000"/>
                </a:solidFill>
              </a:rPr>
              <a:t>1</a:t>
            </a:r>
            <a:r>
              <a:rPr lang="en-US" sz="2800"/>
              <a:t>, 2}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8617585" y="5168900"/>
            <a:ext cx="210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temp = </a:t>
            </a:r>
            <a:r>
              <a:rPr lang="en-US" sz="2800">
                <a:solidFill>
                  <a:srgbClr val="FF0000"/>
                </a:solidFill>
              </a:rPr>
              <a:t>V1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524635" y="5801995"/>
            <a:ext cx="270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Output = </a:t>
            </a:r>
            <a:r>
              <a:rPr lang="en-US" sz="2800">
                <a:solidFill>
                  <a:srgbClr val="FF0000"/>
                </a:solidFill>
              </a:rPr>
              <a:t>V1 </a:t>
            </a:r>
            <a:r>
              <a:rPr lang="en-US" sz="2800"/>
              <a:t> 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1</a:t>
            </a:r>
            <a:endParaRPr lang="en-US"/>
          </a:p>
        </p:txBody>
      </p:sp>
      <p:pic>
        <p:nvPicPr>
          <p:cNvPr id="4" name="Picture 3" descr="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4445" y="2364740"/>
            <a:ext cx="6581775" cy="1866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24635" y="5168900"/>
            <a:ext cx="1710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Q =</a:t>
            </a:r>
            <a:r>
              <a:rPr lang="en-US" sz="2800">
                <a:solidFill>
                  <a:srgbClr val="FF0000"/>
                </a:solidFill>
              </a:rPr>
              <a:t> V3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530090" y="5168900"/>
            <a:ext cx="279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ID[]={0, </a:t>
            </a:r>
            <a:r>
              <a:rPr lang="en-US" sz="2800">
                <a:solidFill>
                  <a:schemeClr val="tx1"/>
                </a:solidFill>
              </a:rPr>
              <a:t>0</a:t>
            </a:r>
            <a:r>
              <a:rPr lang="en-US" sz="2800"/>
              <a:t>, </a:t>
            </a:r>
            <a:r>
              <a:rPr lang="en-US" sz="2800">
                <a:solidFill>
                  <a:srgbClr val="FF0000"/>
                </a:solidFill>
              </a:rPr>
              <a:t>0</a:t>
            </a:r>
            <a:r>
              <a:rPr lang="en-US" sz="2800"/>
              <a:t>, 1, </a:t>
            </a:r>
            <a:r>
              <a:rPr lang="en-US" sz="2800">
                <a:solidFill>
                  <a:srgbClr val="FF0000"/>
                </a:solidFill>
              </a:rPr>
              <a:t>1</a:t>
            </a:r>
            <a:r>
              <a:rPr lang="en-US" sz="2800"/>
              <a:t>}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8617585" y="5168900"/>
            <a:ext cx="210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temp = </a:t>
            </a:r>
            <a:r>
              <a:rPr lang="en-US" sz="2800">
                <a:solidFill>
                  <a:srgbClr val="FF0000"/>
                </a:solidFill>
              </a:rPr>
              <a:t>V2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524635" y="5801995"/>
            <a:ext cx="270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Output = </a:t>
            </a:r>
            <a:r>
              <a:rPr lang="en-US" sz="2800">
                <a:solidFill>
                  <a:schemeClr val="tx1"/>
                </a:solidFill>
              </a:rPr>
              <a:t>V1</a:t>
            </a:r>
            <a:r>
              <a:rPr lang="en-US" sz="2800">
                <a:solidFill>
                  <a:srgbClr val="FF0000"/>
                </a:solidFill>
              </a:rPr>
              <a:t> V2 </a:t>
            </a:r>
            <a:r>
              <a:rPr lang="en-US" sz="2800"/>
              <a:t> 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1</a:t>
            </a:r>
            <a:endParaRPr lang="en-US"/>
          </a:p>
        </p:txBody>
      </p:sp>
      <p:pic>
        <p:nvPicPr>
          <p:cNvPr id="4" name="Picture 3" descr="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4445" y="2364740"/>
            <a:ext cx="6581775" cy="1866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24635" y="5168900"/>
            <a:ext cx="1710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Q =</a:t>
            </a:r>
            <a:r>
              <a:rPr lang="en-US" sz="2800">
                <a:solidFill>
                  <a:srgbClr val="FF0000"/>
                </a:solidFill>
              </a:rPr>
              <a:t> V4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530090" y="5168900"/>
            <a:ext cx="279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ID[]={0, </a:t>
            </a:r>
            <a:r>
              <a:rPr lang="en-US" sz="2800">
                <a:solidFill>
                  <a:schemeClr val="tx1"/>
                </a:solidFill>
              </a:rPr>
              <a:t>0</a:t>
            </a:r>
            <a:r>
              <a:rPr lang="en-US" sz="2800"/>
              <a:t>, </a:t>
            </a:r>
            <a:r>
              <a:rPr lang="en-US" sz="2800">
                <a:solidFill>
                  <a:schemeClr val="tx1"/>
                </a:solidFill>
              </a:rPr>
              <a:t>0</a:t>
            </a:r>
            <a:r>
              <a:rPr lang="en-US" sz="2800"/>
              <a:t>, </a:t>
            </a:r>
            <a:r>
              <a:rPr lang="en-US" sz="2800">
                <a:solidFill>
                  <a:srgbClr val="FF0000"/>
                </a:solidFill>
              </a:rPr>
              <a:t>0</a:t>
            </a:r>
            <a:r>
              <a:rPr lang="en-US" sz="2800"/>
              <a:t>, </a:t>
            </a:r>
            <a:r>
              <a:rPr lang="en-US" sz="2800">
                <a:solidFill>
                  <a:schemeClr val="tx1"/>
                </a:solidFill>
              </a:rPr>
              <a:t>1</a:t>
            </a:r>
            <a:r>
              <a:rPr lang="en-US" sz="2800"/>
              <a:t>}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8617585" y="5168900"/>
            <a:ext cx="210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temp = </a:t>
            </a:r>
            <a:r>
              <a:rPr lang="en-US" sz="2800">
                <a:solidFill>
                  <a:srgbClr val="FF0000"/>
                </a:solidFill>
              </a:rPr>
              <a:t>V3</a:t>
            </a:r>
            <a:r>
              <a:rPr lang="en-US" sz="2800"/>
              <a:t>  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524635" y="5801995"/>
            <a:ext cx="4774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Output = </a:t>
            </a:r>
            <a:r>
              <a:rPr lang="en-US" sz="2800">
                <a:solidFill>
                  <a:schemeClr val="tx1"/>
                </a:solidFill>
              </a:rPr>
              <a:t>V1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V2 </a:t>
            </a:r>
            <a:r>
              <a:rPr lang="en-US" sz="2800">
                <a:solidFill>
                  <a:srgbClr val="FF0000"/>
                </a:solidFill>
              </a:rPr>
              <a:t>V3 </a:t>
            </a:r>
            <a:r>
              <a:rPr lang="en-US" sz="2800"/>
              <a:t> 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1639</Words>
  <Application>WPS Presentation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微软雅黑</vt:lpstr>
      <vt:lpstr>文泉驿微米黑</vt:lpstr>
      <vt:lpstr>宋体</vt:lpstr>
      <vt:lpstr>Arial Unicode MS</vt:lpstr>
      <vt:lpstr>Office Theme</vt:lpstr>
      <vt:lpstr>HW 13 Q4 Exercises 34.2-7</vt:lpstr>
      <vt:lpstr>Exercises 34.2-7</vt:lpstr>
      <vt:lpstr>Alogorithm - idea</vt:lpstr>
      <vt:lpstr>Algorithm - Pseudo-Code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13 Q4 Exercises 34.2-7</dc:title>
  <dc:creator>fenith</dc:creator>
  <cp:lastModifiedBy>fenith</cp:lastModifiedBy>
  <cp:revision>26</cp:revision>
  <dcterms:created xsi:type="dcterms:W3CDTF">2019-06-04T02:56:15Z</dcterms:created>
  <dcterms:modified xsi:type="dcterms:W3CDTF">2019-06-04T02:56:15Z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