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71" r:id="rId4"/>
    <p:sldId id="262" r:id="rId5"/>
    <p:sldId id="272" r:id="rId6"/>
    <p:sldId id="273" r:id="rId7"/>
    <p:sldId id="274" r:id="rId8"/>
    <p:sldId id="268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706" autoAdjust="0"/>
  </p:normalViewPr>
  <p:slideViewPr>
    <p:cSldViewPr snapToGrid="0">
      <p:cViewPr varScale="1">
        <p:scale>
          <a:sx n="49" d="100"/>
          <a:sy n="49" d="100"/>
        </p:scale>
        <p:origin x="-480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2019年6月3日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4136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28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2019年6月3日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TW" dirty="0" smtClean="0"/>
              <a:t>HW13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3200" dirty="0" smtClean="0"/>
              <a:t>Prove </a:t>
            </a:r>
            <a:r>
              <a:rPr lang="en-US" altLang="zh-TW" sz="3200" dirty="0" smtClean="0"/>
              <a:t>that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P⊆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NP∩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co-NP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(1)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</a:t>
            </a:r>
            <a:r>
              <a:rPr lang="en-US" altLang="zh-TW" sz="3200" dirty="0" smtClean="0"/>
              <a:t>⊆</a:t>
            </a:r>
            <a:r>
              <a:rPr lang="en-US" altLang="zh-TW" sz="3200" dirty="0" smtClean="0"/>
              <a:t>NP</a:t>
            </a:r>
          </a:p>
          <a:p>
            <a:r>
              <a:rPr lang="en-US" altLang="zh-TW" sz="3200" dirty="0" smtClean="0"/>
              <a:t>(2)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</a:t>
            </a:r>
            <a:r>
              <a:rPr lang="en-US" altLang="zh-TW" sz="3200" dirty="0" smtClean="0"/>
              <a:t>⊆ </a:t>
            </a:r>
            <a:r>
              <a:rPr lang="en-US" altLang="zh-TW" sz="3200" dirty="0" smtClean="0"/>
              <a:t>co-NP</a:t>
            </a:r>
          </a:p>
          <a:p>
            <a:r>
              <a:rPr lang="zh-TW" altLang="en-US" sz="3200" dirty="0" smtClean="0"/>
              <a:t>由</a:t>
            </a:r>
            <a:r>
              <a:rPr lang="en-US" altLang="zh-TW" sz="3200" dirty="0" smtClean="0"/>
              <a:t>(1)</a:t>
            </a:r>
            <a:r>
              <a:rPr lang="zh-TW" altLang="en-US" sz="3200" dirty="0" smtClean="0"/>
              <a:t>和</a:t>
            </a:r>
            <a:r>
              <a:rPr lang="en-US" altLang="zh-TW" sz="3200" dirty="0" smtClean="0"/>
              <a:t>(2)</a:t>
            </a:r>
            <a:r>
              <a:rPr lang="zh-TW" altLang="en-US" sz="3200" dirty="0" smtClean="0"/>
              <a:t>可得</a:t>
            </a:r>
            <a:r>
              <a:rPr lang="en-US" altLang="zh-TW" sz="3200" dirty="0" smtClean="0"/>
              <a:t>P⊆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NP∩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co-NP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en-US" altLang="zh-TW" dirty="0" smtClean="0"/>
              <a:t>P</a:t>
            </a:r>
            <a:r>
              <a:rPr lang="en-US" altLang="zh-TW" dirty="0" smtClean="0"/>
              <a:t>⊆</a:t>
            </a:r>
            <a:r>
              <a:rPr lang="en-US" altLang="zh-TW" dirty="0" smtClean="0"/>
              <a:t>NP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詳見課本第</a:t>
            </a:r>
            <a:r>
              <a:rPr lang="en-US" altLang="zh-TW" sz="2800" dirty="0" smtClean="0"/>
              <a:t>34</a:t>
            </a:r>
            <a:r>
              <a:rPr lang="zh-TW" altLang="en-US" sz="2800" dirty="0" smtClean="0"/>
              <a:t>章</a:t>
            </a:r>
            <a:r>
              <a:rPr lang="en-US" altLang="zh-TW" sz="2800" dirty="0" smtClean="0"/>
              <a:t>(page1049)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Any </a:t>
            </a:r>
            <a:r>
              <a:rPr lang="en-US" altLang="zh-TW" sz="2800" dirty="0" smtClean="0"/>
              <a:t>problem in P is also in NP, since if a problem is in P then we can solve </a:t>
            </a:r>
            <a:r>
              <a:rPr lang="en-US" altLang="zh-TW" sz="2800" dirty="0" smtClean="0"/>
              <a:t>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 </a:t>
            </a:r>
            <a:r>
              <a:rPr lang="en-US" altLang="zh-TW" sz="2800" dirty="0" smtClean="0"/>
              <a:t>polynomial time without even being supplied a certificate.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zh-TW" altLang="en-US" dirty="0" smtClean="0"/>
              <a:t>證明</a:t>
            </a:r>
            <a:r>
              <a:rPr lang="en-US" altLang="zh-TW" dirty="0" smtClean="0"/>
              <a:t>P</a:t>
            </a:r>
            <a:r>
              <a:rPr lang="en-US" altLang="zh-TW" dirty="0" smtClean="0"/>
              <a:t>⊆ co-NP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證明方法</a:t>
            </a:r>
            <a:r>
              <a:rPr lang="zh-TW" altLang="en-US" sz="3200" dirty="0" smtClean="0"/>
              <a:t>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對</a:t>
            </a:r>
            <a:r>
              <a:rPr lang="zh-TW" altLang="en-US" sz="3200" dirty="0" smtClean="0"/>
              <a:t>任意</a:t>
            </a:r>
            <a:r>
              <a:rPr lang="en-US" altLang="zh-TW" sz="3200" dirty="0" smtClean="0"/>
              <a:t>language  L</a:t>
            </a:r>
            <a:r>
              <a:rPr lang="el-GR" altLang="zh-TW" sz="3200" dirty="0" smtClean="0"/>
              <a:t>ϵ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，著手證明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 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NP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∩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co-NP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即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 ∀</a:t>
            </a:r>
            <a:r>
              <a:rPr lang="en-US" altLang="zh-TW" sz="3200" dirty="0" smtClean="0"/>
              <a:t> L</a:t>
            </a:r>
            <a:r>
              <a:rPr lang="el-GR" altLang="zh-TW" sz="3200" dirty="0" smtClean="0"/>
              <a:t>ϵ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 ⇨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 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NP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∩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co-NP</a:t>
            </a:r>
            <a:r>
              <a:rPr lang="en-US" altLang="zh-TW" sz="3200" dirty="0" smtClean="0"/>
              <a:t>”</a:t>
            </a:r>
            <a:endParaRPr lang="zh-TW" altLang="en-US" sz="3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60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  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ϵ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r>
              <a:rPr lang="zh-TW" altLang="en-US" sz="3200" b="1" dirty="0" smtClean="0">
                <a:solidFill>
                  <a:srgbClr val="002060"/>
                </a:solidFill>
              </a:rPr>
              <a:t>⇨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The complement of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 </a:t>
            </a:r>
            <a:r>
              <a:rPr lang="el-GR" altLang="zh-TW" sz="3200" dirty="0" smtClean="0"/>
              <a:t>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P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>
                <a:solidFill>
                  <a:srgbClr val="002060"/>
                </a:solidFill>
              </a:rPr>
              <a:t>The </a:t>
            </a:r>
            <a:r>
              <a:rPr lang="en-US" altLang="zh-TW" sz="3200" dirty="0" smtClean="0">
                <a:solidFill>
                  <a:srgbClr val="002060"/>
                </a:solidFill>
              </a:rPr>
              <a:t>class </a:t>
            </a:r>
            <a:r>
              <a:rPr lang="en-US" altLang="zh-TW" sz="3200" b="1" dirty="0" smtClean="0">
                <a:solidFill>
                  <a:srgbClr val="002060"/>
                </a:solidFill>
              </a:rPr>
              <a:t>P</a:t>
            </a:r>
            <a:r>
              <a:rPr lang="en-US" altLang="zh-TW" sz="3200" dirty="0" smtClean="0">
                <a:solidFill>
                  <a:srgbClr val="002060"/>
                </a:solidFill>
              </a:rPr>
              <a:t> is closed under </a:t>
            </a:r>
            <a:r>
              <a:rPr lang="en-US" altLang="zh-TW" sz="3200" dirty="0" smtClean="0">
                <a:solidFill>
                  <a:srgbClr val="002060"/>
                </a:solidFill>
              </a:rPr>
              <a:t>complementation.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  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ϵ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r>
              <a:rPr lang="zh-TW" altLang="en-US" sz="3200" dirty="0" smtClean="0"/>
              <a:t>⇨ </a:t>
            </a:r>
            <a:r>
              <a:rPr lang="en-US" altLang="zh-TW" sz="3200" dirty="0" smtClean="0"/>
              <a:t>The complement of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 </a:t>
            </a:r>
            <a:r>
              <a:rPr lang="el-GR" altLang="zh-TW" sz="3200" dirty="0" smtClean="0"/>
              <a:t>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P</a:t>
            </a:r>
          </a:p>
          <a:p>
            <a:r>
              <a:rPr lang="zh-TW" altLang="en-US" sz="3200" b="1" dirty="0" smtClean="0">
                <a:solidFill>
                  <a:srgbClr val="002060"/>
                </a:solidFill>
              </a:rPr>
              <a:t>⇨</a:t>
            </a:r>
            <a:r>
              <a:rPr lang="en-US" altLang="zh-TW" sz="3200" dirty="0" smtClean="0"/>
              <a:t> The complement of L</a:t>
            </a:r>
            <a:r>
              <a:rPr lang="el-GR" altLang="zh-TW" sz="3200" dirty="0" smtClean="0"/>
              <a:t> 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NP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>
                <a:solidFill>
                  <a:srgbClr val="002060"/>
                </a:solidFill>
              </a:rPr>
              <a:t>P</a:t>
            </a:r>
            <a:r>
              <a:rPr lang="en-US" altLang="zh-TW" sz="3200" dirty="0" smtClean="0">
                <a:solidFill>
                  <a:srgbClr val="002060"/>
                </a:solidFill>
              </a:rPr>
              <a:t>⊆NP</a:t>
            </a:r>
            <a:endParaRPr lang="en-US" altLang="zh-TW" sz="3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  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ϵ</a:t>
            </a:r>
            <a:r>
              <a:rPr lang="en-US" altLang="zh-TW" sz="3200" dirty="0" smtClean="0"/>
              <a:t>P</a:t>
            </a:r>
            <a:r>
              <a:rPr lang="zh-TW" altLang="en-US" sz="3200" dirty="0" smtClean="0"/>
              <a:t> </a:t>
            </a:r>
            <a:endParaRPr lang="en-US" altLang="zh-TW" sz="3200" dirty="0" smtClean="0"/>
          </a:p>
          <a:p>
            <a:r>
              <a:rPr lang="zh-TW" altLang="en-US" sz="3200" dirty="0" smtClean="0"/>
              <a:t>⇨ </a:t>
            </a:r>
            <a:r>
              <a:rPr lang="en-US" altLang="zh-TW" sz="3200" dirty="0" smtClean="0"/>
              <a:t>The complement of </a:t>
            </a:r>
            <a:r>
              <a:rPr lang="en-US" altLang="zh-TW" sz="3200" dirty="0" smtClean="0"/>
              <a:t>L</a:t>
            </a:r>
            <a:r>
              <a:rPr lang="el-GR" altLang="zh-TW" sz="3200" dirty="0" smtClean="0"/>
              <a:t> </a:t>
            </a:r>
            <a:r>
              <a:rPr lang="el-GR" altLang="zh-TW" sz="3200" dirty="0" smtClean="0"/>
              <a:t>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P</a:t>
            </a:r>
          </a:p>
          <a:p>
            <a:r>
              <a:rPr lang="zh-TW" altLang="en-US" sz="3200" dirty="0" smtClean="0"/>
              <a:t>⇨</a:t>
            </a:r>
            <a:r>
              <a:rPr lang="en-US" altLang="zh-TW" sz="3200" dirty="0" smtClean="0"/>
              <a:t> The complement of L</a:t>
            </a:r>
            <a:r>
              <a:rPr lang="el-GR" altLang="zh-TW" sz="3200" dirty="0" smtClean="0"/>
              <a:t> 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NP</a:t>
            </a:r>
          </a:p>
          <a:p>
            <a:r>
              <a:rPr lang="zh-TW" altLang="en-US" sz="3200" b="1" dirty="0" smtClean="0">
                <a:solidFill>
                  <a:srgbClr val="002060"/>
                </a:solidFill>
              </a:rPr>
              <a:t>⇨</a:t>
            </a:r>
            <a:r>
              <a:rPr lang="en-US" altLang="zh-TW" sz="3200" dirty="0" smtClean="0"/>
              <a:t> L</a:t>
            </a:r>
            <a:r>
              <a:rPr lang="el-GR" altLang="zh-TW" sz="3200" dirty="0" smtClean="0"/>
              <a:t> ϵ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co-NP</a:t>
            </a:r>
            <a:r>
              <a:rPr lang="zh-TW" altLang="en-US" sz="3200" dirty="0" smtClean="0"/>
              <a:t>                                       </a:t>
            </a:r>
            <a:r>
              <a:rPr lang="en-US" altLang="zh-TW" sz="3200" dirty="0" smtClean="0">
                <a:solidFill>
                  <a:srgbClr val="C00000"/>
                </a:solidFill>
              </a:rPr>
              <a:t>#</a:t>
            </a:r>
            <a:r>
              <a:rPr lang="en-US" altLang="zh-TW" sz="3200" dirty="0" smtClean="0">
                <a:solidFill>
                  <a:srgbClr val="C00000"/>
                </a:solidFill>
              </a:rPr>
              <a:t>P⊆ co-NP</a:t>
            </a:r>
            <a:r>
              <a:rPr lang="zh-TW" altLang="en-US" sz="3200" dirty="0" smtClean="0">
                <a:solidFill>
                  <a:srgbClr val="C00000"/>
                </a:solidFill>
              </a:rPr>
              <a:t>得證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002060"/>
                </a:solidFill>
              </a:rPr>
              <a:t>Let co-NP be </a:t>
            </a:r>
            <a:r>
              <a:rPr lang="en-US" altLang="zh-TW" sz="3200" dirty="0" smtClean="0">
                <a:solidFill>
                  <a:srgbClr val="002060"/>
                </a:solidFill>
              </a:rPr>
              <a:t>the class of languages </a:t>
            </a:r>
            <a:r>
              <a:rPr lang="en-US" altLang="zh-TW" sz="3200" dirty="0" smtClean="0">
                <a:solidFill>
                  <a:srgbClr val="002060"/>
                </a:solidFill>
              </a:rPr>
              <a:t>whose</a:t>
            </a:r>
            <a:r>
              <a:rPr lang="zh-TW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zh-TW" sz="3200" dirty="0" smtClean="0">
                <a:solidFill>
                  <a:srgbClr val="002060"/>
                </a:solidFill>
              </a:rPr>
              <a:t>complement </a:t>
            </a:r>
            <a:r>
              <a:rPr lang="en-US" altLang="zh-TW" sz="3200" dirty="0" smtClean="0">
                <a:solidFill>
                  <a:srgbClr val="002060"/>
                </a:solidFill>
              </a:rPr>
              <a:t>is </a:t>
            </a:r>
            <a:r>
              <a:rPr lang="en-US" altLang="zh-TW" sz="3200" dirty="0" smtClean="0">
                <a:solidFill>
                  <a:srgbClr val="002060"/>
                </a:solidFill>
              </a:rPr>
              <a:t>in NP.</a:t>
            </a:r>
          </a:p>
          <a:p>
            <a:pPr>
              <a:buNone/>
            </a:pPr>
            <a:endParaRPr lang="en-US" altLang="zh-TW" sz="3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77283" y="2717439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/>
              <a:t>Thanks for listening.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54430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031015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75</TotalTime>
  <Words>163</Words>
  <Application>Microsoft Office PowerPoint</Application>
  <PresentationFormat>自訂</PresentationFormat>
  <Paragraphs>28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TF03031015</vt:lpstr>
      <vt:lpstr>HW13第5題</vt:lpstr>
      <vt:lpstr>題目</vt:lpstr>
      <vt:lpstr>(1) P⊆NP</vt:lpstr>
      <vt:lpstr>(2) 證明P⊆ co-NP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user</dc:creator>
  <cp:lastModifiedBy>user</cp:lastModifiedBy>
  <cp:revision>16</cp:revision>
  <dcterms:created xsi:type="dcterms:W3CDTF">2019-06-03T14:56:18Z</dcterms:created>
  <dcterms:modified xsi:type="dcterms:W3CDTF">2019-06-03T16:11:30Z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