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itg.ac.in/deepkesh/CS301/assignment-2/2sa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HW14</a:t>
            </a:r>
            <a:r>
              <a:rPr lang="zh-TW" altLang="en-US" sz="4400" dirty="0" smtClean="0"/>
              <a:t>第二題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第七組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50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題目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/>
              <a:t>Let 2-CNF-SAT be the set of </a:t>
            </a:r>
            <a:r>
              <a:rPr lang="en-US" altLang="zh-TW" sz="2500" dirty="0" err="1"/>
              <a:t>satisfiable</a:t>
            </a:r>
            <a:r>
              <a:rPr lang="en-US" altLang="zh-TW" sz="2500" dirty="0"/>
              <a:t> Boolean formula in CNF with exactly 2 literals per clause. Show that 2-CNF-SAT  P. Make your algorithm as efficient as possible.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454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dirty="0"/>
              <a:t>Observe that </a:t>
            </a:r>
            <a:r>
              <a:rPr lang="en-US" altLang="zh-TW" sz="2500" dirty="0" smtClean="0"/>
              <a:t>(x v y) </a:t>
            </a:r>
            <a:r>
              <a:rPr lang="en-US" altLang="zh-TW" sz="2500" dirty="0"/>
              <a:t>is equivalent to </a:t>
            </a:r>
            <a:r>
              <a:rPr lang="en-US" altLang="zh-TW" sz="2500" dirty="0" smtClean="0"/>
              <a:t>((not</a:t>
            </a:r>
            <a:r>
              <a:rPr lang="zh-TW" altLang="en-US" sz="2500" dirty="0" smtClean="0"/>
              <a:t> </a:t>
            </a:r>
            <a:r>
              <a:rPr lang="en-US" altLang="zh-TW" sz="2500" dirty="0" smtClean="0"/>
              <a:t>x) </a:t>
            </a:r>
            <a:r>
              <a:rPr lang="en-US" altLang="zh-TW" sz="2500" dirty="0"/>
              <a:t>→ </a:t>
            </a:r>
            <a:r>
              <a:rPr lang="en-US" altLang="zh-TW" sz="2500" dirty="0" smtClean="0"/>
              <a:t>y). </a:t>
            </a:r>
          </a:p>
          <a:p>
            <a:r>
              <a:rPr lang="en-US" altLang="zh-TW" sz="2500" dirty="0" smtClean="0"/>
              <a:t>Reduce </a:t>
            </a:r>
            <a:r>
              <a:rPr lang="en-US" altLang="zh-TW" sz="2500" dirty="0"/>
              <a:t>2-CNF-SAT to an efficiently solvable problem on a directed graph</a:t>
            </a:r>
            <a:r>
              <a:rPr lang="en-US" altLang="zh-TW" sz="2500" dirty="0" smtClean="0"/>
              <a:t>.</a:t>
            </a:r>
          </a:p>
          <a:p>
            <a:r>
              <a:rPr lang="zh-TW" altLang="en-US" sz="2500" dirty="0" smtClean="0"/>
              <a:t>也就是將</a:t>
            </a:r>
            <a:r>
              <a:rPr lang="en-US" altLang="zh-TW" sz="2500" dirty="0" smtClean="0"/>
              <a:t>2-CNF-SAT</a:t>
            </a:r>
            <a:r>
              <a:rPr lang="zh-TW" altLang="en-US" sz="2500" dirty="0" smtClean="0"/>
              <a:t>轉為圖的問題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356235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轉為圖的範例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2180496"/>
            <a:ext cx="4860384" cy="3678303"/>
          </a:xfrm>
        </p:spPr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(-x or y)</a:t>
            </a:r>
            <a:r>
              <a:rPr lang="zh-TW" altLang="en-US" dirty="0" smtClean="0"/>
              <a:t>改為有向邊</a:t>
            </a:r>
            <a:endParaRPr lang="en-US" altLang="zh-TW" dirty="0" smtClean="0"/>
          </a:p>
          <a:p>
            <a:r>
              <a:rPr lang="en-US" altLang="zh-TW" dirty="0"/>
              <a:t>=&gt; -(-x)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y ; </a:t>
            </a:r>
            <a:r>
              <a:rPr lang="zh-TW" altLang="en-US" dirty="0" smtClean="0"/>
              <a:t>當</a:t>
            </a:r>
            <a:r>
              <a:rPr lang="en-US" altLang="zh-TW" dirty="0" smtClean="0"/>
              <a:t>-x</a:t>
            </a:r>
            <a:r>
              <a:rPr lang="zh-TW" altLang="en-US" dirty="0" smtClean="0"/>
              <a:t>不為真</a:t>
            </a:r>
            <a:r>
              <a:rPr lang="en-US" altLang="zh-TW" dirty="0" smtClean="0"/>
              <a:t>,y</a:t>
            </a:r>
            <a:r>
              <a:rPr lang="zh-TW" altLang="en-US" dirty="0" smtClean="0"/>
              <a:t>必須為真</a:t>
            </a:r>
            <a:endParaRPr lang="en-US" altLang="zh-TW" dirty="0"/>
          </a:p>
          <a:p>
            <a:r>
              <a:rPr lang="en-US" altLang="zh-TW" dirty="0"/>
              <a:t>=&gt; </a:t>
            </a:r>
            <a:r>
              <a:rPr lang="en-US" altLang="zh-TW" dirty="0" smtClean="0"/>
              <a:t>-(y)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-x  ;</a:t>
            </a:r>
            <a:r>
              <a:rPr lang="zh-TW" altLang="en-US" dirty="0" smtClean="0"/>
              <a:t>當</a:t>
            </a:r>
            <a:r>
              <a:rPr lang="en-US" altLang="zh-TW" dirty="0" smtClean="0"/>
              <a:t>y</a:t>
            </a:r>
            <a:r>
              <a:rPr lang="zh-TW" altLang="en-US" dirty="0" smtClean="0"/>
              <a:t>不為真</a:t>
            </a:r>
            <a:r>
              <a:rPr lang="en-US" altLang="zh-TW" dirty="0" smtClean="0"/>
              <a:t>,-x</a:t>
            </a:r>
            <a:r>
              <a:rPr lang="zh-TW" altLang="en-US" dirty="0" smtClean="0"/>
              <a:t>必須為真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A</a:t>
            </a:r>
            <a:r>
              <a:rPr lang="zh-TW" altLang="en-US" dirty="0" smtClean="0"/>
              <a:t>到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的邊代表當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為真時，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必須為真，所以結果為真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因為來源於</a:t>
            </a:r>
            <a:r>
              <a:rPr lang="en-US" altLang="zh-TW" dirty="0" smtClean="0"/>
              <a:t>(-A</a:t>
            </a:r>
            <a:r>
              <a:rPr lang="zh-TW" altLang="en-US" dirty="0"/>
              <a:t> </a:t>
            </a:r>
            <a:r>
              <a:rPr lang="en-US" altLang="zh-TW" dirty="0" smtClean="0"/>
              <a:t>or</a:t>
            </a:r>
            <a:r>
              <a:rPr lang="zh-TW" altLang="en-US" dirty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83" y="1981577"/>
            <a:ext cx="56483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無解的定義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圖中不能包含</a:t>
            </a:r>
            <a:r>
              <a:rPr lang="en-US" altLang="zh-TW" sz="2500" dirty="0" smtClean="0"/>
              <a:t>x</a:t>
            </a:r>
            <a:r>
              <a:rPr lang="zh-TW" altLang="en-US" sz="2500" dirty="0"/>
              <a:t>→</a:t>
            </a:r>
            <a:r>
              <a:rPr lang="en-US" altLang="zh-TW" sz="2500" dirty="0" smtClean="0"/>
              <a:t>-x</a:t>
            </a:r>
            <a:r>
              <a:rPr lang="zh-TW" altLang="en-US" sz="2500" dirty="0"/>
              <a:t>及</a:t>
            </a:r>
            <a:r>
              <a:rPr lang="en-US" altLang="zh-TW" sz="2500" dirty="0" smtClean="0"/>
              <a:t>-x</a:t>
            </a:r>
            <a:r>
              <a:rPr lang="zh-TW" altLang="en-US" sz="2500" dirty="0" smtClean="0"/>
              <a:t>→</a:t>
            </a:r>
            <a:r>
              <a:rPr lang="en-US" altLang="zh-TW" sz="2500" dirty="0" smtClean="0"/>
              <a:t>x</a:t>
            </a:r>
            <a:r>
              <a:rPr lang="zh-TW" altLang="en-US" sz="2500" dirty="0" smtClean="0"/>
              <a:t>的</a:t>
            </a:r>
            <a:r>
              <a:rPr lang="en-US" altLang="zh-TW" sz="2500" dirty="0" smtClean="0"/>
              <a:t>path</a:t>
            </a:r>
          </a:p>
          <a:p>
            <a:r>
              <a:rPr lang="zh-TW" altLang="en-US" sz="2500" dirty="0" smtClean="0"/>
              <a:t>證明：</a:t>
            </a:r>
            <a:endParaRPr lang="en-US" altLang="zh-TW" sz="2500" dirty="0" smtClean="0"/>
          </a:p>
          <a:p>
            <a:pPr lvl="2"/>
            <a:r>
              <a:rPr lang="zh-TW" altLang="en-US" sz="2100" dirty="0" smtClean="0"/>
              <a:t>假設有</a:t>
            </a:r>
            <a:r>
              <a:rPr lang="en-US" altLang="zh-TW" sz="2100" dirty="0" smtClean="0"/>
              <a:t>path</a:t>
            </a:r>
            <a:r>
              <a:rPr lang="zh-TW" altLang="en-US" sz="2100" dirty="0" smtClean="0"/>
              <a:t>為</a:t>
            </a:r>
            <a:r>
              <a:rPr lang="en-US" altLang="zh-TW" sz="2100" dirty="0" smtClean="0"/>
              <a:t>x</a:t>
            </a:r>
            <a:r>
              <a:rPr lang="zh-TW" altLang="en-US" sz="2100" dirty="0" smtClean="0"/>
              <a:t>→</a:t>
            </a:r>
            <a:r>
              <a:rPr lang="en-US" altLang="zh-TW" sz="2100" dirty="0" smtClean="0"/>
              <a:t>…</a:t>
            </a:r>
            <a:r>
              <a:rPr lang="zh-TW" altLang="en-US" sz="2100" dirty="0" smtClean="0"/>
              <a:t>→</a:t>
            </a:r>
            <a:r>
              <a:rPr lang="en-US" altLang="zh-TW" sz="2100" dirty="0" smtClean="0"/>
              <a:t>a</a:t>
            </a:r>
            <a:r>
              <a:rPr lang="zh-TW" altLang="en-US" sz="2100" dirty="0" smtClean="0"/>
              <a:t>→</a:t>
            </a:r>
            <a:r>
              <a:rPr lang="en-US" altLang="zh-TW" sz="2100" dirty="0" smtClean="0"/>
              <a:t>b</a:t>
            </a:r>
            <a:r>
              <a:rPr lang="zh-TW" altLang="en-US" sz="2100" dirty="0" smtClean="0"/>
              <a:t>→</a:t>
            </a:r>
            <a:r>
              <a:rPr lang="en-US" altLang="zh-TW" sz="2100" dirty="0" smtClean="0"/>
              <a:t>…</a:t>
            </a:r>
            <a:r>
              <a:rPr lang="zh-TW" altLang="en-US" sz="2100" dirty="0" smtClean="0"/>
              <a:t>→</a:t>
            </a:r>
            <a:r>
              <a:rPr lang="en-US" altLang="zh-TW" sz="2100" dirty="0" smtClean="0"/>
              <a:t>-x,</a:t>
            </a:r>
            <a:r>
              <a:rPr lang="zh-TW" altLang="en-US" sz="2100" dirty="0" smtClean="0"/>
              <a:t>並使</a:t>
            </a:r>
            <a:r>
              <a:rPr lang="en-US" altLang="zh-TW" sz="2100" dirty="0" smtClean="0"/>
              <a:t>x=true</a:t>
            </a:r>
          </a:p>
          <a:p>
            <a:pPr lvl="3"/>
            <a:r>
              <a:rPr lang="zh-TW" altLang="en-US" sz="1900" dirty="0" smtClean="0"/>
              <a:t>根據建構方式，</a:t>
            </a:r>
            <a:r>
              <a:rPr lang="en-US" altLang="zh-TW" sz="1900" dirty="0" smtClean="0"/>
              <a:t>x~&gt;a</a:t>
            </a:r>
            <a:r>
              <a:rPr lang="zh-TW" altLang="en-US" sz="1900" dirty="0" smtClean="0"/>
              <a:t>皆為真</a:t>
            </a:r>
            <a:r>
              <a:rPr lang="en-US" altLang="zh-TW" sz="1900" dirty="0" smtClean="0"/>
              <a:t>;b~&gt;-x</a:t>
            </a:r>
            <a:r>
              <a:rPr lang="zh-TW" altLang="en-US" sz="1900" dirty="0" smtClean="0"/>
              <a:t>皆為假</a:t>
            </a:r>
            <a:endParaRPr lang="en-US" altLang="zh-TW" sz="1900" dirty="0" smtClean="0"/>
          </a:p>
          <a:p>
            <a:pPr lvl="3"/>
            <a:r>
              <a:rPr lang="en-US" altLang="zh-TW" sz="1900" dirty="0" smtClean="0"/>
              <a:t>a</a:t>
            </a:r>
            <a:r>
              <a:rPr lang="zh-TW" altLang="en-US" sz="1900" dirty="0" smtClean="0"/>
              <a:t>→</a:t>
            </a:r>
            <a:r>
              <a:rPr lang="en-US" altLang="zh-TW" sz="1900" dirty="0" smtClean="0"/>
              <a:t>b</a:t>
            </a:r>
            <a:r>
              <a:rPr lang="zh-TW" altLang="en-US" sz="1900" dirty="0" smtClean="0"/>
              <a:t>：</a:t>
            </a:r>
            <a:r>
              <a:rPr lang="en-US" altLang="zh-TW" sz="1900" dirty="0" smtClean="0"/>
              <a:t>a</a:t>
            </a:r>
            <a:r>
              <a:rPr lang="zh-TW" altLang="en-US" sz="1900" dirty="0" smtClean="0"/>
              <a:t>為真</a:t>
            </a:r>
            <a:r>
              <a:rPr lang="en-US" altLang="zh-TW" sz="1900" dirty="0" smtClean="0"/>
              <a:t>,b</a:t>
            </a:r>
            <a:r>
              <a:rPr lang="zh-TW" altLang="en-US" sz="1900" dirty="0" smtClean="0"/>
              <a:t>為假 </a:t>
            </a:r>
            <a:r>
              <a:rPr lang="en-US" altLang="zh-TW" sz="1900" dirty="0" smtClean="0"/>
              <a:t>=&gt; (-a or b) </a:t>
            </a:r>
            <a:r>
              <a:rPr lang="zh-TW" altLang="en-US" sz="1900" dirty="0" smtClean="0"/>
              <a:t>為假</a:t>
            </a:r>
            <a:r>
              <a:rPr lang="en-US" altLang="zh-TW" sz="1900" dirty="0" smtClean="0"/>
              <a:t>=&gt;</a:t>
            </a:r>
            <a:r>
              <a:rPr lang="zh-TW" altLang="en-US" sz="1900" dirty="0" smtClean="0"/>
              <a:t>無法滿足</a:t>
            </a:r>
            <a:r>
              <a:rPr lang="en-US" altLang="zh-TW" sz="1900" dirty="0" smtClean="0"/>
              <a:t>2-CNF</a:t>
            </a:r>
          </a:p>
          <a:p>
            <a:pPr lvl="2"/>
            <a:endParaRPr lang="en-US" altLang="zh-TW" sz="2100" dirty="0" smtClean="0"/>
          </a:p>
          <a:p>
            <a:pPr lvl="2"/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60506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確認是合法的</a:t>
            </a:r>
            <a:r>
              <a:rPr lang="en-US" altLang="zh-TW" sz="2500" dirty="0" smtClean="0"/>
              <a:t>2CNF</a:t>
            </a:r>
            <a:r>
              <a:rPr lang="zh-TW" altLang="en-US" sz="2500" dirty="0" smtClean="0"/>
              <a:t>式子</a:t>
            </a:r>
            <a:endParaRPr lang="en-US" altLang="zh-TW" sz="2500" dirty="0" smtClean="0"/>
          </a:p>
          <a:p>
            <a:r>
              <a:rPr lang="zh-TW" altLang="en-US" sz="2500" dirty="0"/>
              <a:t>將式子轉為</a:t>
            </a:r>
            <a:r>
              <a:rPr lang="zh-TW" altLang="en-US" sz="2500" dirty="0" smtClean="0"/>
              <a:t>圖</a:t>
            </a:r>
            <a:endParaRPr lang="en-US" altLang="zh-TW" sz="2500" dirty="0" smtClean="0"/>
          </a:p>
          <a:p>
            <a:r>
              <a:rPr lang="zh-TW" altLang="en-US" sz="2500" dirty="0" smtClean="0"/>
              <a:t>挑出其中一個還沒被定義的元素</a:t>
            </a:r>
            <a:r>
              <a:rPr lang="en-US" altLang="zh-TW" sz="2500" dirty="0" smtClean="0"/>
              <a:t>a</a:t>
            </a:r>
            <a:r>
              <a:rPr lang="zh-TW" altLang="en-US" sz="2500" dirty="0" smtClean="0"/>
              <a:t>，</a:t>
            </a:r>
            <a:r>
              <a:rPr lang="zh-TW" altLang="en-US" sz="2500" dirty="0"/>
              <a:t>確認</a:t>
            </a:r>
            <a:r>
              <a:rPr lang="zh-TW" altLang="en-US" sz="2500" dirty="0" smtClean="0"/>
              <a:t>無法從</a:t>
            </a:r>
            <a:r>
              <a:rPr lang="en-US" altLang="zh-TW" sz="2500" dirty="0" smtClean="0"/>
              <a:t>a</a:t>
            </a:r>
            <a:r>
              <a:rPr lang="zh-TW" altLang="en-US" sz="2500" dirty="0"/>
              <a:t>抵達</a:t>
            </a:r>
            <a:r>
              <a:rPr lang="en-US" altLang="zh-TW" sz="2500" dirty="0" smtClean="0"/>
              <a:t>-a</a:t>
            </a:r>
            <a:r>
              <a:rPr lang="zh-TW" altLang="en-US" sz="2500" dirty="0" smtClean="0"/>
              <a:t>，將</a:t>
            </a:r>
            <a:r>
              <a:rPr lang="en-US" altLang="zh-TW" sz="2500" dirty="0" smtClean="0"/>
              <a:t>a</a:t>
            </a:r>
            <a:r>
              <a:rPr lang="zh-TW" altLang="en-US" sz="2500" dirty="0" smtClean="0"/>
              <a:t>設為</a:t>
            </a:r>
            <a:r>
              <a:rPr lang="en-US" altLang="zh-TW" sz="2500" dirty="0" smtClean="0"/>
              <a:t>true</a:t>
            </a:r>
          </a:p>
          <a:p>
            <a:r>
              <a:rPr lang="zh-TW" altLang="en-US" sz="2500" dirty="0" smtClean="0"/>
              <a:t>所有</a:t>
            </a:r>
            <a:r>
              <a:rPr lang="en-US" altLang="zh-TW" sz="2500" dirty="0" smtClean="0"/>
              <a:t>a</a:t>
            </a:r>
            <a:r>
              <a:rPr lang="zh-TW" altLang="en-US" sz="2500" dirty="0" smtClean="0"/>
              <a:t>可以達到的元素都設為</a:t>
            </a:r>
            <a:r>
              <a:rPr lang="en-US" altLang="zh-TW" sz="2500" dirty="0" smtClean="0"/>
              <a:t>true,</a:t>
            </a:r>
            <a:r>
              <a:rPr lang="zh-TW" altLang="en-US" sz="2500" dirty="0" smtClean="0"/>
              <a:t>這些元素的相反都設為</a:t>
            </a:r>
            <a:r>
              <a:rPr lang="en-US" altLang="zh-TW" sz="2500" dirty="0" smtClean="0"/>
              <a:t>false</a:t>
            </a:r>
          </a:p>
          <a:p>
            <a:r>
              <a:rPr lang="zh-TW" altLang="en-US" sz="2500" dirty="0" smtClean="0"/>
              <a:t>重複</a:t>
            </a:r>
            <a:r>
              <a:rPr lang="en-US" altLang="zh-TW" sz="2500" dirty="0" smtClean="0"/>
              <a:t>3,4</a:t>
            </a:r>
            <a:r>
              <a:rPr lang="zh-TW" altLang="en-US" sz="2500" dirty="0" smtClean="0"/>
              <a:t>直到所有元素都被給予了值</a:t>
            </a:r>
            <a:r>
              <a:rPr lang="en-US" altLang="zh-TW" sz="2500" dirty="0" smtClean="0"/>
              <a:t>,</a:t>
            </a:r>
            <a:r>
              <a:rPr lang="zh-TW" altLang="en-US" sz="2500" dirty="0" smtClean="0"/>
              <a:t>如果沒辦法填滿就是失敗了</a:t>
            </a:r>
            <a:endParaRPr lang="en-US" altLang="zh-TW" sz="2500" dirty="0" smtClean="0"/>
          </a:p>
          <a:p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4504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邊點個數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2180496"/>
            <a:ext cx="6626432" cy="4247198"/>
          </a:xfrm>
        </p:spPr>
        <p:txBody>
          <a:bodyPr>
            <a:normAutofit/>
          </a:bodyPr>
          <a:lstStyle/>
          <a:p>
            <a:r>
              <a:rPr lang="zh-TW" altLang="en-US" sz="2500" dirty="0" smtClean="0"/>
              <a:t>是</a:t>
            </a:r>
            <a:r>
              <a:rPr lang="en-US" altLang="zh-TW" sz="2500" dirty="0" smtClean="0"/>
              <a:t>2-CNF-SAT</a:t>
            </a:r>
          </a:p>
          <a:p>
            <a:pPr lvl="2"/>
            <a:r>
              <a:rPr lang="zh-TW" altLang="en-US" sz="2100" dirty="0" smtClean="0"/>
              <a:t>每</a:t>
            </a:r>
            <a:r>
              <a:rPr lang="zh-TW" altLang="en-US" sz="2100" dirty="0"/>
              <a:t>個</a:t>
            </a:r>
            <a:r>
              <a:rPr lang="en-US" altLang="zh-TW" sz="2100" dirty="0"/>
              <a:t>clauses</a:t>
            </a:r>
            <a:r>
              <a:rPr lang="zh-TW" altLang="en-US" sz="2100" dirty="0"/>
              <a:t>兩個元素</a:t>
            </a:r>
            <a:endParaRPr lang="en-US" altLang="zh-TW" sz="2100" dirty="0"/>
          </a:p>
          <a:p>
            <a:r>
              <a:rPr lang="zh-TW" altLang="en-US" sz="2500" dirty="0"/>
              <a:t>假設共</a:t>
            </a:r>
            <a:r>
              <a:rPr lang="en-US" altLang="zh-TW" sz="2500" dirty="0"/>
              <a:t>n</a:t>
            </a:r>
            <a:r>
              <a:rPr lang="zh-TW" altLang="en-US" sz="2500" dirty="0"/>
              <a:t>個</a:t>
            </a:r>
            <a:r>
              <a:rPr lang="en-US" altLang="zh-TW" sz="2500" dirty="0" smtClean="0"/>
              <a:t>clauses</a:t>
            </a:r>
            <a:r>
              <a:rPr lang="zh-TW" altLang="en-US" sz="2500" dirty="0" smtClean="0"/>
              <a:t>，</a:t>
            </a:r>
            <a:r>
              <a:rPr lang="zh-TW" altLang="en-US" sz="2500" dirty="0" smtClean="0"/>
              <a:t>最多會有</a:t>
            </a:r>
            <a:r>
              <a:rPr lang="en-US" altLang="zh-TW" sz="2500" dirty="0" smtClean="0"/>
              <a:t>2n</a:t>
            </a:r>
            <a:r>
              <a:rPr lang="zh-TW" altLang="en-US" sz="2500" dirty="0" smtClean="0"/>
              <a:t>個變</a:t>
            </a:r>
            <a:r>
              <a:rPr lang="zh-TW" altLang="en-US" sz="2500" dirty="0"/>
              <a:t>數</a:t>
            </a:r>
            <a:endParaRPr lang="en-US" altLang="zh-TW" sz="2500" dirty="0" smtClean="0"/>
          </a:p>
          <a:p>
            <a:pPr lvl="2"/>
            <a:r>
              <a:rPr lang="en-US" altLang="zh-TW" sz="2100" dirty="0" smtClean="0"/>
              <a:t>|V</a:t>
            </a:r>
            <a:r>
              <a:rPr lang="en-US" altLang="zh-TW" sz="2100" dirty="0"/>
              <a:t>|=2</a:t>
            </a:r>
            <a:r>
              <a:rPr lang="zh-TW" altLang="en-US" sz="2100" dirty="0" smtClean="0"/>
              <a:t>*</a:t>
            </a:r>
            <a:r>
              <a:rPr lang="en-US" altLang="zh-TW" sz="2100" dirty="0" smtClean="0"/>
              <a:t>2n</a:t>
            </a:r>
            <a:endParaRPr lang="en-US" altLang="zh-TW" sz="2100" dirty="0"/>
          </a:p>
          <a:p>
            <a:r>
              <a:rPr lang="zh-TW" altLang="en-US" sz="2500" dirty="0"/>
              <a:t>每</a:t>
            </a:r>
            <a:r>
              <a:rPr lang="zh-TW" altLang="en-US" sz="2500" dirty="0" smtClean="0"/>
              <a:t>個</a:t>
            </a:r>
            <a:r>
              <a:rPr lang="en-US" altLang="zh-TW" sz="2500" dirty="0" smtClean="0"/>
              <a:t>clauses</a:t>
            </a:r>
            <a:r>
              <a:rPr lang="zh-TW" altLang="en-US" sz="2500" dirty="0" smtClean="0"/>
              <a:t>最多產生</a:t>
            </a:r>
            <a:r>
              <a:rPr lang="en-US" altLang="zh-TW" sz="2500" dirty="0"/>
              <a:t>2</a:t>
            </a:r>
            <a:r>
              <a:rPr lang="zh-TW" altLang="en-US" sz="2500" dirty="0" smtClean="0"/>
              <a:t>條</a:t>
            </a:r>
            <a:r>
              <a:rPr lang="zh-TW" altLang="en-US" sz="2500" dirty="0" smtClean="0"/>
              <a:t>邊</a:t>
            </a:r>
            <a:endParaRPr lang="en-US" altLang="zh-TW" sz="2500" dirty="0" smtClean="0"/>
          </a:p>
          <a:p>
            <a:pPr lvl="2"/>
            <a:r>
              <a:rPr lang="en-US" altLang="zh-TW" sz="2100" dirty="0" smtClean="0"/>
              <a:t>|</a:t>
            </a:r>
            <a:r>
              <a:rPr lang="en-US" altLang="zh-TW" sz="2100" dirty="0"/>
              <a:t>E</a:t>
            </a:r>
            <a:r>
              <a:rPr lang="en-US" altLang="zh-TW" sz="2100" dirty="0" smtClean="0"/>
              <a:t>|=2n</a:t>
            </a:r>
            <a:endParaRPr lang="en-US" altLang="zh-TW" sz="2100" dirty="0" smtClean="0"/>
          </a:p>
          <a:p>
            <a:pPr marL="0" indent="0">
              <a:buNone/>
            </a:pPr>
            <a:endParaRPr lang="zh-TW" altLang="en-US" sz="25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401670" y="2662516"/>
            <a:ext cx="6214055" cy="4652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300" dirty="0"/>
          </a:p>
        </p:txBody>
      </p:sp>
    </p:spTree>
    <p:extLst>
      <p:ext uri="{BB962C8B-B14F-4D97-AF65-F5344CB8AC3E}">
        <p14:creationId xmlns:p14="http://schemas.microsoft.com/office/powerpoint/2010/main" val="6497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複雜</a:t>
            </a:r>
            <a:r>
              <a:rPr lang="zh-TW" altLang="en-US" dirty="0"/>
              <a:t>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23080"/>
          </a:xfrm>
        </p:spPr>
        <p:txBody>
          <a:bodyPr>
            <a:normAutofit/>
          </a:bodyPr>
          <a:lstStyle/>
          <a:p>
            <a:r>
              <a:rPr lang="zh-TW" altLang="en-US" sz="2500" dirty="0" smtClean="0"/>
              <a:t>使用</a:t>
            </a:r>
            <a:r>
              <a:rPr lang="en-US" altLang="zh-TW" sz="2500" dirty="0" smtClean="0"/>
              <a:t>DFS=&gt;O(V+E)=O(4n+2n)=O(6n)</a:t>
            </a:r>
          </a:p>
          <a:p>
            <a:r>
              <a:rPr lang="zh-TW" altLang="en-US" sz="2500" dirty="0" smtClean="0"/>
              <a:t>最</a:t>
            </a:r>
            <a:r>
              <a:rPr lang="zh-TW" altLang="en-US" sz="2500" dirty="0"/>
              <a:t>糟</a:t>
            </a:r>
            <a:r>
              <a:rPr lang="zh-TW" altLang="en-US" sz="2500" dirty="0" smtClean="0"/>
              <a:t>要做</a:t>
            </a:r>
            <a:r>
              <a:rPr lang="en-US" altLang="zh-TW" sz="2500" dirty="0" smtClean="0"/>
              <a:t>4n</a:t>
            </a:r>
            <a:r>
              <a:rPr lang="zh-TW" altLang="en-US" sz="2500" dirty="0" smtClean="0"/>
              <a:t>次</a:t>
            </a:r>
            <a:endParaRPr lang="en-US" altLang="zh-TW" sz="2500" dirty="0" smtClean="0"/>
          </a:p>
          <a:p>
            <a:r>
              <a:rPr lang="en-US" altLang="zh-TW" sz="2500" dirty="0" smtClean="0"/>
              <a:t>=&gt;4n*O(6n)=O(24n</a:t>
            </a:r>
            <a:r>
              <a:rPr lang="en-US" altLang="zh-TW" sz="2500" baseline="30000" dirty="0" smtClean="0"/>
              <a:t>2</a:t>
            </a:r>
            <a:r>
              <a:rPr lang="en-US" altLang="zh-TW" sz="2500" dirty="0" smtClean="0"/>
              <a:t>)=O(</a:t>
            </a:r>
            <a:r>
              <a:rPr lang="en-US" altLang="zh-TW" sz="2500" dirty="0"/>
              <a:t>n</a:t>
            </a:r>
            <a:r>
              <a:rPr lang="en-US" altLang="zh-TW" sz="2500" baseline="30000" dirty="0"/>
              <a:t>2</a:t>
            </a:r>
            <a:r>
              <a:rPr lang="en-US" altLang="zh-TW" sz="2500" dirty="0" smtClean="0"/>
              <a:t>)</a:t>
            </a:r>
            <a:r>
              <a:rPr lang="zh-TW" altLang="en-US" sz="2500" dirty="0" smtClean="0"/>
              <a:t>→</a:t>
            </a:r>
            <a:r>
              <a:rPr lang="en-US" altLang="zh-TW" sz="2500" dirty="0" smtClean="0"/>
              <a:t>in polynomial time</a:t>
            </a:r>
          </a:p>
          <a:p>
            <a:r>
              <a:rPr lang="en-US" altLang="zh-TW" sz="2500" dirty="0" smtClean="0"/>
              <a:t>=&gt;2-CNF-SAT in P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1656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助教的連</a:t>
            </a:r>
            <a:r>
              <a:rPr lang="zh-TW" altLang="en-US" dirty="0"/>
              <a:t>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https://www.iitg.ac.in/deepkesh/CS301/assignment-2/2sat.pdf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120414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114</TotalTime>
  <Words>385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Gill Sans MT</vt:lpstr>
      <vt:lpstr>Wingdings 2</vt:lpstr>
      <vt:lpstr>紅利</vt:lpstr>
      <vt:lpstr>HW14第二題</vt:lpstr>
      <vt:lpstr>題目</vt:lpstr>
      <vt:lpstr>提示</vt:lpstr>
      <vt:lpstr>轉為圖的範例</vt:lpstr>
      <vt:lpstr>無解的定義</vt:lpstr>
      <vt:lpstr>解法</vt:lpstr>
      <vt:lpstr>邊點個數</vt:lpstr>
      <vt:lpstr>複雜度</vt:lpstr>
      <vt:lpstr>助教的連結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HW14第二題</dc:title>
  <dc:creator>子容 傅</dc:creator>
  <cp:lastModifiedBy>子容 傅</cp:lastModifiedBy>
  <cp:revision>13</cp:revision>
  <dcterms:created xsi:type="dcterms:W3CDTF">2019-06-10T05:33:42Z</dcterms:created>
  <dcterms:modified xsi:type="dcterms:W3CDTF">2019-06-12T07:44:51Z</dcterms:modified>
</cp:coreProperties>
</file>