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306" r:id="rId4"/>
    <p:sldId id="307" r:id="rId5"/>
    <p:sldId id="308" r:id="rId6"/>
    <p:sldId id="309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992A"/>
    <a:srgbClr val="2B21FD"/>
    <a:srgbClr val="63731F"/>
    <a:srgbClr val="DDC38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0CAA-D487-4836-9C06-12DB5CEBC148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DFAB9-509D-4A6F-BFAC-F190EFA4A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noFill/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6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7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760"/>
            <a:ext cx="12192000" cy="692912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2380" y="228601"/>
            <a:ext cx="11243698" cy="597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58591" y="102516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58590" y="2599964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027CD-1F33-48C9-B61B-781BD23DBDF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058590" y="6012032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545" y="2922588"/>
            <a:ext cx="777240" cy="606425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177" y="2922588"/>
            <a:ext cx="777240" cy="60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0203" y="4064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HW14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第</a:t>
            </a:r>
            <a:r>
              <a:rPr lang="en-US" altLang="zh-TW" dirty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6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題</a:t>
            </a:r>
            <a:endParaRPr lang="zh-TW" altLang="en-US" dirty="0">
              <a:latin typeface="華康粗黑體(P)" panose="020B0700000000000000" pitchFamily="34" charset="-120"/>
              <a:ea typeface="華康粗黑體(P)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第一組</a:t>
            </a:r>
            <a:endParaRPr lang="zh-TW" altLang="en-US" sz="3600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longest-simple-cycle problem </a:t>
            </a:r>
            <a:r>
              <a:rPr lang="en-US" altLang="zh-TW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(LSC) </a:t>
            </a:r>
            <a:r>
              <a:rPr lang="en-US" altLang="zh-TW" dirty="0" smtClean="0"/>
              <a:t>is </a:t>
            </a:r>
            <a:r>
              <a:rPr lang="en-US" altLang="zh-TW" dirty="0"/>
              <a:t>the problem of determining a simple cycle (no repeated vertices) of maximum length in a graph. </a:t>
            </a:r>
            <a:endParaRPr lang="en-US" altLang="zh-TW" dirty="0" smtClean="0"/>
          </a:p>
          <a:p>
            <a:r>
              <a:rPr lang="en-US" altLang="zh-TW" dirty="0" smtClean="0"/>
              <a:t>Formulate </a:t>
            </a:r>
            <a:r>
              <a:rPr lang="en-US" altLang="zh-TW" dirty="0"/>
              <a:t>a related decision problem, and Show that the decision problem is NP-complete.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0552" y="5611123"/>
            <a:ext cx="105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/>
              <a:t>https://www.coursehero.com/file/p1kq7fq/Hence-Hamiltonian-path-NPC-Saket-Ati-CSCE-629-Algorithms-125004084-Homework-13/</a:t>
            </a:r>
          </a:p>
        </p:txBody>
      </p:sp>
    </p:spTree>
    <p:extLst>
      <p:ext uri="{BB962C8B-B14F-4D97-AF65-F5344CB8AC3E}">
        <p14:creationId xmlns:p14="http://schemas.microsoft.com/office/powerpoint/2010/main" val="1537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decision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8590" y="2599964"/>
            <a:ext cx="10760516" cy="3318936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altLang="zh-TW" sz="2800" dirty="0" smtClean="0"/>
              <a:t>Instance: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An </a:t>
            </a:r>
            <a:r>
              <a:rPr lang="en-US" altLang="zh-TW" sz="2800" dirty="0"/>
              <a:t>undirected graph </a:t>
            </a:r>
            <a:r>
              <a:rPr lang="en-US" altLang="zh-TW" sz="2800" b="1" dirty="0"/>
              <a:t>G = (V, E) </a:t>
            </a:r>
            <a:r>
              <a:rPr lang="en-US" altLang="zh-TW" sz="2800" dirty="0"/>
              <a:t>and a positive integer </a:t>
            </a:r>
            <a:r>
              <a:rPr lang="en-US" altLang="zh-TW" sz="2800" b="1" dirty="0"/>
              <a:t>k ≤ |V</a:t>
            </a:r>
            <a:r>
              <a:rPr lang="en-US" altLang="zh-TW" sz="2800" b="1" dirty="0" smtClean="0"/>
              <a:t>|</a:t>
            </a:r>
            <a:r>
              <a:rPr lang="en-US" altLang="zh-TW" sz="2800" dirty="0" smtClean="0"/>
              <a:t>.</a:t>
            </a:r>
          </a:p>
          <a:p>
            <a:pPr>
              <a:lnSpc>
                <a:spcPts val="2000"/>
              </a:lnSpc>
            </a:pPr>
            <a:endParaRPr lang="en-US" altLang="zh-TW" sz="2800" dirty="0"/>
          </a:p>
          <a:p>
            <a:pPr>
              <a:lnSpc>
                <a:spcPts val="2000"/>
              </a:lnSpc>
            </a:pPr>
            <a:r>
              <a:rPr lang="en-US" altLang="zh-TW" sz="2800" dirty="0"/>
              <a:t>Question: </a:t>
            </a:r>
            <a:endParaRPr lang="en-US" altLang="zh-TW" sz="28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Is </a:t>
            </a:r>
            <a:r>
              <a:rPr lang="en-US" altLang="zh-TW" sz="2800" dirty="0"/>
              <a:t>there a simple cycle in G which contains at least k vertices?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8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NP-Completeness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4864" y="3137972"/>
            <a:ext cx="5422411" cy="1981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 smtClean="0"/>
              <a:t>A </a:t>
            </a:r>
            <a:r>
              <a:rPr lang="en-US" altLang="zh-TW" sz="3200" dirty="0"/>
              <a:t>problem </a:t>
            </a:r>
            <a:r>
              <a:rPr lang="en-US" altLang="zh-TW" sz="3200" b="1" i="1" dirty="0">
                <a:solidFill>
                  <a:srgbClr val="FF0000"/>
                </a:solidFill>
              </a:rPr>
              <a:t>L</a:t>
            </a:r>
            <a:r>
              <a:rPr lang="en-US" altLang="zh-TW" sz="3200" b="1" i="1" dirty="0"/>
              <a:t> </a:t>
            </a:r>
            <a:r>
              <a:rPr lang="en-US" altLang="zh-TW" sz="3200" dirty="0"/>
              <a:t>is </a:t>
            </a:r>
            <a:r>
              <a:rPr lang="en-US" altLang="zh-TW" sz="3200" b="1" i="1" dirty="0">
                <a:solidFill>
                  <a:srgbClr val="FF0000"/>
                </a:solidFill>
              </a:rPr>
              <a:t>NP-complete</a:t>
            </a:r>
            <a:r>
              <a:rPr lang="en-US" altLang="zh-TW" sz="3200" b="1" i="1" dirty="0"/>
              <a:t> </a:t>
            </a:r>
            <a:r>
              <a:rPr lang="en-US" altLang="zh-TW" sz="3200" dirty="0" smtClean="0"/>
              <a:t>if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3200" b="1" i="1" dirty="0" smtClean="0">
                <a:solidFill>
                  <a:srgbClr val="83992A"/>
                </a:solidFill>
              </a:rPr>
              <a:t>  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L </a:t>
            </a:r>
            <a:r>
              <a:rPr lang="en-US" altLang="zh-TW" sz="3200" dirty="0">
                <a:solidFill>
                  <a:srgbClr val="FF0000"/>
                </a:solidFill>
                <a:latin typeface="Symbol" panose="05050102010706020507" pitchFamily="18" charset="2"/>
              </a:rPr>
              <a:t></a:t>
            </a:r>
            <a:r>
              <a:rPr lang="en-US" altLang="zh-TW" sz="3200" dirty="0">
                <a:solidFill>
                  <a:srgbClr val="83992A"/>
                </a:solidFill>
              </a:rPr>
              <a:t> </a:t>
            </a:r>
            <a:r>
              <a:rPr lang="en-US" altLang="zh-TW" sz="3200" b="1" dirty="0">
                <a:solidFill>
                  <a:srgbClr val="2B21FD"/>
                </a:solidFill>
              </a:rPr>
              <a:t>NP</a:t>
            </a:r>
            <a:r>
              <a:rPr lang="en-US" altLang="zh-TW" sz="3200" dirty="0">
                <a:solidFill>
                  <a:schemeClr val="tx1"/>
                </a:solidFill>
              </a:rPr>
              <a:t>, </a:t>
            </a:r>
            <a:r>
              <a:rPr lang="en-US" altLang="zh-TW" sz="3200" dirty="0" smtClean="0">
                <a:solidFill>
                  <a:schemeClr val="tx1"/>
                </a:solidFill>
              </a:rPr>
              <a:t>and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3200" b="1" i="1" dirty="0" smtClean="0">
                <a:solidFill>
                  <a:srgbClr val="FF0000"/>
                </a:solidFill>
              </a:rPr>
              <a:t>  L</a:t>
            </a:r>
            <a:r>
              <a:rPr lang="en-US" altLang="zh-TW" sz="3200" b="1" i="1" dirty="0">
                <a:solidFill>
                  <a:srgbClr val="FF0000"/>
                </a:solidFill>
              </a:rPr>
              <a:t>' </a:t>
            </a:r>
            <a:r>
              <a:rPr lang="en-US" altLang="zh-TW" sz="3200" dirty="0">
                <a:solidFill>
                  <a:srgbClr val="FF0000"/>
                </a:solidFill>
                <a:latin typeface="Symbol" panose="05050102010706020507" pitchFamily="18" charset="2"/>
              </a:rPr>
              <a:t></a:t>
            </a:r>
            <a:r>
              <a:rPr lang="en-US" altLang="zh-TW" sz="3200" b="1" baseline="-25000" dirty="0">
                <a:solidFill>
                  <a:srgbClr val="FF0000"/>
                </a:solidFill>
              </a:rPr>
              <a:t>P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i="1" dirty="0">
                <a:solidFill>
                  <a:srgbClr val="FF0000"/>
                </a:solidFill>
              </a:rPr>
              <a:t>L </a:t>
            </a:r>
            <a:r>
              <a:rPr lang="en-US" altLang="zh-TW" sz="3200" dirty="0"/>
              <a:t>for every </a:t>
            </a:r>
            <a:r>
              <a:rPr lang="en-US" altLang="zh-TW" sz="3200" b="1" i="1" dirty="0">
                <a:solidFill>
                  <a:srgbClr val="FF0000"/>
                </a:solidFill>
              </a:rPr>
              <a:t>L' </a:t>
            </a:r>
            <a:r>
              <a:rPr lang="en-US" altLang="zh-TW" sz="3200" dirty="0">
                <a:solidFill>
                  <a:srgbClr val="FF0000"/>
                </a:solidFill>
                <a:latin typeface="Symbol" panose="05050102010706020507" pitchFamily="18" charset="2"/>
              </a:rPr>
              <a:t>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2B21FD"/>
                </a:solidFill>
              </a:rPr>
              <a:t>NP</a:t>
            </a:r>
            <a:endParaRPr lang="zh-TW" altLang="en-US" sz="3200" dirty="0">
              <a:solidFill>
                <a:srgbClr val="2B21FD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227275" y="558601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Unit11 p24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83" y="2759241"/>
            <a:ext cx="2880000" cy="27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83992A"/>
                </a:solidFill>
              </a:rPr>
              <a:t>1) </a:t>
            </a:r>
            <a:r>
              <a:rPr lang="en-US" altLang="zh-TW" b="1" i="1" dirty="0" smtClean="0">
                <a:solidFill>
                  <a:srgbClr val="FF0000"/>
                </a:solidFill>
              </a:rPr>
              <a:t>L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2B21FD"/>
                </a:solidFill>
              </a:rPr>
              <a:t>NP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Yes-certificate, a list of vertices that form the </a:t>
            </a:r>
            <a:r>
              <a:rPr lang="en-US" altLang="zh-TW" dirty="0" smtClean="0"/>
              <a:t>LSC</a:t>
            </a:r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raverse </a:t>
            </a:r>
            <a:r>
              <a:rPr lang="en-US" altLang="zh-TW" dirty="0"/>
              <a:t>the list </a:t>
            </a:r>
            <a:r>
              <a:rPr lang="en-US" altLang="zh-TW" dirty="0" smtClean="0"/>
              <a:t>and </a:t>
            </a:r>
            <a:r>
              <a:rPr lang="en-US" altLang="zh-TW" dirty="0"/>
              <a:t>verify that no vertex is </a:t>
            </a:r>
            <a:r>
              <a:rPr lang="en-US" altLang="zh-TW" dirty="0" smtClean="0"/>
              <a:t>repeated. (polynomial time)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here </a:t>
            </a:r>
            <a:r>
              <a:rPr lang="en-US" altLang="zh-TW" dirty="0"/>
              <a:t>exists an edge </a:t>
            </a:r>
            <a:r>
              <a:rPr lang="en-US" altLang="zh-TW" dirty="0" smtClean="0"/>
              <a:t>between each </a:t>
            </a:r>
            <a:r>
              <a:rPr lang="en-US" altLang="zh-TW" dirty="0"/>
              <a:t>vertex in the certificate and the next one, and there is an edge from the last vertex in </a:t>
            </a:r>
            <a:r>
              <a:rPr lang="en-US" altLang="zh-TW" dirty="0" smtClean="0"/>
              <a:t>the certificate </a:t>
            </a:r>
            <a:r>
              <a:rPr lang="en-US" altLang="zh-TW" dirty="0"/>
              <a:t>to the first vertex thereby forming the cycle</a:t>
            </a:r>
            <a:r>
              <a:rPr lang="en-US" altLang="zh-TW" dirty="0" smtClean="0"/>
              <a:t>. (</a:t>
            </a:r>
            <a:r>
              <a:rPr lang="en-US" altLang="zh-TW" dirty="0"/>
              <a:t>linear </a:t>
            </a:r>
            <a:r>
              <a:rPr lang="en-US" altLang="zh-TW" dirty="0" smtClean="0"/>
              <a:t>time)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973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83992A"/>
                </a:solidFill>
              </a:rPr>
              <a:t>2)</a:t>
            </a:r>
            <a:r>
              <a:rPr lang="en-US" altLang="zh-TW" b="1" i="1" dirty="0" smtClean="0">
                <a:solidFill>
                  <a:srgbClr val="FF0000"/>
                </a:solidFill>
              </a:rPr>
              <a:t> L</a:t>
            </a:r>
            <a:r>
              <a:rPr lang="en-US" altLang="zh-TW" b="1" i="1" dirty="0">
                <a:solidFill>
                  <a:srgbClr val="FF0000"/>
                </a:solidFill>
              </a:rPr>
              <a:t>'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</a:rPr>
              <a:t></a:t>
            </a:r>
            <a:r>
              <a:rPr lang="en-US" altLang="zh-TW" b="1" baseline="-25000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L </a:t>
            </a:r>
            <a:r>
              <a:rPr lang="en-US" altLang="zh-TW" dirty="0"/>
              <a:t>for every </a:t>
            </a:r>
            <a:r>
              <a:rPr lang="en-US" altLang="zh-TW" b="1" i="1" dirty="0">
                <a:solidFill>
                  <a:srgbClr val="FF0000"/>
                </a:solidFill>
              </a:rPr>
              <a:t>L'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2B21FD"/>
                </a:solidFill>
              </a:rPr>
              <a:t>NP</a:t>
            </a:r>
            <a:br>
              <a:rPr lang="en-US" altLang="zh-TW" b="1" dirty="0" smtClean="0">
                <a:solidFill>
                  <a:srgbClr val="2B21FD"/>
                </a:solidFill>
              </a:rPr>
            </a:br>
            <a:r>
              <a:rPr lang="en-US" altLang="zh-TW" dirty="0"/>
              <a:t>HAM-CYCLE </a:t>
            </a:r>
            <a:r>
              <a:rPr lang="en-US" altLang="zh-TW" dirty="0">
                <a:latin typeface="Symbol" panose="05050102010706020507" pitchFamily="18" charset="2"/>
              </a:rPr>
              <a:t></a:t>
            </a:r>
            <a:r>
              <a:rPr lang="en-US" altLang="zh-TW" baseline="-25000" dirty="0"/>
              <a:t>P</a:t>
            </a:r>
            <a:r>
              <a:rPr lang="en-US" altLang="zh-TW" dirty="0"/>
              <a:t> </a:t>
            </a:r>
            <a:r>
              <a:rPr lang="en-US" altLang="zh-TW" dirty="0" smtClean="0"/>
              <a:t>LSC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Hamiltonian cycle problem is the special case of the </a:t>
            </a:r>
            <a:r>
              <a:rPr lang="en-US" altLang="zh-TW" dirty="0" smtClean="0"/>
              <a:t>LSC problem</a:t>
            </a:r>
          </a:p>
          <a:p>
            <a:endParaRPr lang="en-US" altLang="zh-TW" dirty="0" smtClean="0"/>
          </a:p>
          <a:p>
            <a:r>
              <a:rPr lang="en-US" altLang="zh-TW" dirty="0"/>
              <a:t>=&gt;: If a graph contains a </a:t>
            </a:r>
            <a:r>
              <a:rPr lang="en-US" altLang="zh-TW" b="1" dirty="0"/>
              <a:t>Hamiltonian-cycle</a:t>
            </a:r>
            <a:r>
              <a:rPr lang="en-US" altLang="zh-TW" dirty="0"/>
              <a:t>, then the LSC is just this cycle with k = |V</a:t>
            </a:r>
            <a:r>
              <a:rPr lang="en-US" altLang="zh-TW" dirty="0" smtClean="0"/>
              <a:t>|.</a:t>
            </a:r>
          </a:p>
          <a:p>
            <a:r>
              <a:rPr lang="en-US" altLang="zh-TW" dirty="0"/>
              <a:t>&lt;=: If a graph contains a </a:t>
            </a:r>
            <a:r>
              <a:rPr lang="en-US" altLang="zh-TW" b="1" dirty="0"/>
              <a:t>LSC with k = |V|</a:t>
            </a:r>
            <a:r>
              <a:rPr lang="en-US" altLang="zh-TW" dirty="0"/>
              <a:t>, then this cycle must be a Hamiltonian-cycle as it contains </a:t>
            </a:r>
            <a:r>
              <a:rPr lang="en-US" altLang="zh-TW" dirty="0" smtClean="0"/>
              <a:t>all the </a:t>
            </a:r>
            <a:r>
              <a:rPr lang="en-US" altLang="zh-TW" dirty="0"/>
              <a:t>vertices.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89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959428"/>
            <a:ext cx="10686728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720</TotalTime>
  <Words>267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華康粗黑體(P)</vt:lpstr>
      <vt:lpstr>華康細圓體</vt:lpstr>
      <vt:lpstr>微軟正黑體</vt:lpstr>
      <vt:lpstr>新細明體</vt:lpstr>
      <vt:lpstr>Arial</vt:lpstr>
      <vt:lpstr>Calibri</vt:lpstr>
      <vt:lpstr>Garamond</vt:lpstr>
      <vt:lpstr>Symbol</vt:lpstr>
      <vt:lpstr>Times New Roman</vt:lpstr>
      <vt:lpstr>有機</vt:lpstr>
      <vt:lpstr>HW14第6題</vt:lpstr>
      <vt:lpstr>題目</vt:lpstr>
      <vt:lpstr>The decision problem</vt:lpstr>
      <vt:lpstr>NP-Completeness</vt:lpstr>
      <vt:lpstr>1) L  NP</vt:lpstr>
      <vt:lpstr> 2) L' P L for every L'  NP HAM-CYCLE P LSC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</cp:lastModifiedBy>
  <cp:revision>89</cp:revision>
  <dcterms:created xsi:type="dcterms:W3CDTF">2019-04-22T15:13:51Z</dcterms:created>
  <dcterms:modified xsi:type="dcterms:W3CDTF">2019-06-10T07:00:49Z</dcterms:modified>
</cp:coreProperties>
</file>