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0" r:id="rId5"/>
    <p:sldId id="263" r:id="rId6"/>
    <p:sldId id="264" r:id="rId7"/>
    <p:sldId id="265" r:id="rId8"/>
    <p:sldId id="268" r:id="rId9"/>
    <p:sldId id="270" r:id="rId10"/>
    <p:sldId id="273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39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438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6445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042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7851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864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563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11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358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6047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010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283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0F05-E381-4ADE-9786-9C73737552E0}" type="datetimeFigureOut">
              <a:rPr lang="zh-TW" altLang="en-US" smtClean="0"/>
              <a:pPr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9595-4466-417E-85B2-65F1481715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1691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thcenter212/posts/%E7%A9%BA%E9%9B%86%E5%90%88%E7%9A%84%E6%A8%99%E6%BA%96%E7%AC%A6%E8%99%9F-%C3%B8-%E7%94%B1%E5%B0%BC%E5%8F%AF%E6%8B%89%E5%B8%83%E7%88%BE%E5%B7%B4%E5%9F%BA-nicolas-bourbaki-%E5%B0%8F%E7%B5%84%E6%89%80%E5%89%B5%E9%80%99%E5%80%8B%E7%AC%A6%E8%99%9F%E6%BA%90%E8%87%AA%E6%96%AF%E5%A0%AA%E5%9C%B0%E9%82%A3%E7%B6%AD%E4%BA%9E%E5%8C%97%E6%AD%90%E8%AA%9E%E8%A8%80%E8%80%8C%E6%8F%90%E5%87%BA%E7%94%A8%E5%8C%97%E6%AD%90%E5%AD%97%E6%AF%8D%E7%82%BA%E7%AC%A6%E8%99%9F%E7%9A%84%E6%98%AF%E5%B0%8F%E7%B5%84%E4%B8%AD%E7%9A%84%E6%88%90%E5%93%A1%E5%AE%89%E5%BE%B7%E7%83%88%E9%9F%8B/48782953137654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mathcenter212/posts/%E7%A9%BA%E9%9B%86%E5%90%88%E7%9A%84%E6%A8%99%E6%BA%96%E7%AC%A6%E8%99%9F-%C3%B8-%E7%94%B1%E5%B0%BC%E5%8F%AF%E6%8B%89%E5%B8%83%E7%88%BE%E5%B7%B4%E5%9F%BA-nicolas-bourbaki-%E5%B0%8F%E7%B5%84%E6%89%80%E5%89%B5%E9%80%99%E5%80%8B%E7%AC%A6%E8%99%9F%E6%BA%90%E8%87%AA%E6%96%AF%E5%A0%AA%E5%9C%B0%E9%82%A3%E7%B6%AD%E4%BA%9E%E5%8C%97%E6%AD%90%E8%AA%9E%E8%A8%80%E8%80%8C%E6%8F%90%E5%87%BA%E7%94%A8%E5%8C%97%E6%AD%90%E5%AD%97%E6%AF%8D%E7%82%BA%E7%AC%A6%E8%99%9F%E7%9A%84%E6%98%AF%E5%B0%8F%E7%B5%84%E4%B8%AD%E7%9A%84%E6%88%90%E5%93%A1%E5%AE%89%E5%BE%B7%E7%83%88%E9%9F%8B/48782953137654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3054" y="19785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Algorithm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Group 6</a:t>
            </a:r>
            <a:endParaRPr lang="zh-TW" altLang="en-US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23854" y="3695787"/>
            <a:ext cx="2706399" cy="27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77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7591" y="444308"/>
            <a:ext cx="7715366" cy="584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202" y="357447"/>
            <a:ext cx="11388438" cy="6035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 smtClean="0">
                <a:solidFill>
                  <a:schemeClr val="accent6"/>
                </a:solidFill>
              </a:rPr>
              <a:t>BK-1_modif</a:t>
            </a:r>
            <a:r>
              <a:rPr lang="zh-TW" altLang="en-US" sz="4000" b="1" dirty="0" smtClean="0">
                <a:solidFill>
                  <a:schemeClr val="accent6"/>
                </a:solidFill>
              </a:rPr>
              <a:t> </a:t>
            </a:r>
            <a:r>
              <a:rPr lang="zh-TW" altLang="en-US" sz="4000" b="1" dirty="0" smtClean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執行</a:t>
            </a:r>
            <a:endParaRPr lang="en-US" altLang="zh-TW" sz="3600" b="1" dirty="0" smtClean="0">
              <a:solidFill>
                <a:schemeClr val="accent6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u="sng" dirty="0" smtClean="0">
              <a:hlinkClick r:id="rId3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 smtClean="0">
              <a:ea typeface="標楷體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 smtClean="0">
                <a:ea typeface="標楷體" pitchFamily="65" charset="-120"/>
              </a:rPr>
              <a:t>Graph:</a:t>
            </a:r>
            <a:endParaRPr lang="en-US" sz="3600" b="1" i="1" dirty="0" smtClean="0">
              <a:ea typeface="標楷體" pitchFamily="65" charset="-120"/>
            </a:endParaRPr>
          </a:p>
          <a:p>
            <a:pPr marL="742950" indent="-742950">
              <a:lnSpc>
                <a:spcPct val="100000"/>
              </a:lnSpc>
              <a:buAutoNum type="arabicPeriod"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lnSpc>
                <a:spcPct val="100000"/>
              </a:lnSpc>
              <a:buNone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537" y="3086680"/>
            <a:ext cx="3551235" cy="217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乘號 7"/>
          <p:cNvSpPr/>
          <p:nvPr/>
        </p:nvSpPr>
        <p:spPr>
          <a:xfrm>
            <a:off x="3757962" y="1483112"/>
            <a:ext cx="1828800" cy="14608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/>
          <p:cNvSpPr/>
          <p:nvPr/>
        </p:nvSpPr>
        <p:spPr>
          <a:xfrm>
            <a:off x="9965474" y="1434790"/>
            <a:ext cx="1828800" cy="14608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乘號 9"/>
          <p:cNvSpPr/>
          <p:nvPr/>
        </p:nvSpPr>
        <p:spPr>
          <a:xfrm>
            <a:off x="8315094" y="2694878"/>
            <a:ext cx="1828800" cy="14608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乘號 10"/>
          <p:cNvSpPr/>
          <p:nvPr/>
        </p:nvSpPr>
        <p:spPr>
          <a:xfrm>
            <a:off x="9508275" y="2706029"/>
            <a:ext cx="1828800" cy="14608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81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47" y="1183525"/>
            <a:ext cx="11388438" cy="4480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66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~Thank you~</a:t>
            </a:r>
            <a:endParaRPr lang="en-US" altLang="zh-TW" sz="6600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zh-TW" sz="36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b="1" dirty="0" smtClean="0">
                <a:latin typeface="Consolas" panose="020B06090202040302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9541" y="2947555"/>
            <a:ext cx="3524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716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956" y="1321722"/>
            <a:ext cx="11014364" cy="33250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Question</a:t>
            </a:r>
            <a:r>
              <a:rPr lang="en-US" altLang="zh-TW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ctr">
              <a:buNone/>
            </a:pPr>
            <a:r>
              <a:rPr lang="zh-TW" altLang="en-US" sz="4000" dirty="0" smtClean="0">
                <a:latin typeface="Consolas" panose="020B0609020204030204" pitchFamily="49" charset="0"/>
              </a:rPr>
              <a:t>  </a:t>
            </a:r>
            <a:endParaRPr lang="en-US" altLang="zh-TW" sz="40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4000" dirty="0" smtClean="0"/>
              <a:t>Modify </a:t>
            </a:r>
            <a:r>
              <a:rPr lang="en-US" sz="4000" dirty="0" smtClean="0"/>
              <a:t>the BK algorithm to branch-and-bound version to solve the maximum clique.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63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5017" y="357447"/>
            <a:ext cx="11014364" cy="53450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BK-1 algorithm</a:t>
            </a:r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altLang="zh-TW" sz="4000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zh-TW" alt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endParaRPr lang="en-US" altLang="zh-TW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15" y="1128947"/>
            <a:ext cx="6930586" cy="518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9873" y="2571170"/>
            <a:ext cx="4971354" cy="218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24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202" y="357447"/>
            <a:ext cx="11388438" cy="6035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Solution:</a:t>
            </a:r>
            <a:endParaRPr lang="en-US" altLang="zh-TW" sz="40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Step 1: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 Calculate the upper bound of the maximum clique of th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e given graph.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b="1" dirty="0" smtClean="0">
                <a:latin typeface="Consolas" panose="020B0609020204030204" pitchFamily="49" charset="0"/>
              </a:rPr>
              <a:t>*(Use Greedy coloring)</a:t>
            </a:r>
          </a:p>
          <a:p>
            <a:pPr marL="0" indent="0">
              <a:buNone/>
            </a:pPr>
            <a:endParaRPr lang="en-US" altLang="zh-TW" sz="3600" b="1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Step </a:t>
            </a:r>
            <a:r>
              <a:rPr lang="en-US" altLang="zh-TW" sz="36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2: 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Add the circumstances into BK-1 algorithm.</a:t>
            </a:r>
            <a:endParaRPr lang="en-US" altLang="zh-TW" sz="3600" b="1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3081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202" y="357447"/>
            <a:ext cx="11388438" cy="6035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Greedy coloring</a:t>
            </a:r>
            <a:endParaRPr lang="en-US" altLang="zh-TW" sz="3600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Given the graph G = (V, 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For </a:t>
            </a:r>
            <a:r>
              <a:rPr lang="en-US" sz="3600" dirty="0" smtClean="0"/>
              <a:t>each vertices vi in a row, selected the lowest numbered color that does not result in coloring is not </a:t>
            </a:r>
            <a:r>
              <a:rPr lang="en-US" sz="3600" dirty="0" smtClean="0"/>
              <a:t>valid.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(</a:t>
            </a:r>
            <a:r>
              <a:rPr lang="en-US" sz="3600" dirty="0" err="1" smtClean="0"/>
              <a:t>ie</a:t>
            </a:r>
            <a:r>
              <a:rPr lang="en-US" sz="3600" dirty="0" smtClean="0"/>
              <a:t>, such that no other vertices to </a:t>
            </a:r>
            <a:r>
              <a:rPr lang="en-US" sz="3600" dirty="0" smtClean="0"/>
              <a:t>vi’s adjacency previously </a:t>
            </a:r>
            <a:r>
              <a:rPr lang="en-US" sz="3600" dirty="0" smtClean="0"/>
              <a:t>colored with the same color). </a:t>
            </a:r>
            <a:endParaRPr lang="en-US" altLang="zh-TW" sz="3600" b="1" dirty="0" smtClean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3081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202" y="357447"/>
            <a:ext cx="11388438" cy="6035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Greedy coloring(</a:t>
            </a:r>
            <a:r>
              <a:rPr lang="en-US" altLang="zh-TW" sz="4000" b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conti</a:t>
            </a:r>
            <a:r>
              <a:rPr lang="en-US" altLang="zh-TW" sz="40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.)</a:t>
            </a:r>
          </a:p>
          <a:p>
            <a:pPr marL="0" indent="0" algn="ctr">
              <a:buNone/>
            </a:pPr>
            <a:r>
              <a:rPr lang="zh-TW" altLang="en-US" dirty="0" smtClean="0">
                <a:latin typeface="Consolas" panose="020B0609020204030204" pitchFamily="49" charset="0"/>
                <a:ea typeface="標楷體" pitchFamily="65" charset="-120"/>
              </a:rPr>
              <a:t>                </a:t>
            </a:r>
            <a:endParaRPr lang="en-US" altLang="zh-TW" b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rabicPeriod"/>
            </a:pPr>
            <a:r>
              <a:rPr lang="zh-TW" altLang="en-US" sz="3600" b="1" dirty="0" smtClean="0">
                <a:ea typeface="標楷體" pitchFamily="65" charset="-120"/>
              </a:rPr>
              <a:t>計算各點</a:t>
            </a:r>
            <a:r>
              <a:rPr lang="en-US" sz="3600" b="1" dirty="0" smtClean="0">
                <a:ea typeface="標楷體" pitchFamily="65" charset="-120"/>
              </a:rPr>
              <a:t>degree</a:t>
            </a:r>
            <a:r>
              <a:rPr lang="zh-TW" altLang="en-US" sz="3600" b="1" dirty="0" smtClean="0">
                <a:ea typeface="標楷體" pitchFamily="65" charset="-120"/>
              </a:rPr>
              <a:t>                    </a:t>
            </a:r>
            <a:r>
              <a:rPr lang="zh-TW" altLang="en-US" dirty="0" smtClean="0">
                <a:latin typeface="Consolas" panose="020B0609020204030204" pitchFamily="49" charset="0"/>
                <a:ea typeface="標楷體" pitchFamily="65" charset="-120"/>
              </a:rPr>
              <a:t>以下將以</a:t>
            </a:r>
            <a:r>
              <a:rPr lang="en-US" altLang="zh-TW" dirty="0" smtClean="0">
                <a:latin typeface="Consolas" panose="020B0609020204030204" pitchFamily="49" charset="0"/>
                <a:ea typeface="標楷體" pitchFamily="65" charset="-120"/>
              </a:rPr>
              <a:t>Ch12.1 </a:t>
            </a:r>
            <a:r>
              <a:rPr lang="en-US" altLang="zh-TW" dirty="0" smtClean="0">
                <a:latin typeface="Consolas" panose="020B0609020204030204" pitchFamily="49" charset="0"/>
                <a:ea typeface="標楷體" pitchFamily="65" charset="-120"/>
              </a:rPr>
              <a:t>P.6</a:t>
            </a:r>
            <a:r>
              <a:rPr lang="zh-TW" altLang="en-US" dirty="0" smtClean="0">
                <a:latin typeface="Consolas" panose="020B0609020204030204" pitchFamily="49" charset="0"/>
                <a:ea typeface="標楷體" pitchFamily="65" charset="-120"/>
              </a:rPr>
              <a:t>圖為例 </a:t>
            </a:r>
            <a:endParaRPr lang="en-US" b="1" dirty="0" smtClean="0">
              <a:ea typeface="標楷體" pitchFamily="65" charset="-120"/>
            </a:endParaRPr>
          </a:p>
          <a:p>
            <a:pPr marL="742950" indent="-742950">
              <a:buAutoNum type="arabicPeriod"/>
            </a:pPr>
            <a:endParaRPr lang="en-US" sz="3600" b="1" dirty="0" smtClean="0">
              <a:ea typeface="標楷體" pitchFamily="65" charset="-12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zh-TW" altLang="en-US" sz="3600" b="1" dirty="0" smtClean="0">
                <a:ea typeface="標楷體" pitchFamily="65" charset="-120"/>
              </a:rPr>
              <a:t>依</a:t>
            </a:r>
            <a:r>
              <a:rPr lang="en-US" sz="3600" b="1" dirty="0" smtClean="0">
                <a:ea typeface="標楷體" pitchFamily="65" charset="-120"/>
              </a:rPr>
              <a:t>degree</a:t>
            </a:r>
            <a:r>
              <a:rPr lang="zh-TW" altLang="en-US" sz="3600" b="1" dirty="0" smtClean="0">
                <a:ea typeface="標楷體" pitchFamily="65" charset="-120"/>
              </a:rPr>
              <a:t>由</a:t>
            </a:r>
            <a:r>
              <a:rPr lang="zh-TW" altLang="en-US" sz="3600" b="1" dirty="0" smtClean="0">
                <a:ea typeface="標楷體" pitchFamily="65" charset="-120"/>
              </a:rPr>
              <a:t>大到小</a:t>
            </a:r>
            <a:r>
              <a:rPr lang="zh-TW" altLang="en-US" sz="3600" b="1" dirty="0" smtClean="0">
                <a:ea typeface="標楷體" pitchFamily="65" charset="-120"/>
              </a:rPr>
              <a:t>排序</a:t>
            </a:r>
            <a:endParaRPr lang="en-US" sz="3600" b="1" dirty="0" smtClean="0">
              <a:ea typeface="標楷體" pitchFamily="65" charset="-12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sz="3600" b="1" dirty="0" smtClean="0">
              <a:ea typeface="標楷體" pitchFamily="65" charset="-12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zh-TW" altLang="en-US" sz="3600" b="1" dirty="0" smtClean="0">
                <a:ea typeface="標楷體" pitchFamily="65" charset="-120"/>
              </a:rPr>
              <a:t>依順序</a:t>
            </a:r>
            <a:r>
              <a:rPr lang="zh-TW" altLang="en-US" sz="3600" b="1" dirty="0" smtClean="0">
                <a:ea typeface="標楷體" pitchFamily="65" charset="-120"/>
              </a:rPr>
              <a:t>替</a:t>
            </a:r>
            <a:r>
              <a:rPr lang="zh-TW" altLang="en-US" sz="3600" b="1" dirty="0" smtClean="0">
                <a:ea typeface="標楷體" pitchFamily="65" charset="-120"/>
              </a:rPr>
              <a:t>各點</a:t>
            </a:r>
            <a:r>
              <a:rPr lang="zh-TW" altLang="en-US" sz="3600" b="1" dirty="0" smtClean="0">
                <a:ea typeface="標楷體" pitchFamily="65" charset="-120"/>
              </a:rPr>
              <a:t>塗</a:t>
            </a:r>
            <a:r>
              <a:rPr lang="zh-TW" altLang="en-US" sz="3600" b="1" dirty="0" smtClean="0">
                <a:ea typeface="標楷體" pitchFamily="65" charset="-120"/>
              </a:rPr>
              <a:t>色</a:t>
            </a:r>
            <a:endParaRPr lang="en-US" altLang="zh-TW" sz="3600" b="1" dirty="0" smtClean="0">
              <a:ea typeface="標楷體" pitchFamily="65" charset="-120"/>
            </a:endParaRPr>
          </a:p>
          <a:p>
            <a:pPr marL="742950" indent="-742950">
              <a:buNone/>
            </a:pPr>
            <a:endParaRPr lang="en-US" sz="3600" b="1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 algn="ctr">
              <a:buNone/>
            </a:pPr>
            <a:r>
              <a:rPr lang="en-US" sz="3600" b="1" dirty="0" smtClean="0">
                <a:latin typeface="標楷體" pitchFamily="65" charset="-120"/>
                <a:ea typeface="標楷體" pitchFamily="65" charset="-120"/>
              </a:rPr>
              <a:t>	</a:t>
            </a:r>
            <a:endParaRPr lang="en-US" sz="4000" b="1" dirty="0" smtClean="0">
              <a:ea typeface="標楷體" pitchFamily="65" charset="-120"/>
            </a:endParaRPr>
          </a:p>
          <a:p>
            <a:pPr marL="742950" indent="-742950">
              <a:buAutoNum type="arabicPeriod"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buAutoNum type="arabicPeriod"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buNone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1623" y="2373001"/>
            <a:ext cx="5317157" cy="325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81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202" y="357447"/>
            <a:ext cx="11388438" cy="6035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Step 1</a:t>
            </a:r>
            <a:r>
              <a:rPr lang="en-US" altLang="zh-TW" sz="4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4000" b="1" dirty="0" smtClean="0">
                <a:latin typeface="Consolas" panose="020B0609020204030204" pitchFamily="49" charset="0"/>
              </a:rPr>
              <a:t> Calculate the upper bound </a:t>
            </a:r>
            <a:endParaRPr lang="en-US" altLang="zh-TW" sz="3600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標楷體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ea typeface="標楷體" pitchFamily="65" charset="-120"/>
              </a:rPr>
              <a:t>		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ea typeface="標楷體" pitchFamily="65" charset="-120"/>
              </a:rPr>
              <a:t>計算各個點的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ea typeface="標楷體" pitchFamily="65" charset="-120"/>
              </a:rPr>
              <a:t>degree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ea typeface="標楷體" pitchFamily="65" charset="-120"/>
              </a:rPr>
              <a:t>    </a:t>
            </a: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ea typeface="標楷體" pitchFamily="65" charset="-120"/>
              </a:rPr>
              <a:t>&amp;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ea typeface="標楷體" pitchFamily="65" charset="-120"/>
              </a:rPr>
              <a:t>		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ea typeface="標楷體" pitchFamily="65" charset="-120"/>
              </a:rPr>
              <a:t>依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ea typeface="標楷體" pitchFamily="65" charset="-120"/>
              </a:rPr>
              <a:t>degree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ea typeface="標楷體" pitchFamily="65" charset="-120"/>
              </a:rPr>
              <a:t>由大到小排序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ea typeface="標楷體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600" b="1" dirty="0" smtClean="0">
              <a:solidFill>
                <a:schemeClr val="accent2">
                  <a:lumMod val="75000"/>
                </a:schemeClr>
              </a:solidFill>
              <a:ea typeface="標楷體" pitchFamily="65" charset="-120"/>
            </a:endParaRPr>
          </a:p>
          <a:p>
            <a:pPr marL="742950" indent="-742950" algn="ctr">
              <a:buNone/>
            </a:pPr>
            <a:r>
              <a:rPr lang="en-US" sz="3600" b="1" dirty="0" smtClean="0">
                <a:latin typeface="標楷體" pitchFamily="65" charset="-120"/>
                <a:ea typeface="標楷體" pitchFamily="65" charset="-120"/>
              </a:rPr>
              <a:t>	</a:t>
            </a:r>
            <a:endParaRPr lang="en-US" sz="4000" b="1" dirty="0" smtClean="0">
              <a:ea typeface="標楷體" pitchFamily="65" charset="-120"/>
            </a:endParaRPr>
          </a:p>
          <a:p>
            <a:pPr marL="742950" indent="-742950">
              <a:buAutoNum type="arabicPeriod"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buAutoNum type="arabicPeriod"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buNone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291" y="2685236"/>
            <a:ext cx="5274239" cy="322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616282" y="1349297"/>
          <a:ext cx="3389972" cy="51072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4986"/>
                <a:gridCol w="1694986"/>
              </a:tblGrid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Vertex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Degree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向右箭號 8"/>
          <p:cNvSpPr/>
          <p:nvPr/>
        </p:nvSpPr>
        <p:spPr>
          <a:xfrm>
            <a:off x="6478859" y="3724506"/>
            <a:ext cx="546408" cy="44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623716" y="1315842"/>
          <a:ext cx="3389972" cy="51072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4986"/>
                <a:gridCol w="1694986"/>
              </a:tblGrid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Vertex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Degree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</a:tr>
              <a:tr h="510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0818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202" y="357447"/>
            <a:ext cx="11388438" cy="6035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Step 1</a:t>
            </a:r>
            <a:r>
              <a:rPr lang="en-US" altLang="zh-TW" sz="4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4000" b="1" dirty="0" smtClean="0">
                <a:latin typeface="Consolas" panose="020B0609020204030204" pitchFamily="49" charset="0"/>
              </a:rPr>
              <a:t> Calculate the upper bound </a:t>
            </a:r>
            <a:endParaRPr lang="en-US" altLang="zh-TW" sz="3600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標楷體" pitchFamily="65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TW" altLang="en-US" sz="3600" b="1" dirty="0" smtClean="0">
                <a:solidFill>
                  <a:schemeClr val="accent2">
                    <a:lumMod val="75000"/>
                  </a:schemeClr>
                </a:solidFill>
                <a:ea typeface="標楷體" pitchFamily="65" charset="-120"/>
              </a:rPr>
              <a:t>依順序替各點上色</a:t>
            </a:r>
            <a:endParaRPr lang="en-US" sz="3600" b="1" dirty="0" smtClean="0">
              <a:solidFill>
                <a:schemeClr val="accent2">
                  <a:lumMod val="75000"/>
                </a:schemeClr>
              </a:solidFill>
              <a:ea typeface="標楷體" pitchFamily="65" charset="-120"/>
            </a:endParaRPr>
          </a:p>
          <a:p>
            <a:pPr marL="742950" indent="-742950" algn="ctr">
              <a:buNone/>
            </a:pPr>
            <a:r>
              <a:rPr lang="en-US" sz="3600" b="1" dirty="0" smtClean="0">
                <a:latin typeface="標楷體" pitchFamily="65" charset="-120"/>
                <a:ea typeface="標楷體" pitchFamily="65" charset="-120"/>
              </a:rPr>
              <a:t>	</a:t>
            </a:r>
            <a:endParaRPr lang="en-US" sz="4000" b="1" dirty="0" smtClean="0">
              <a:ea typeface="標楷體" pitchFamily="65" charset="-120"/>
            </a:endParaRPr>
          </a:p>
          <a:p>
            <a:pPr marL="742950" indent="-742950">
              <a:buAutoNum type="arabicPeriod"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buAutoNum type="arabicPeriod"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buNone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963" y="2373002"/>
            <a:ext cx="5274235" cy="322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向右箭號 6"/>
          <p:cNvSpPr/>
          <p:nvPr/>
        </p:nvSpPr>
        <p:spPr>
          <a:xfrm>
            <a:off x="5865540" y="3691053"/>
            <a:ext cx="546408" cy="44604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6686" y="2369284"/>
            <a:ext cx="5274235" cy="322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文字方塊 11"/>
          <p:cNvSpPr txBox="1"/>
          <p:nvPr/>
        </p:nvSpPr>
        <p:spPr>
          <a:xfrm>
            <a:off x="9712713" y="320039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45659" y="2538761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820616" y="2319454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240645" y="5360020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C3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623718" y="525965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5"/>
                </a:solidFill>
              </a:rPr>
              <a:t>C4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578792" y="209271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0775796" y="5367455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C3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467172" y="419657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5"/>
                </a:solidFill>
              </a:rPr>
              <a:t>C4</a:t>
            </a:r>
            <a:endParaRPr lang="zh-TW" altLang="en-US" b="1" dirty="0">
              <a:solidFill>
                <a:schemeClr val="accent5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664713" y="453482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C2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810107" y="5765179"/>
            <a:ext cx="6579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/>
              <a:t>Upper Bound =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 4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18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27356" y="3746810"/>
            <a:ext cx="5787483" cy="591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202" y="357447"/>
            <a:ext cx="11388438" cy="6035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Step </a:t>
            </a:r>
            <a:r>
              <a:rPr lang="en-US" altLang="zh-TW" sz="40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2:</a:t>
            </a:r>
            <a:r>
              <a:rPr lang="en-US" altLang="zh-TW" sz="4000" b="1" dirty="0" smtClean="0">
                <a:latin typeface="Consolas" panose="020B0609020204030204" pitchFamily="49" charset="0"/>
              </a:rPr>
              <a:t> Add the circumstance into BK-1</a:t>
            </a:r>
            <a:endParaRPr lang="en-US" altLang="zh-TW" sz="3600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標楷體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>
                <a:ea typeface="標楷體" pitchFamily="65" charset="-120"/>
              </a:rPr>
              <a:t>Procedure </a:t>
            </a:r>
            <a:r>
              <a:rPr lang="en-US" sz="3200" dirty="0" smtClean="0">
                <a:ea typeface="標楷體" pitchFamily="65" charset="-120"/>
              </a:rPr>
              <a:t>BK-1_modif</a:t>
            </a:r>
            <a:r>
              <a:rPr lang="zh-TW" altLang="en-US" sz="3200" dirty="0" smtClean="0">
                <a:ea typeface="標楷體" pitchFamily="65" charset="-120"/>
              </a:rPr>
              <a:t> </a:t>
            </a:r>
            <a:r>
              <a:rPr lang="en-US" sz="3200" b="1" dirty="0" smtClean="0">
                <a:ea typeface="標楷體" pitchFamily="65" charset="-12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P</a:t>
            </a:r>
            <a:r>
              <a:rPr lang="en-US" sz="3200" b="1" dirty="0" smtClean="0">
                <a:ea typeface="標楷體" pitchFamily="65" charset="-120"/>
              </a:rPr>
              <a:t>, 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R</a:t>
            </a:r>
            <a:r>
              <a:rPr lang="en-US" sz="3200" b="1" dirty="0" smtClean="0">
                <a:ea typeface="標楷體" pitchFamily="65" charset="-120"/>
              </a:rPr>
              <a:t>, 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X</a:t>
            </a:r>
            <a:r>
              <a:rPr lang="en-US" sz="3200" b="1" dirty="0" smtClean="0">
                <a:ea typeface="標楷體" pitchFamily="65" charset="-120"/>
              </a:rPr>
              <a:t>, 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UB</a:t>
            </a:r>
            <a:r>
              <a:rPr lang="en-US" sz="3200" b="1" dirty="0" smtClean="0">
                <a:ea typeface="標楷體" pitchFamily="65" charset="-12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 smtClean="0">
                <a:ea typeface="標楷體" pitchFamily="65" charset="-120"/>
              </a:rPr>
              <a:t>If</a:t>
            </a:r>
            <a:r>
              <a:rPr lang="en-US" sz="3200" dirty="0" smtClean="0">
                <a:ea typeface="標楷體" pitchFamily="65" charset="-12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R</a:t>
            </a:r>
            <a:r>
              <a:rPr lang="en-US" sz="3200" dirty="0" smtClean="0">
                <a:ea typeface="標楷體" pitchFamily="65" charset="-120"/>
              </a:rPr>
              <a:t>∪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X</a:t>
            </a:r>
            <a:r>
              <a:rPr lang="en-US" sz="3200" dirty="0" smtClean="0">
                <a:ea typeface="標楷體" pitchFamily="65" charset="-120"/>
              </a:rPr>
              <a:t> </a:t>
            </a:r>
            <a:r>
              <a:rPr lang="en-US" sz="3200" dirty="0" smtClean="0">
                <a:ea typeface="標楷體" pitchFamily="65" charset="-120"/>
              </a:rPr>
              <a:t>= </a:t>
            </a:r>
            <a:r>
              <a:rPr lang="en-US" sz="3200" dirty="0" smtClean="0">
                <a:ea typeface="標楷體" pitchFamily="65" charset="-120"/>
              </a:rPr>
              <a:t>Ø </a:t>
            </a:r>
            <a:r>
              <a:rPr lang="en-US" sz="3200" b="1" dirty="0" smtClean="0">
                <a:ea typeface="標楷體" pitchFamily="65" charset="-120"/>
              </a:rPr>
              <a:t>then</a:t>
            </a:r>
            <a:r>
              <a:rPr lang="en-US" sz="3200" dirty="0" smtClean="0">
                <a:ea typeface="標楷體" pitchFamily="65" charset="-120"/>
              </a:rPr>
              <a:t> report 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R</a:t>
            </a:r>
            <a:r>
              <a:rPr lang="en-US" sz="3200" dirty="0" smtClean="0">
                <a:ea typeface="標楷體" pitchFamily="65" charset="-120"/>
              </a:rPr>
              <a:t> as a </a:t>
            </a:r>
            <a:r>
              <a:rPr lang="en-US" sz="3200" b="1" dirty="0" smtClean="0">
                <a:solidFill>
                  <a:schemeClr val="accent4"/>
                </a:solidFill>
                <a:ea typeface="標楷體" pitchFamily="65" charset="-120"/>
              </a:rPr>
              <a:t>maximum</a:t>
            </a:r>
            <a:r>
              <a:rPr lang="en-US" sz="3200" dirty="0" smtClean="0">
                <a:ea typeface="標楷體" pitchFamily="65" charset="-120"/>
              </a:rPr>
              <a:t> clique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dirty="0" smtClean="0">
                <a:ea typeface="標楷體" pitchFamily="65" charset="-120"/>
              </a:rPr>
              <a:t>Choose </a:t>
            </a:r>
            <a:r>
              <a:rPr lang="en-US" altLang="zh-TW" sz="3200" b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lang="en-US" altLang="zh-TW" sz="3200" dirty="0" smtClean="0">
                <a:ea typeface="標楷體" pitchFamily="65" charset="-120"/>
              </a:rPr>
              <a:t> </a:t>
            </a:r>
            <a:r>
              <a:rPr lang="zh-TW" altLang="en-US" sz="3200" dirty="0" smtClean="0"/>
              <a:t>∈ 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>
                <a:ea typeface="標楷體" pitchFamily="65" charset="-120"/>
              </a:rPr>
              <a:t>∪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X</a:t>
            </a:r>
            <a:r>
              <a:rPr lang="en-US" sz="3200" dirty="0" smtClean="0">
                <a:ea typeface="標楷體" pitchFamily="65" charset="-120"/>
              </a:rPr>
              <a:t> </a:t>
            </a:r>
            <a:r>
              <a:rPr lang="en-US" sz="3200" dirty="0" smtClean="0">
                <a:ea typeface="標楷體" pitchFamily="65" charset="-120"/>
              </a:rPr>
              <a:t>that maximize |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P</a:t>
            </a:r>
            <a:r>
              <a:rPr lang="en-US" sz="3200" dirty="0" smtClean="0">
                <a:ea typeface="標楷體" pitchFamily="65" charset="-120"/>
              </a:rPr>
              <a:t>∩N(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lang="en-US" sz="3200" dirty="0" smtClean="0">
                <a:ea typeface="標楷體" pitchFamily="65" charset="-120"/>
              </a:rPr>
              <a:t>)|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1" dirty="0" smtClean="0"/>
              <a:t>for </a:t>
            </a:r>
            <a:r>
              <a:rPr lang="en-US" altLang="zh-TW" sz="3200" b="1" dirty="0" smtClean="0"/>
              <a:t>each </a:t>
            </a:r>
            <a:r>
              <a:rPr lang="en-US" altLang="zh-TW" sz="3200" dirty="0" smtClean="0"/>
              <a:t>vertex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v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∈  </a:t>
            </a:r>
            <a:r>
              <a:rPr lang="en-US" altLang="zh-TW" sz="3200" b="1" dirty="0" smtClean="0">
                <a:solidFill>
                  <a:srgbClr val="FF0000"/>
                </a:solidFill>
              </a:rPr>
              <a:t>P</a:t>
            </a:r>
            <a:r>
              <a:rPr lang="en-US" altLang="zh-TW" sz="3200" b="1" dirty="0" smtClean="0"/>
              <a:t> </a:t>
            </a:r>
            <a:r>
              <a:rPr lang="en-US" altLang="zh-TW" sz="3200" dirty="0" smtClean="0">
                <a:ea typeface="標楷體" pitchFamily="65" charset="-120"/>
              </a:rPr>
              <a:t>\ N(</a:t>
            </a:r>
            <a:r>
              <a:rPr lang="en-US" altLang="zh-TW" sz="3200" b="1" dirty="0" smtClean="0">
                <a:solidFill>
                  <a:srgbClr val="FF0000"/>
                </a:solidFill>
                <a:ea typeface="標楷體" pitchFamily="65" charset="-120"/>
              </a:rPr>
              <a:t>u</a:t>
            </a:r>
            <a:r>
              <a:rPr lang="en-US" altLang="zh-TW" sz="3200" dirty="0" smtClean="0">
                <a:ea typeface="標楷體" pitchFamily="65" charset="-120"/>
              </a:rPr>
              <a:t>) </a:t>
            </a:r>
            <a:r>
              <a:rPr lang="en-US" altLang="zh-TW" sz="3200" b="1" dirty="0" smtClean="0">
                <a:ea typeface="標楷體" pitchFamily="65" charset="-120"/>
              </a:rPr>
              <a:t>do</a:t>
            </a:r>
            <a:r>
              <a:rPr lang="en-US" altLang="zh-TW" sz="3200" dirty="0" smtClean="0">
                <a:ea typeface="標楷體" pitchFamily="65" charset="-120"/>
              </a:rPr>
              <a:t> </a:t>
            </a:r>
            <a:endParaRPr lang="en-US" altLang="zh-TW" sz="3200" dirty="0" smtClean="0">
              <a:ea typeface="標楷體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200" b="1" dirty="0" smtClean="0">
                <a:ea typeface="標楷體" pitchFamily="65" charset="-120"/>
              </a:rPr>
              <a:t>	</a:t>
            </a:r>
            <a:r>
              <a:rPr lang="en-US" altLang="zh-TW" sz="3200" b="1" dirty="0" smtClean="0">
                <a:solidFill>
                  <a:schemeClr val="accent4"/>
                </a:solidFill>
                <a:ea typeface="標楷體" pitchFamily="65" charset="-120"/>
              </a:rPr>
              <a:t>if </a:t>
            </a:r>
            <a:r>
              <a:rPr lang="en-US" altLang="zh-TW" sz="3200" dirty="0" smtClean="0">
                <a:ea typeface="標楷體" pitchFamily="65" charset="-120"/>
              </a:rPr>
              <a:t>|</a:t>
            </a:r>
            <a:r>
              <a:rPr lang="zh-TW" altLang="en-US" sz="3200" dirty="0" smtClean="0">
                <a:ea typeface="標楷體" pitchFamily="65" charset="-120"/>
              </a:rPr>
              <a:t> </a:t>
            </a:r>
            <a:r>
              <a:rPr lang="en-US" altLang="zh-TW" sz="3200" dirty="0" smtClean="0">
                <a:ea typeface="標楷體" pitchFamily="65" charset="-12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P</a:t>
            </a:r>
            <a:r>
              <a:rPr lang="en-US" sz="3200" dirty="0" smtClean="0">
                <a:ea typeface="標楷體" pitchFamily="65" charset="-120"/>
              </a:rPr>
              <a:t>∩N(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v</a:t>
            </a:r>
            <a:r>
              <a:rPr lang="en-US" sz="3200" dirty="0" smtClean="0">
                <a:ea typeface="標楷體" pitchFamily="65" charset="-120"/>
              </a:rPr>
              <a:t>)</a:t>
            </a:r>
            <a:r>
              <a:rPr lang="en-US" altLang="zh-TW" sz="3200" dirty="0" smtClean="0">
                <a:ea typeface="標楷體" pitchFamily="65" charset="-120"/>
              </a:rPr>
              <a:t>)</a:t>
            </a:r>
            <a:r>
              <a:rPr lang="zh-TW" altLang="en-US" sz="3200" dirty="0" smtClean="0">
                <a:ea typeface="標楷體" pitchFamily="65" charset="-120"/>
              </a:rPr>
              <a:t> </a:t>
            </a:r>
            <a:r>
              <a:rPr lang="en-US" sz="3200" dirty="0" smtClean="0">
                <a:ea typeface="標楷體" pitchFamily="65" charset="-120"/>
              </a:rPr>
              <a:t>∪</a:t>
            </a:r>
            <a:r>
              <a:rPr lang="zh-TW" altLang="en-US" sz="3200" dirty="0" smtClean="0">
                <a:ea typeface="標楷體" pitchFamily="65" charset="-120"/>
              </a:rPr>
              <a:t> </a:t>
            </a:r>
            <a:r>
              <a:rPr lang="en-US" altLang="zh-TW" sz="3200" dirty="0" smtClean="0">
                <a:ea typeface="標楷體" pitchFamily="65" charset="-120"/>
              </a:rPr>
              <a:t>(</a:t>
            </a:r>
            <a:r>
              <a:rPr lang="en-US" altLang="zh-TW" sz="3200" b="1" dirty="0" smtClean="0">
                <a:solidFill>
                  <a:srgbClr val="FF0000"/>
                </a:solidFill>
                <a:ea typeface="標楷體" pitchFamily="65" charset="-120"/>
              </a:rPr>
              <a:t>R</a:t>
            </a:r>
            <a:r>
              <a:rPr lang="en-US" sz="3200" dirty="0" smtClean="0">
                <a:ea typeface="標楷體" pitchFamily="65" charset="-120"/>
              </a:rPr>
              <a:t>∪{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v</a:t>
            </a:r>
            <a:r>
              <a:rPr lang="en-US" sz="3200" dirty="0" smtClean="0">
                <a:ea typeface="標楷體" pitchFamily="65" charset="-120"/>
              </a:rPr>
              <a:t>}</a:t>
            </a:r>
            <a:r>
              <a:rPr lang="en-US" altLang="zh-TW" sz="3200" dirty="0" smtClean="0">
                <a:ea typeface="標楷體" pitchFamily="65" charset="-120"/>
              </a:rPr>
              <a:t>)</a:t>
            </a:r>
            <a:r>
              <a:rPr lang="zh-TW" altLang="en-US" sz="3200" dirty="0" smtClean="0">
                <a:ea typeface="標楷體" pitchFamily="65" charset="-120"/>
              </a:rPr>
              <a:t> </a:t>
            </a:r>
            <a:r>
              <a:rPr lang="en-US" altLang="zh-TW" sz="3200" dirty="0" smtClean="0">
                <a:ea typeface="標楷體" pitchFamily="65" charset="-120"/>
              </a:rPr>
              <a:t>|</a:t>
            </a:r>
            <a:r>
              <a:rPr lang="en-US" altLang="zh-TW" sz="3200" b="1" dirty="0" smtClean="0">
                <a:ea typeface="標楷體" pitchFamily="65" charset="-120"/>
              </a:rPr>
              <a:t> </a:t>
            </a:r>
            <a:r>
              <a:rPr lang="en-US" altLang="zh-TW" sz="3200" b="1" dirty="0" smtClean="0">
                <a:ea typeface="標楷體" pitchFamily="65" charset="-120"/>
              </a:rPr>
              <a:t>≧ </a:t>
            </a:r>
            <a:r>
              <a:rPr lang="en-US" altLang="zh-TW" sz="3200" b="1" dirty="0" smtClean="0">
                <a:solidFill>
                  <a:srgbClr val="FF0000"/>
                </a:solidFill>
                <a:ea typeface="標楷體" pitchFamily="65" charset="-120"/>
              </a:rPr>
              <a:t>UB</a:t>
            </a:r>
            <a:r>
              <a:rPr lang="en-US" altLang="zh-TW" sz="3200" b="1" dirty="0" smtClean="0">
                <a:ea typeface="標楷體" pitchFamily="65" charset="-120"/>
              </a:rPr>
              <a:t> </a:t>
            </a:r>
            <a:r>
              <a:rPr lang="en-US" altLang="zh-TW" sz="3200" b="1" dirty="0" smtClean="0">
                <a:ea typeface="標楷體" pitchFamily="65" charset="-120"/>
              </a:rPr>
              <a:t>                The Bound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ea typeface="標楷體" pitchFamily="65" charset="-120"/>
              </a:rPr>
              <a:t>	</a:t>
            </a:r>
            <a:r>
              <a:rPr lang="en-US" sz="3200" dirty="0" smtClean="0">
                <a:ea typeface="標楷體" pitchFamily="65" charset="-120"/>
              </a:rPr>
              <a:t>	BK-1_modif</a:t>
            </a:r>
            <a:r>
              <a:rPr lang="zh-TW" altLang="en-US" sz="3200" dirty="0" smtClean="0">
                <a:ea typeface="標楷體" pitchFamily="65" charset="-120"/>
              </a:rPr>
              <a:t> </a:t>
            </a:r>
            <a:r>
              <a:rPr lang="en-US" sz="3200" dirty="0" smtClean="0">
                <a:ea typeface="標楷體" pitchFamily="65" charset="-120"/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P</a:t>
            </a:r>
            <a:r>
              <a:rPr lang="en-US" sz="3200" dirty="0" smtClean="0">
                <a:ea typeface="標楷體" pitchFamily="65" charset="-120"/>
              </a:rPr>
              <a:t>∩N(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v</a:t>
            </a:r>
            <a:r>
              <a:rPr lang="en-US" sz="3200" dirty="0" smtClean="0">
                <a:ea typeface="標楷體" pitchFamily="65" charset="-120"/>
              </a:rPr>
              <a:t>), 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R</a:t>
            </a:r>
            <a:r>
              <a:rPr lang="en-US" sz="3200" dirty="0" smtClean="0">
                <a:ea typeface="標楷體" pitchFamily="65" charset="-120"/>
              </a:rPr>
              <a:t>∪{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v</a:t>
            </a:r>
            <a:r>
              <a:rPr lang="en-US" sz="3200" dirty="0" smtClean="0">
                <a:ea typeface="標楷體" pitchFamily="65" charset="-120"/>
              </a:rPr>
              <a:t>}, 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X</a:t>
            </a:r>
            <a:r>
              <a:rPr lang="en-US" sz="3200" dirty="0" smtClean="0">
                <a:ea typeface="標楷體" pitchFamily="65" charset="-120"/>
              </a:rPr>
              <a:t>∩N(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v</a:t>
            </a:r>
            <a:r>
              <a:rPr lang="en-US" sz="3200" dirty="0" smtClean="0">
                <a:ea typeface="標楷體" pitchFamily="65" charset="-12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ea typeface="標楷體" pitchFamily="65" charset="-120"/>
              </a:rPr>
              <a:t>	</a:t>
            </a:r>
            <a:r>
              <a:rPr lang="en-US" sz="3200" dirty="0" smtClean="0">
                <a:ea typeface="標楷體" pitchFamily="65" charset="-120"/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P</a:t>
            </a:r>
            <a:r>
              <a:rPr lang="en-US" sz="3200" dirty="0" smtClean="0">
                <a:ea typeface="標楷體" pitchFamily="65" charset="-120"/>
              </a:rPr>
              <a:t> &lt;- 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P</a:t>
            </a:r>
            <a:r>
              <a:rPr lang="en-US" sz="3200" dirty="0" smtClean="0">
                <a:ea typeface="標楷體" pitchFamily="65" charset="-120"/>
              </a:rPr>
              <a:t> \ {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v</a:t>
            </a:r>
            <a:r>
              <a:rPr lang="en-US" sz="3200" dirty="0" smtClean="0">
                <a:ea typeface="標楷體" pitchFamily="65" charset="-12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>
                <a:ea typeface="標楷體" pitchFamily="65" charset="-120"/>
              </a:rPr>
              <a:t>	</a:t>
            </a:r>
            <a:r>
              <a:rPr lang="en-US" sz="3200" dirty="0" smtClean="0">
                <a:ea typeface="標楷體" pitchFamily="65" charset="-120"/>
              </a:rPr>
              <a:t>	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X</a:t>
            </a:r>
            <a:r>
              <a:rPr lang="en-US" sz="3200" dirty="0" smtClean="0">
                <a:ea typeface="標楷體" pitchFamily="65" charset="-120"/>
              </a:rPr>
              <a:t> &lt;- 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X</a:t>
            </a:r>
            <a:r>
              <a:rPr lang="en-US" sz="3200" dirty="0" smtClean="0">
                <a:ea typeface="標楷體" pitchFamily="65" charset="-120"/>
              </a:rPr>
              <a:t>∪{</a:t>
            </a:r>
            <a:r>
              <a:rPr lang="en-US" sz="3200" b="1" dirty="0" smtClean="0">
                <a:solidFill>
                  <a:srgbClr val="FF0000"/>
                </a:solidFill>
                <a:ea typeface="標楷體" pitchFamily="65" charset="-120"/>
              </a:rPr>
              <a:t>v</a:t>
            </a:r>
            <a:r>
              <a:rPr lang="en-US" sz="3200" dirty="0" smtClean="0">
                <a:ea typeface="標楷體" pitchFamily="65" charset="-120"/>
              </a:rPr>
              <a:t>}</a:t>
            </a:r>
            <a:endParaRPr lang="en-US" sz="3200" dirty="0" smtClean="0">
              <a:ea typeface="標楷體" pitchFamily="65" charset="-120"/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u="sng" dirty="0" smtClean="0">
              <a:hlinkClick r:id="rId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lnSpc>
                <a:spcPct val="100000"/>
              </a:lnSpc>
              <a:buAutoNum type="arabicPeriod"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742950" indent="-742950">
              <a:lnSpc>
                <a:spcPct val="100000"/>
              </a:lnSpc>
              <a:buNone/>
            </a:pPr>
            <a:endParaRPr lang="en-US" sz="3600" dirty="0" smtClean="0"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  <p:sp>
        <p:nvSpPr>
          <p:cNvPr id="7" name="向右箭號 6"/>
          <p:cNvSpPr/>
          <p:nvPr/>
        </p:nvSpPr>
        <p:spPr>
          <a:xfrm rot="10800000">
            <a:off x="7560526" y="3880625"/>
            <a:ext cx="680225" cy="3456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81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277</Words>
  <Application>Microsoft Office PowerPoint</Application>
  <PresentationFormat>自訂</PresentationFormat>
  <Paragraphs>139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 Algorithm   Group 6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  第六組</dc:title>
  <dc:creator>品紘 阮</dc:creator>
  <cp:lastModifiedBy>chouwj</cp:lastModifiedBy>
  <cp:revision>25</cp:revision>
  <dcterms:created xsi:type="dcterms:W3CDTF">2019-03-04T13:46:48Z</dcterms:created>
  <dcterms:modified xsi:type="dcterms:W3CDTF">2019-06-17T15:19:35Z</dcterms:modified>
</cp:coreProperties>
</file>