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70" r:id="rId6"/>
    <p:sldId id="269" r:id="rId7"/>
    <p:sldId id="262" r:id="rId8"/>
    <p:sldId id="263" r:id="rId9"/>
    <p:sldId id="267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1066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  <a:noFill/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  <a:grpFill/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grp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  <a:grpFill/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  <a:grpFill/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7C027CD-1F33-48C9-B61B-781BD23DBDFB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562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27CD-1F33-48C9-B61B-781BD23DBDFB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1858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27CD-1F33-48C9-B61B-781BD23DBDFB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90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27CD-1F33-48C9-B61B-781BD23DBDFB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731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27CD-1F33-48C9-B61B-781BD23DBDFB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103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27CD-1F33-48C9-B61B-781BD23DBDFB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398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27CD-1F33-48C9-B61B-781BD23DBDFB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713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27CD-1F33-48C9-B61B-781BD23DBDFB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02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27CD-1F33-48C9-B61B-781BD23DBDFB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593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27CD-1F33-48C9-B61B-781BD23DBDFB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9556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27CD-1F33-48C9-B61B-781BD23DBDFB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5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27CD-1F33-48C9-B61B-781BD23DBDFB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8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27CD-1F33-48C9-B61B-781BD23DBDFB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034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27CD-1F33-48C9-B61B-781BD23DBDFB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837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27CD-1F33-48C9-B61B-781BD23DBDFB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8104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27CD-1F33-48C9-B61B-781BD23DBDFB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374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27CD-1F33-48C9-B61B-781BD23DBDFB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0259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PanelContent.png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8760"/>
            <a:ext cx="12192000" cy="6929120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452380" y="228601"/>
            <a:ext cx="11243698" cy="59762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0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1058591" y="1025164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058590" y="2599964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7C027CD-1F33-48C9-B61B-781BD23DBDFB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1058590" y="6012032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0" name="Picture 9" descr="HDRibbonContent-UniformTrim.png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3545" y="2922588"/>
            <a:ext cx="777240" cy="606425"/>
          </a:xfrm>
          <a:prstGeom prst="rect">
            <a:avLst/>
          </a:prstGeom>
        </p:spPr>
      </p:pic>
      <p:pic>
        <p:nvPicPr>
          <p:cNvPr id="11" name="Picture 10" descr="HDRibbonContent-UniformTrim.png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09177" y="2922588"/>
            <a:ext cx="777240" cy="6064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80203" y="406400"/>
            <a:ext cx="10972800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7554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華康粗黑體(P)" panose="020B0700000000000000" pitchFamily="34" charset="-120"/>
                <a:ea typeface="華康粗黑體(P)" panose="020B0700000000000000" pitchFamily="34" charset="-120"/>
              </a:rPr>
              <a:t>HW9</a:t>
            </a:r>
            <a:r>
              <a:rPr lang="zh-TW" altLang="en-US" dirty="0" smtClean="0">
                <a:latin typeface="華康粗黑體(P)" panose="020B0700000000000000" pitchFamily="34" charset="-120"/>
                <a:ea typeface="華康粗黑體(P)" panose="020B0700000000000000" pitchFamily="34" charset="-120"/>
              </a:rPr>
              <a:t>第二題</a:t>
            </a:r>
            <a:endParaRPr lang="zh-TW" altLang="en-US" dirty="0">
              <a:latin typeface="華康粗黑體(P)" panose="020B0700000000000000" pitchFamily="34" charset="-120"/>
              <a:ea typeface="華康粗黑體(P)" panose="020B0700000000000000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>
                <a:latin typeface="華康細圓體" panose="020F0309000000000000" pitchFamily="49" charset="-120"/>
                <a:ea typeface="華康細圓體" panose="020F0309000000000000" pitchFamily="49" charset="-120"/>
              </a:rPr>
              <a:t>第一組</a:t>
            </a:r>
            <a:endParaRPr lang="zh-TW" altLang="en-US" sz="3600" dirty="0">
              <a:latin typeface="華康細圓體" panose="020F0309000000000000" pitchFamily="49" charset="-120"/>
              <a:ea typeface="華康細圓體" panose="020F03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983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華康細圓體" panose="020F0309000000000000" pitchFamily="49" charset="-120"/>
                <a:ea typeface="華康細圓體" panose="020F0309000000000000" pitchFamily="49" charset="-120"/>
              </a:rPr>
              <a:t>題目</a:t>
            </a:r>
            <a:endParaRPr lang="zh-TW" altLang="en-US" dirty="0">
              <a:latin typeface="華康細圓體" panose="020F0309000000000000" pitchFamily="49" charset="-120"/>
              <a:ea typeface="華康細圓體" panose="020F0309000000000000" pitchFamily="49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Suppose that all edge weights in a graph are integers in the range </a:t>
            </a:r>
            <a:r>
              <a:rPr lang="en-US" altLang="zh-TW" b="1" dirty="0"/>
              <a:t>from 1 to |V|</a:t>
            </a:r>
            <a:r>
              <a:rPr lang="en-US" altLang="zh-TW" dirty="0"/>
              <a:t>. How fast can you make Prim's algorithm run? </a:t>
            </a:r>
            <a:endParaRPr lang="en-US" altLang="zh-TW" dirty="0" smtClean="0"/>
          </a:p>
          <a:p>
            <a:r>
              <a:rPr lang="en-US" altLang="zh-TW" dirty="0" smtClean="0"/>
              <a:t>What </a:t>
            </a:r>
            <a:r>
              <a:rPr lang="en-US" altLang="zh-TW" dirty="0"/>
              <a:t>if the edge weights are integers in the range </a:t>
            </a:r>
            <a:r>
              <a:rPr lang="en-US" altLang="zh-TW" b="1" dirty="0"/>
              <a:t>from 1 to W </a:t>
            </a:r>
            <a:r>
              <a:rPr lang="en-US" altLang="zh-TW" dirty="0"/>
              <a:t>for some constant W 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761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from 1 to W</a:t>
            </a:r>
            <a:endParaRPr lang="zh-TW" altLang="en-US" dirty="0">
              <a:latin typeface="華康細圓體" panose="020F0309000000000000" pitchFamily="49" charset="-120"/>
              <a:ea typeface="華康細圓體" panose="020F0309000000000000" pitchFamily="49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154814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Implementing </a:t>
            </a:r>
            <a:r>
              <a:rPr lang="en-US" altLang="zh-TW" dirty="0"/>
              <a:t>the queue as an array Q[0..</a:t>
            </a:r>
            <a:r>
              <a:rPr lang="en-US" altLang="zh-TW" dirty="0" smtClean="0"/>
              <a:t>W+1]</a:t>
            </a:r>
          </a:p>
          <a:p>
            <a:pPr marL="0" indent="0">
              <a:buNone/>
              <a:tabLst>
                <a:tab pos="273050" algn="l"/>
              </a:tabLst>
            </a:pPr>
            <a:r>
              <a:rPr lang="en-US" altLang="zh-TW" dirty="0" smtClean="0"/>
              <a:t>    (using the W + 1 slot for key=∞)</a:t>
            </a:r>
          </a:p>
          <a:p>
            <a:r>
              <a:rPr lang="en-US" altLang="zh-TW" dirty="0" smtClean="0"/>
              <a:t>Each </a:t>
            </a:r>
            <a:r>
              <a:rPr lang="en-US" altLang="zh-TW" dirty="0"/>
              <a:t>slot holds a doubly linked list of vertices with that weight as their key</a:t>
            </a:r>
            <a:r>
              <a:rPr lang="en-US" altLang="zh-TW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008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58591" y="1036050"/>
            <a:ext cx="9601196" cy="1303867"/>
          </a:xfrm>
        </p:spPr>
        <p:txBody>
          <a:bodyPr/>
          <a:lstStyle/>
          <a:p>
            <a:r>
              <a:rPr lang="en-US" altLang="zh-TW" dirty="0"/>
              <a:t>from 1 to 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873051"/>
          </a:xfrm>
        </p:spPr>
        <p:txBody>
          <a:bodyPr/>
          <a:lstStyle/>
          <a:p>
            <a:r>
              <a:rPr lang="en-US" altLang="zh-TW" dirty="0"/>
              <a:t>EXTRACT-MIN takes only </a:t>
            </a:r>
            <a:r>
              <a:rPr lang="en-US" altLang="zh-TW" b="1" dirty="0"/>
              <a:t>O(W) = O(1) </a:t>
            </a:r>
            <a:r>
              <a:rPr lang="en-US" altLang="zh-TW" dirty="0"/>
              <a:t>time</a:t>
            </a:r>
          </a:p>
          <a:p>
            <a:pPr marL="0" indent="0">
              <a:buNone/>
            </a:pPr>
            <a:r>
              <a:rPr lang="en-US" altLang="zh-TW" dirty="0"/>
              <a:t>    (just scan for the first nonempty slot)</a:t>
            </a:r>
          </a:p>
          <a:p>
            <a:r>
              <a:rPr lang="en-US" altLang="zh-TW" dirty="0"/>
              <a:t>DECREASE-KEY takes only O(1)</a:t>
            </a:r>
            <a:r>
              <a:rPr lang="en-US" altLang="zh-TW" i="1" dirty="0"/>
              <a:t> </a:t>
            </a:r>
            <a:r>
              <a:rPr lang="en-US" altLang="zh-TW" dirty="0"/>
              <a:t>time</a:t>
            </a:r>
          </a:p>
          <a:p>
            <a:pPr marL="0" indent="0">
              <a:buNone/>
            </a:pPr>
            <a:r>
              <a:rPr lang="en-US" altLang="zh-TW" dirty="0"/>
              <a:t>    (just remove the vertex from the list it's in and insert it at the front of the list indexed by the new key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endParaRPr lang="zh-TW" altLang="en-US" dirty="0"/>
          </a:p>
          <a:p>
            <a:r>
              <a:rPr lang="en-US" altLang="zh-TW" b="1" dirty="0"/>
              <a:t>T</a:t>
            </a:r>
            <a:r>
              <a:rPr lang="en-US" altLang="zh-TW" b="1" dirty="0" smtClean="0"/>
              <a:t>otal </a:t>
            </a:r>
            <a:r>
              <a:rPr lang="en-US" altLang="zh-TW" b="1" dirty="0"/>
              <a:t>running </a:t>
            </a:r>
            <a:r>
              <a:rPr lang="en-US" altLang="zh-TW" b="1" dirty="0" smtClean="0"/>
              <a:t>time: O(E)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970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429" y="952635"/>
            <a:ext cx="8869816" cy="471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19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617861"/>
              </p:ext>
            </p:extLst>
          </p:nvPr>
        </p:nvGraphicFramePr>
        <p:xfrm>
          <a:off x="1248228" y="719669"/>
          <a:ext cx="765629" cy="51259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65629">
                  <a:extLst>
                    <a:ext uri="{9D8B030D-6E8A-4147-A177-3AD203B41FA5}">
                      <a16:colId xmlns:a16="http://schemas.microsoft.com/office/drawing/2014/main" val="4209189096"/>
                    </a:ext>
                  </a:extLst>
                </a:gridCol>
              </a:tblGrid>
              <a:tr h="732280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900" b="0" dirty="0" smtClean="0"/>
                        <a:t>0</a:t>
                      </a:r>
                      <a:endParaRPr lang="zh-TW" altLang="en-US" sz="19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2075642"/>
                  </a:ext>
                </a:extLst>
              </a:tr>
              <a:tr h="732280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900" dirty="0" smtClean="0"/>
                        <a:t>1</a:t>
                      </a:r>
                      <a:endParaRPr lang="zh-TW" altLang="en-US" sz="1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73067"/>
                  </a:ext>
                </a:extLst>
              </a:tr>
              <a:tr h="732280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900" dirty="0" smtClean="0"/>
                        <a:t>2</a:t>
                      </a:r>
                      <a:endParaRPr lang="zh-TW" altLang="en-US" sz="1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2939058"/>
                  </a:ext>
                </a:extLst>
              </a:tr>
              <a:tr h="732280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900" dirty="0" smtClean="0"/>
                        <a:t>3</a:t>
                      </a:r>
                      <a:endParaRPr lang="zh-TW" altLang="en-US" sz="1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0572549"/>
                  </a:ext>
                </a:extLst>
              </a:tr>
              <a:tr h="732280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900" dirty="0" smtClean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0730746"/>
                  </a:ext>
                </a:extLst>
              </a:tr>
              <a:tr h="732280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900" dirty="0" smtClean="0"/>
                        <a:t>w</a:t>
                      </a:r>
                      <a:endParaRPr lang="zh-TW" altLang="en-US" sz="1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860467"/>
                  </a:ext>
                </a:extLst>
              </a:tr>
              <a:tr h="732280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900" dirty="0" smtClean="0"/>
                        <a:t>W+1</a:t>
                      </a:r>
                      <a:endParaRPr lang="zh-TW" altLang="en-US" sz="1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542760"/>
                  </a:ext>
                </a:extLst>
              </a:tr>
            </a:tbl>
          </a:graphicData>
        </a:graphic>
      </p:graphicFrame>
      <p:grpSp>
        <p:nvGrpSpPr>
          <p:cNvPr id="11" name="群組 10"/>
          <p:cNvGrpSpPr/>
          <p:nvPr/>
        </p:nvGrpSpPr>
        <p:grpSpPr>
          <a:xfrm>
            <a:off x="2013857" y="5236028"/>
            <a:ext cx="1032329" cy="609599"/>
            <a:chOff x="2013857" y="5236028"/>
            <a:chExt cx="1032329" cy="609599"/>
          </a:xfrm>
        </p:grpSpPr>
        <p:cxnSp>
          <p:nvCxnSpPr>
            <p:cNvPr id="4" name="直線單箭頭接點 3"/>
            <p:cNvCxnSpPr/>
            <p:nvPr/>
          </p:nvCxnSpPr>
          <p:spPr>
            <a:xfrm>
              <a:off x="2013857" y="5540828"/>
              <a:ext cx="4027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9" name="群組 8"/>
            <p:cNvGrpSpPr/>
            <p:nvPr/>
          </p:nvGrpSpPr>
          <p:grpSpPr>
            <a:xfrm>
              <a:off x="2436587" y="5236028"/>
              <a:ext cx="609599" cy="609599"/>
              <a:chOff x="2436587" y="5236028"/>
              <a:chExt cx="609599" cy="609599"/>
            </a:xfrm>
          </p:grpSpPr>
          <p:sp>
            <p:nvSpPr>
              <p:cNvPr id="7" name="橢圓 6"/>
              <p:cNvSpPr/>
              <p:nvPr/>
            </p:nvSpPr>
            <p:spPr>
              <a:xfrm>
                <a:off x="2436587" y="5236028"/>
                <a:ext cx="609599" cy="60959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文字方塊 7"/>
              <p:cNvSpPr txBox="1"/>
              <p:nvPr/>
            </p:nvSpPr>
            <p:spPr>
              <a:xfrm>
                <a:off x="2584453" y="5236028"/>
                <a:ext cx="33745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200" dirty="0" smtClean="0">
                    <a:solidFill>
                      <a:schemeClr val="bg1"/>
                    </a:solidFill>
                  </a:rPr>
                  <a:t>a</a:t>
                </a:r>
                <a:endParaRPr lang="zh-TW" altLang="en-US" sz="32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2" name="群組 11"/>
          <p:cNvGrpSpPr/>
          <p:nvPr/>
        </p:nvGrpSpPr>
        <p:grpSpPr>
          <a:xfrm>
            <a:off x="3046186" y="5248440"/>
            <a:ext cx="1041400" cy="609599"/>
            <a:chOff x="2013857" y="5236028"/>
            <a:chExt cx="1041400" cy="609599"/>
          </a:xfrm>
        </p:grpSpPr>
        <p:cxnSp>
          <p:nvCxnSpPr>
            <p:cNvPr id="13" name="直線單箭頭接點 12"/>
            <p:cNvCxnSpPr/>
            <p:nvPr/>
          </p:nvCxnSpPr>
          <p:spPr>
            <a:xfrm>
              <a:off x="2013857" y="5540828"/>
              <a:ext cx="4027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4" name="群組 13"/>
            <p:cNvGrpSpPr/>
            <p:nvPr/>
          </p:nvGrpSpPr>
          <p:grpSpPr>
            <a:xfrm>
              <a:off x="2445658" y="5236028"/>
              <a:ext cx="609599" cy="609599"/>
              <a:chOff x="2445658" y="5236028"/>
              <a:chExt cx="609599" cy="609599"/>
            </a:xfrm>
          </p:grpSpPr>
          <p:sp>
            <p:nvSpPr>
              <p:cNvPr id="15" name="橢圓 14"/>
              <p:cNvSpPr/>
              <p:nvPr/>
            </p:nvSpPr>
            <p:spPr>
              <a:xfrm>
                <a:off x="2445658" y="5236028"/>
                <a:ext cx="609599" cy="60959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文字方塊 15"/>
              <p:cNvSpPr txBox="1"/>
              <p:nvPr/>
            </p:nvSpPr>
            <p:spPr>
              <a:xfrm>
                <a:off x="2581728" y="5236028"/>
                <a:ext cx="33745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200" dirty="0">
                    <a:solidFill>
                      <a:schemeClr val="bg1"/>
                    </a:solidFill>
                  </a:rPr>
                  <a:t>b</a:t>
                </a:r>
                <a:endParaRPr lang="zh-TW" altLang="en-US" sz="32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2" name="群組 21"/>
          <p:cNvGrpSpPr/>
          <p:nvPr/>
        </p:nvGrpSpPr>
        <p:grpSpPr>
          <a:xfrm>
            <a:off x="4288971" y="5223615"/>
            <a:ext cx="1041400" cy="609599"/>
            <a:chOff x="2013857" y="5236028"/>
            <a:chExt cx="1041400" cy="609599"/>
          </a:xfrm>
        </p:grpSpPr>
        <p:cxnSp>
          <p:nvCxnSpPr>
            <p:cNvPr id="23" name="直線單箭頭接點 22"/>
            <p:cNvCxnSpPr/>
            <p:nvPr/>
          </p:nvCxnSpPr>
          <p:spPr>
            <a:xfrm>
              <a:off x="2013857" y="5540828"/>
              <a:ext cx="4027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24" name="群組 23"/>
            <p:cNvGrpSpPr/>
            <p:nvPr/>
          </p:nvGrpSpPr>
          <p:grpSpPr>
            <a:xfrm>
              <a:off x="2445658" y="5236028"/>
              <a:ext cx="609599" cy="609599"/>
              <a:chOff x="2445658" y="5236028"/>
              <a:chExt cx="609599" cy="609599"/>
            </a:xfrm>
          </p:grpSpPr>
          <p:sp>
            <p:nvSpPr>
              <p:cNvPr id="25" name="橢圓 24"/>
              <p:cNvSpPr/>
              <p:nvPr/>
            </p:nvSpPr>
            <p:spPr>
              <a:xfrm>
                <a:off x="2445658" y="5236028"/>
                <a:ext cx="609599" cy="60959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文字方塊 25"/>
              <p:cNvSpPr txBox="1"/>
              <p:nvPr/>
            </p:nvSpPr>
            <p:spPr>
              <a:xfrm>
                <a:off x="2581728" y="5236028"/>
                <a:ext cx="33745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200" dirty="0">
                    <a:solidFill>
                      <a:schemeClr val="bg1"/>
                    </a:solidFill>
                  </a:rPr>
                  <a:t>h</a:t>
                </a:r>
                <a:endParaRPr lang="zh-TW" altLang="en-US" sz="32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7" name="文字方塊 26"/>
          <p:cNvSpPr txBox="1"/>
          <p:nvPr/>
        </p:nvSpPr>
        <p:spPr>
          <a:xfrm>
            <a:off x="3951514" y="5260852"/>
            <a:ext cx="58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…</a:t>
            </a:r>
            <a:endParaRPr lang="zh-TW" altLang="en-US" sz="3200" dirty="0"/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098769"/>
              </p:ext>
            </p:extLst>
          </p:nvPr>
        </p:nvGraphicFramePr>
        <p:xfrm>
          <a:off x="7170056" y="732079"/>
          <a:ext cx="765629" cy="51259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65629">
                  <a:extLst>
                    <a:ext uri="{9D8B030D-6E8A-4147-A177-3AD203B41FA5}">
                      <a16:colId xmlns:a16="http://schemas.microsoft.com/office/drawing/2014/main" val="4209189096"/>
                    </a:ext>
                  </a:extLst>
                </a:gridCol>
              </a:tblGrid>
              <a:tr h="732280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2000" b="0" dirty="0" smtClean="0"/>
                        <a:t>0</a:t>
                      </a:r>
                      <a:endParaRPr lang="zh-TW" altLang="en-US" sz="2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2075642"/>
                  </a:ext>
                </a:extLst>
              </a:tr>
              <a:tr h="732280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73067"/>
                  </a:ext>
                </a:extLst>
              </a:tr>
              <a:tr h="732280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2939058"/>
                  </a:ext>
                </a:extLst>
              </a:tr>
              <a:tr h="732280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0572549"/>
                  </a:ext>
                </a:extLst>
              </a:tr>
              <a:tr h="732280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2000" dirty="0" smtClean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0730746"/>
                  </a:ext>
                </a:extLst>
              </a:tr>
              <a:tr h="732280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2000" dirty="0" smtClean="0"/>
                        <a:t>w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860467"/>
                  </a:ext>
                </a:extLst>
              </a:tr>
              <a:tr h="732280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2000" dirty="0" smtClean="0"/>
                        <a:t>W+1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542760"/>
                  </a:ext>
                </a:extLst>
              </a:tr>
            </a:tbl>
          </a:graphicData>
        </a:graphic>
      </p:graphicFrame>
      <p:grpSp>
        <p:nvGrpSpPr>
          <p:cNvPr id="29" name="群組 28"/>
          <p:cNvGrpSpPr/>
          <p:nvPr/>
        </p:nvGrpSpPr>
        <p:grpSpPr>
          <a:xfrm>
            <a:off x="7935685" y="5248439"/>
            <a:ext cx="1032329" cy="609599"/>
            <a:chOff x="2013857" y="5236028"/>
            <a:chExt cx="1032329" cy="609599"/>
          </a:xfrm>
        </p:grpSpPr>
        <p:cxnSp>
          <p:nvCxnSpPr>
            <p:cNvPr id="30" name="直線單箭頭接點 29"/>
            <p:cNvCxnSpPr/>
            <p:nvPr/>
          </p:nvCxnSpPr>
          <p:spPr>
            <a:xfrm>
              <a:off x="2013857" y="5540828"/>
              <a:ext cx="4027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31" name="群組 30"/>
            <p:cNvGrpSpPr/>
            <p:nvPr/>
          </p:nvGrpSpPr>
          <p:grpSpPr>
            <a:xfrm>
              <a:off x="2436587" y="5236028"/>
              <a:ext cx="609599" cy="609599"/>
              <a:chOff x="2436587" y="5236028"/>
              <a:chExt cx="609599" cy="609599"/>
            </a:xfrm>
          </p:grpSpPr>
          <p:sp>
            <p:nvSpPr>
              <p:cNvPr id="32" name="橢圓 31"/>
              <p:cNvSpPr/>
              <p:nvPr/>
            </p:nvSpPr>
            <p:spPr>
              <a:xfrm>
                <a:off x="2436587" y="5236028"/>
                <a:ext cx="609599" cy="60959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" name="文字方塊 32"/>
              <p:cNvSpPr txBox="1"/>
              <p:nvPr/>
            </p:nvSpPr>
            <p:spPr>
              <a:xfrm>
                <a:off x="2584453" y="5236028"/>
                <a:ext cx="33745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200" dirty="0" smtClean="0">
                    <a:solidFill>
                      <a:schemeClr val="bg1"/>
                    </a:solidFill>
                  </a:rPr>
                  <a:t>a</a:t>
                </a:r>
                <a:endParaRPr lang="zh-TW" altLang="en-US" sz="32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4" name="群組 33"/>
          <p:cNvGrpSpPr/>
          <p:nvPr/>
        </p:nvGrpSpPr>
        <p:grpSpPr>
          <a:xfrm>
            <a:off x="7985581" y="2990259"/>
            <a:ext cx="1041400" cy="609599"/>
            <a:chOff x="2013857" y="5236028"/>
            <a:chExt cx="1041400" cy="609599"/>
          </a:xfrm>
        </p:grpSpPr>
        <p:cxnSp>
          <p:nvCxnSpPr>
            <p:cNvPr id="35" name="直線單箭頭接點 34"/>
            <p:cNvCxnSpPr/>
            <p:nvPr/>
          </p:nvCxnSpPr>
          <p:spPr>
            <a:xfrm>
              <a:off x="2013857" y="5540828"/>
              <a:ext cx="4027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36" name="群組 35"/>
            <p:cNvGrpSpPr/>
            <p:nvPr/>
          </p:nvGrpSpPr>
          <p:grpSpPr>
            <a:xfrm>
              <a:off x="2445658" y="5236028"/>
              <a:ext cx="609599" cy="609599"/>
              <a:chOff x="2445658" y="5236028"/>
              <a:chExt cx="609599" cy="609599"/>
            </a:xfrm>
          </p:grpSpPr>
          <p:sp>
            <p:nvSpPr>
              <p:cNvPr id="37" name="橢圓 36"/>
              <p:cNvSpPr/>
              <p:nvPr/>
            </p:nvSpPr>
            <p:spPr>
              <a:xfrm>
                <a:off x="2445658" y="5236028"/>
                <a:ext cx="609599" cy="60959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文字方塊 37"/>
              <p:cNvSpPr txBox="1"/>
              <p:nvPr/>
            </p:nvSpPr>
            <p:spPr>
              <a:xfrm>
                <a:off x="2581728" y="5236028"/>
                <a:ext cx="33745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200" dirty="0">
                    <a:solidFill>
                      <a:schemeClr val="bg1"/>
                    </a:solidFill>
                  </a:rPr>
                  <a:t>b</a:t>
                </a:r>
                <a:endParaRPr lang="zh-TW" altLang="en-US" sz="32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9" name="群組 38"/>
          <p:cNvGrpSpPr/>
          <p:nvPr/>
        </p:nvGrpSpPr>
        <p:grpSpPr>
          <a:xfrm>
            <a:off x="7985581" y="1556370"/>
            <a:ext cx="1041400" cy="609599"/>
            <a:chOff x="2013857" y="5236028"/>
            <a:chExt cx="1041400" cy="609599"/>
          </a:xfrm>
        </p:grpSpPr>
        <p:cxnSp>
          <p:nvCxnSpPr>
            <p:cNvPr id="40" name="直線單箭頭接點 39"/>
            <p:cNvCxnSpPr/>
            <p:nvPr/>
          </p:nvCxnSpPr>
          <p:spPr>
            <a:xfrm>
              <a:off x="2013857" y="5540828"/>
              <a:ext cx="4027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41" name="群組 40"/>
            <p:cNvGrpSpPr/>
            <p:nvPr/>
          </p:nvGrpSpPr>
          <p:grpSpPr>
            <a:xfrm>
              <a:off x="2445658" y="5236028"/>
              <a:ext cx="609599" cy="609599"/>
              <a:chOff x="2445658" y="5236028"/>
              <a:chExt cx="609599" cy="609599"/>
            </a:xfrm>
          </p:grpSpPr>
          <p:sp>
            <p:nvSpPr>
              <p:cNvPr id="42" name="橢圓 41"/>
              <p:cNvSpPr/>
              <p:nvPr/>
            </p:nvSpPr>
            <p:spPr>
              <a:xfrm>
                <a:off x="2445658" y="5236028"/>
                <a:ext cx="609599" cy="60959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" name="文字方塊 42"/>
              <p:cNvSpPr txBox="1"/>
              <p:nvPr/>
            </p:nvSpPr>
            <p:spPr>
              <a:xfrm>
                <a:off x="2581728" y="5236028"/>
                <a:ext cx="33745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200" dirty="0" smtClean="0">
                    <a:solidFill>
                      <a:schemeClr val="bg1"/>
                    </a:solidFill>
                  </a:rPr>
                  <a:t>c</a:t>
                </a:r>
                <a:endParaRPr lang="zh-TW" altLang="en-US" sz="32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4" name="群組 43"/>
          <p:cNvGrpSpPr/>
          <p:nvPr/>
        </p:nvGrpSpPr>
        <p:grpSpPr>
          <a:xfrm>
            <a:off x="9597573" y="5248437"/>
            <a:ext cx="1041400" cy="609599"/>
            <a:chOff x="2013857" y="5236028"/>
            <a:chExt cx="1041400" cy="609599"/>
          </a:xfrm>
        </p:grpSpPr>
        <p:cxnSp>
          <p:nvCxnSpPr>
            <p:cNvPr id="45" name="直線單箭頭接點 44"/>
            <p:cNvCxnSpPr/>
            <p:nvPr/>
          </p:nvCxnSpPr>
          <p:spPr>
            <a:xfrm>
              <a:off x="2013857" y="5540828"/>
              <a:ext cx="4027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46" name="群組 45"/>
            <p:cNvGrpSpPr/>
            <p:nvPr/>
          </p:nvGrpSpPr>
          <p:grpSpPr>
            <a:xfrm>
              <a:off x="2445658" y="5236028"/>
              <a:ext cx="609599" cy="609599"/>
              <a:chOff x="2445658" y="5236028"/>
              <a:chExt cx="609599" cy="609599"/>
            </a:xfrm>
          </p:grpSpPr>
          <p:sp>
            <p:nvSpPr>
              <p:cNvPr id="47" name="橢圓 46"/>
              <p:cNvSpPr/>
              <p:nvPr/>
            </p:nvSpPr>
            <p:spPr>
              <a:xfrm>
                <a:off x="2445658" y="5236028"/>
                <a:ext cx="609599" cy="60959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" name="文字方塊 47"/>
              <p:cNvSpPr txBox="1"/>
              <p:nvPr/>
            </p:nvSpPr>
            <p:spPr>
              <a:xfrm>
                <a:off x="2581728" y="5236028"/>
                <a:ext cx="33745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200" dirty="0">
                    <a:solidFill>
                      <a:schemeClr val="bg1"/>
                    </a:solidFill>
                  </a:rPr>
                  <a:t>h</a:t>
                </a:r>
                <a:endParaRPr lang="zh-TW" altLang="en-US" sz="32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9" name="文字方塊 48"/>
          <p:cNvSpPr txBox="1"/>
          <p:nvPr/>
        </p:nvSpPr>
        <p:spPr>
          <a:xfrm>
            <a:off x="8968014" y="5260849"/>
            <a:ext cx="58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…</a:t>
            </a:r>
            <a:endParaRPr lang="zh-TW" altLang="en-US" sz="3200" dirty="0"/>
          </a:p>
        </p:txBody>
      </p:sp>
      <p:sp>
        <p:nvSpPr>
          <p:cNvPr id="50" name="向右箭號 49"/>
          <p:cNvSpPr/>
          <p:nvPr/>
        </p:nvSpPr>
        <p:spPr>
          <a:xfrm>
            <a:off x="5497063" y="2770242"/>
            <a:ext cx="933792" cy="6330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右大括弧 50"/>
          <p:cNvSpPr/>
          <p:nvPr/>
        </p:nvSpPr>
        <p:spPr>
          <a:xfrm>
            <a:off x="2173855" y="1023257"/>
            <a:ext cx="369210" cy="3788229"/>
          </a:xfrm>
          <a:prstGeom prst="rightBrace">
            <a:avLst>
              <a:gd name="adj1" fmla="val 12037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5" name="群組 54"/>
          <p:cNvGrpSpPr/>
          <p:nvPr/>
        </p:nvGrpSpPr>
        <p:grpSpPr>
          <a:xfrm>
            <a:off x="2659702" y="2733006"/>
            <a:ext cx="1464572" cy="622011"/>
            <a:chOff x="2689228" y="2534843"/>
            <a:chExt cx="1464572" cy="622011"/>
          </a:xfrm>
        </p:grpSpPr>
        <p:sp>
          <p:nvSpPr>
            <p:cNvPr id="52" name="橢圓 51"/>
            <p:cNvSpPr/>
            <p:nvPr/>
          </p:nvSpPr>
          <p:spPr>
            <a:xfrm>
              <a:off x="2689228" y="2534843"/>
              <a:ext cx="1464572" cy="62201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文字方塊 53"/>
            <p:cNvSpPr txBox="1"/>
            <p:nvPr/>
          </p:nvSpPr>
          <p:spPr>
            <a:xfrm>
              <a:off x="2812141" y="2572079"/>
              <a:ext cx="12754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 smtClean="0">
                  <a:solidFill>
                    <a:schemeClr val="bg1"/>
                  </a:solidFill>
                </a:rPr>
                <a:t>NULL</a:t>
              </a:r>
              <a:endParaRPr lang="zh-TW" altLang="en-US" sz="3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408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from 1 to |V</a:t>
            </a:r>
            <a:r>
              <a:rPr lang="en-US" altLang="zh-TW" dirty="0" smtClean="0"/>
              <a:t>| 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EXTRACT-MIN </a:t>
            </a:r>
            <a:r>
              <a:rPr lang="en-US" altLang="zh-TW" dirty="0"/>
              <a:t>takes </a:t>
            </a:r>
            <a:r>
              <a:rPr lang="en-US" altLang="zh-TW" dirty="0" smtClean="0"/>
              <a:t>Θ(V</a:t>
            </a:r>
            <a:r>
              <a:rPr lang="en-US" altLang="zh-TW" dirty="0"/>
              <a:t>) time with this data structure.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  So </a:t>
            </a:r>
            <a:r>
              <a:rPr lang="en-US" altLang="zh-TW" dirty="0"/>
              <a:t>the total time spent doing </a:t>
            </a:r>
            <a:r>
              <a:rPr lang="en-US" altLang="zh-TW" dirty="0" smtClean="0"/>
              <a:t>EXTRACT-MIN </a:t>
            </a:r>
            <a:r>
              <a:rPr lang="en-US" altLang="zh-TW" dirty="0"/>
              <a:t>is </a:t>
            </a:r>
            <a:r>
              <a:rPr lang="en-US" altLang="zh-TW" dirty="0" smtClean="0"/>
              <a:t>Θ(V^2), slowing </a:t>
            </a:r>
            <a:r>
              <a:rPr lang="en-US" altLang="zh-TW" dirty="0"/>
              <a:t>the algorithm to </a:t>
            </a:r>
            <a:r>
              <a:rPr lang="en-US" altLang="zh-TW" dirty="0" smtClean="0"/>
              <a:t>Θ (</a:t>
            </a:r>
            <a:r>
              <a:rPr lang="en-US" altLang="zh-TW" dirty="0"/>
              <a:t>E + V^2) = </a:t>
            </a:r>
            <a:r>
              <a:rPr lang="en-US" altLang="zh-TW" dirty="0" smtClean="0"/>
              <a:t>Θ (V^2)</a:t>
            </a:r>
          </a:p>
          <a:p>
            <a:r>
              <a:rPr lang="en-US" altLang="zh-TW" dirty="0"/>
              <a:t>In this case, it is better to keep the Fibonacci-heap priority queue, which gave the </a:t>
            </a:r>
            <a:r>
              <a:rPr lang="en-US" altLang="zh-TW" b="1" dirty="0" smtClean="0"/>
              <a:t>Θ(</a:t>
            </a:r>
            <a:r>
              <a:rPr lang="en-US" altLang="zh-TW" b="1" dirty="0" err="1" smtClean="0"/>
              <a:t>E+VlgV</a:t>
            </a:r>
            <a:r>
              <a:rPr lang="en-US" altLang="zh-TW" b="1" dirty="0"/>
              <a:t>) </a:t>
            </a:r>
            <a:r>
              <a:rPr lang="en-US" altLang="zh-TW" dirty="0"/>
              <a:t>time.</a:t>
            </a:r>
          </a:p>
        </p:txBody>
      </p:sp>
    </p:spTree>
    <p:extLst>
      <p:ext uri="{BB962C8B-B14F-4D97-AF65-F5344CB8AC3E}">
        <p14:creationId xmlns:p14="http://schemas.microsoft.com/office/powerpoint/2010/main" val="60686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from 1 to |V</a:t>
            </a:r>
            <a:r>
              <a:rPr lang="en-US" altLang="zh-TW" dirty="0" smtClean="0"/>
              <a:t>|</a:t>
            </a:r>
            <a:r>
              <a:rPr lang="en-US" altLang="zh-TW" dirty="0"/>
              <a:t> 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the edges are in the range 1, . . . , |V</a:t>
            </a:r>
            <a:r>
              <a:rPr lang="en-US" altLang="zh-TW" dirty="0" smtClean="0"/>
              <a:t>|</a:t>
            </a:r>
          </a:p>
          <a:p>
            <a:r>
              <a:rPr lang="en-US" altLang="zh-TW" dirty="0" smtClean="0"/>
              <a:t>The </a:t>
            </a:r>
            <a:r>
              <a:rPr lang="en-US" altLang="zh-TW" b="1" dirty="0"/>
              <a:t>Van </a:t>
            </a:r>
            <a:r>
              <a:rPr lang="en-US" altLang="zh-TW" b="1" dirty="0" err="1"/>
              <a:t>Emde</a:t>
            </a:r>
            <a:r>
              <a:rPr lang="en-US" altLang="zh-TW" b="1" dirty="0"/>
              <a:t> Boas priority queue </a:t>
            </a:r>
            <a:r>
              <a:rPr lang="en-US" altLang="zh-TW" dirty="0"/>
              <a:t>can speed up EXTRACT- MIN and DECREASE-KEY to </a:t>
            </a:r>
            <a:r>
              <a:rPr lang="en-US" altLang="zh-TW" b="1" dirty="0"/>
              <a:t>O(</a:t>
            </a:r>
            <a:r>
              <a:rPr lang="en-US" altLang="zh-TW" b="1" dirty="0" err="1"/>
              <a:t>lg</a:t>
            </a:r>
            <a:r>
              <a:rPr lang="en-US" altLang="zh-TW" b="1" dirty="0"/>
              <a:t> </a:t>
            </a:r>
            <a:r>
              <a:rPr lang="en-US" altLang="zh-TW" b="1" dirty="0" err="1"/>
              <a:t>lg</a:t>
            </a:r>
            <a:r>
              <a:rPr lang="en-US" altLang="zh-TW" b="1" dirty="0"/>
              <a:t> V) </a:t>
            </a:r>
            <a:r>
              <a:rPr lang="en-US" altLang="zh-TW" dirty="0"/>
              <a:t>thus yielding a total running time of O(V </a:t>
            </a:r>
            <a:r>
              <a:rPr lang="en-US" altLang="zh-TW" dirty="0" err="1"/>
              <a:t>lg</a:t>
            </a:r>
            <a:r>
              <a:rPr lang="en-US" altLang="zh-TW" dirty="0"/>
              <a:t> </a:t>
            </a:r>
            <a:r>
              <a:rPr lang="en-US" altLang="zh-TW" dirty="0" err="1"/>
              <a:t>lg</a:t>
            </a:r>
            <a:r>
              <a:rPr lang="en-US" altLang="zh-TW" dirty="0"/>
              <a:t> V +E </a:t>
            </a:r>
            <a:r>
              <a:rPr lang="en-US" altLang="zh-TW" dirty="0" err="1"/>
              <a:t>lg</a:t>
            </a:r>
            <a:r>
              <a:rPr lang="en-US" altLang="zh-TW" dirty="0"/>
              <a:t> </a:t>
            </a:r>
            <a:r>
              <a:rPr lang="en-US" altLang="zh-TW" dirty="0" err="1"/>
              <a:t>lg</a:t>
            </a:r>
            <a:r>
              <a:rPr lang="en-US" altLang="zh-TW" dirty="0"/>
              <a:t> V) = </a:t>
            </a:r>
            <a:r>
              <a:rPr lang="en-US" altLang="zh-TW" b="1" dirty="0"/>
              <a:t>O(E </a:t>
            </a:r>
            <a:r>
              <a:rPr lang="en-US" altLang="zh-TW" b="1" dirty="0" err="1"/>
              <a:t>lg</a:t>
            </a:r>
            <a:r>
              <a:rPr lang="en-US" altLang="zh-TW" b="1" dirty="0"/>
              <a:t> </a:t>
            </a:r>
            <a:r>
              <a:rPr lang="en-US" altLang="zh-TW" b="1" dirty="0" err="1"/>
              <a:t>lg</a:t>
            </a:r>
            <a:r>
              <a:rPr lang="en-US" altLang="zh-TW" b="1" dirty="0"/>
              <a:t> V )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53608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43" y="1959428"/>
            <a:ext cx="10686728" cy="262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49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255</TotalTime>
  <Words>276</Words>
  <Application>Microsoft Office PowerPoint</Application>
  <PresentationFormat>寬螢幕</PresentationFormat>
  <Paragraphs>47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華康粗黑體(P)</vt:lpstr>
      <vt:lpstr>華康細圓體</vt:lpstr>
      <vt:lpstr>微軟正黑體</vt:lpstr>
      <vt:lpstr>新細明體</vt:lpstr>
      <vt:lpstr>Arial</vt:lpstr>
      <vt:lpstr>Garamond</vt:lpstr>
      <vt:lpstr>有機</vt:lpstr>
      <vt:lpstr>HW9第二題</vt:lpstr>
      <vt:lpstr>題目</vt:lpstr>
      <vt:lpstr>from 1 to W</vt:lpstr>
      <vt:lpstr>from 1 to W</vt:lpstr>
      <vt:lpstr>PowerPoint 簡報</vt:lpstr>
      <vt:lpstr>PowerPoint 簡報</vt:lpstr>
      <vt:lpstr>from 1 to |V| (1)</vt:lpstr>
      <vt:lpstr>from 1 to |V| (2)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user1</dc:creator>
  <cp:lastModifiedBy>User</cp:lastModifiedBy>
  <cp:revision>28</cp:revision>
  <dcterms:created xsi:type="dcterms:W3CDTF">2019-04-22T15:13:51Z</dcterms:created>
  <dcterms:modified xsi:type="dcterms:W3CDTF">2019-05-06T09:27:02Z</dcterms:modified>
</cp:coreProperties>
</file>