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HW9-6   </a:t>
            </a:r>
            <a:r>
              <a:rPr lang="zh-TW" altLang="en-US" dirty="0" smtClean="0"/>
              <a:t>第五</a:t>
            </a:r>
            <a:r>
              <a:rPr lang="zh-TW" altLang="en-US" dirty="0"/>
              <a:t>組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917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68253" y="1822000"/>
            <a:ext cx="9603275" cy="4301943"/>
          </a:xfrm>
        </p:spPr>
        <p:txBody>
          <a:bodyPr>
            <a:noAutofit/>
          </a:bodyPr>
          <a:lstStyle/>
          <a:p>
            <a:pPr marL="0" lvl="0" indent="0" eaLnBrk="0" fontAlgn="t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dirty="0">
                <a:cs typeface="Arial" panose="020B0604020202020204" pitchFamily="34" charset="0"/>
              </a:rPr>
              <a:t>SCHEDULING-VARIATAIONS(A)</a:t>
            </a:r>
            <a:endParaRPr lang="en-US" altLang="zh-TW" dirty="0">
              <a:ea typeface="Roboto Mono"/>
              <a:cs typeface="Arial" panose="020B0604020202020204" pitchFamily="34" charset="0"/>
            </a:endParaRPr>
          </a:p>
          <a:p>
            <a:pPr marL="0" lvl="0" indent="0" eaLnBrk="0" fontAlgn="t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dirty="0" smtClean="0">
                <a:cs typeface="Arial" panose="020B0604020202020204" pitchFamily="34" charset="0"/>
              </a:rPr>
              <a:t>let </a:t>
            </a:r>
            <a:r>
              <a:rPr lang="en-US" altLang="zh-TW" dirty="0">
                <a:cs typeface="Arial" panose="020B0604020202020204" pitchFamily="34" charset="0"/>
              </a:rPr>
              <a:t>D[1….n] is a new array</a:t>
            </a:r>
          </a:p>
          <a:p>
            <a:pPr marL="0" lvl="0" indent="0" eaLnBrk="0" fontAlgn="t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dirty="0">
                <a:ea typeface="Roboto Mono"/>
                <a:cs typeface="Arial" panose="020B0604020202020204" pitchFamily="34" charset="0"/>
              </a:rPr>
              <a:t>For </a:t>
            </a:r>
            <a:r>
              <a:rPr lang="en-US" altLang="zh-TW" dirty="0" err="1">
                <a:ea typeface="Roboto Mono"/>
                <a:cs typeface="Arial" panose="020B0604020202020204" pitchFamily="34" charset="0"/>
              </a:rPr>
              <a:t>i</a:t>
            </a:r>
            <a:r>
              <a:rPr lang="en-US" altLang="zh-TW" dirty="0">
                <a:ea typeface="Roboto Mono"/>
                <a:cs typeface="Arial" panose="020B0604020202020204" pitchFamily="34" charset="0"/>
              </a:rPr>
              <a:t> =1 to n</a:t>
            </a:r>
            <a:endParaRPr lang="en-US" altLang="zh-TW" dirty="0">
              <a:cs typeface="Arial" panose="020B0604020202020204" pitchFamily="34" charset="0"/>
            </a:endParaRPr>
          </a:p>
          <a:p>
            <a:pPr marL="0" lvl="0" indent="0" eaLnBrk="0" fontAlgn="t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dirty="0">
                <a:cs typeface="Arial" panose="020B0604020202020204" pitchFamily="34" charset="0"/>
              </a:rPr>
              <a:t> </a:t>
            </a:r>
            <a:r>
              <a:rPr lang="en-US" altLang="zh-TW" dirty="0" smtClean="0">
                <a:cs typeface="Arial" panose="020B0604020202020204" pitchFamily="34" charset="0"/>
              </a:rPr>
              <a:t>   </a:t>
            </a:r>
            <a:r>
              <a:rPr lang="en-US" altLang="zh-TW" dirty="0" smtClean="0">
                <a:cs typeface="Arial" panose="020B0604020202020204" pitchFamily="34" charset="0"/>
              </a:rPr>
              <a:t>a[</a:t>
            </a:r>
            <a:r>
              <a:rPr lang="en-US" altLang="zh-TW" dirty="0" err="1" smtClean="0">
                <a:cs typeface="Arial" panose="020B0604020202020204" pitchFamily="34" charset="0"/>
              </a:rPr>
              <a:t>i</a:t>
            </a:r>
            <a:r>
              <a:rPr lang="en-US" altLang="zh-TW" dirty="0">
                <a:cs typeface="Arial" panose="020B0604020202020204" pitchFamily="34" charset="0"/>
              </a:rPr>
              <a:t>].time= a[</a:t>
            </a:r>
            <a:r>
              <a:rPr lang="en-US" altLang="zh-TW" dirty="0" err="1">
                <a:cs typeface="Arial" panose="020B0604020202020204" pitchFamily="34" charset="0"/>
              </a:rPr>
              <a:t>i</a:t>
            </a:r>
            <a:r>
              <a:rPr lang="en-US" altLang="zh-TW" dirty="0">
                <a:cs typeface="Arial" panose="020B0604020202020204" pitchFamily="34" charset="0"/>
              </a:rPr>
              <a:t>].</a:t>
            </a:r>
            <a:r>
              <a:rPr lang="en-US" altLang="zh-TW" dirty="0" smtClean="0">
                <a:cs typeface="Arial" panose="020B0604020202020204" pitchFamily="34" charset="0"/>
              </a:rPr>
              <a:t>deadline		</a:t>
            </a:r>
            <a:endParaRPr lang="en-US" altLang="zh-TW" dirty="0">
              <a:cs typeface="Arial" panose="020B0604020202020204" pitchFamily="34" charset="0"/>
            </a:endParaRPr>
          </a:p>
          <a:p>
            <a:pPr marL="0" indent="0" fontAlgn="t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TW" dirty="0">
                <a:ea typeface="Roboto Mono"/>
                <a:cs typeface="Arial" panose="020B0604020202020204" pitchFamily="34" charset="0"/>
              </a:rPr>
              <a:t> </a:t>
            </a:r>
            <a:r>
              <a:rPr lang="en-US" altLang="zh-TW" dirty="0" smtClean="0">
                <a:ea typeface="Roboto Mono"/>
                <a:cs typeface="Arial" panose="020B0604020202020204" pitchFamily="34" charset="0"/>
              </a:rPr>
              <a:t>   </a:t>
            </a:r>
            <a:r>
              <a:rPr lang="en-US" altLang="zh-TW" dirty="0" smtClean="0">
                <a:ea typeface="Roboto Mono"/>
                <a:cs typeface="Arial" panose="020B0604020202020204" pitchFamily="34" charset="0"/>
              </a:rPr>
              <a:t>if </a:t>
            </a:r>
            <a:r>
              <a:rPr lang="en-US" altLang="zh-TW" dirty="0">
                <a:ea typeface="Roboto Mono"/>
                <a:cs typeface="Arial" panose="020B0604020202020204" pitchFamily="34" charset="0"/>
              </a:rPr>
              <a:t>D[</a:t>
            </a:r>
            <a:r>
              <a:rPr lang="en-US" altLang="zh-TW" dirty="0">
                <a:cs typeface="Arial" panose="020B0604020202020204" pitchFamily="34" charset="0"/>
              </a:rPr>
              <a:t>a[</a:t>
            </a:r>
            <a:r>
              <a:rPr lang="en-US" altLang="zh-TW" dirty="0" err="1">
                <a:cs typeface="Arial" panose="020B0604020202020204" pitchFamily="34" charset="0"/>
              </a:rPr>
              <a:t>i</a:t>
            </a:r>
            <a:r>
              <a:rPr lang="zh-TW" altLang="zh-TW" dirty="0">
                <a:ea typeface="Roboto Mono"/>
                <a:cs typeface="Arial" panose="020B0604020202020204" pitchFamily="34" charset="0"/>
              </a:rPr>
              <a:t>]</a:t>
            </a:r>
            <a:r>
              <a:rPr lang="en-US" altLang="zh-TW" dirty="0">
                <a:ea typeface="Roboto Mono"/>
                <a:cs typeface="Arial" panose="020B0604020202020204" pitchFamily="34" charset="0"/>
              </a:rPr>
              <a:t>.deadline]!=</a:t>
            </a:r>
            <a:r>
              <a:rPr lang="en-US" altLang="zh-TW" dirty="0" smtClean="0">
                <a:ea typeface="Roboto Mono"/>
                <a:cs typeface="Arial" panose="020B0604020202020204" pitchFamily="34" charset="0"/>
              </a:rPr>
              <a:t>NIL	</a:t>
            </a:r>
            <a:r>
              <a:rPr lang="en-US" altLang="zh-TW" dirty="0">
                <a:ea typeface="Roboto Mono"/>
                <a:cs typeface="Arial" panose="020B0604020202020204" pitchFamily="34" charset="0"/>
              </a:rPr>
              <a:t>	</a:t>
            </a:r>
            <a:endParaRPr lang="en-US" altLang="zh-TW" dirty="0">
              <a:ea typeface="Roboto Mono"/>
              <a:cs typeface="Arial" panose="020B0604020202020204" pitchFamily="34" charset="0"/>
            </a:endParaRPr>
          </a:p>
          <a:p>
            <a:pPr marL="0" indent="0" fontAlgn="t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TW" dirty="0" smtClean="0">
                <a:cs typeface="Arial" panose="020B0604020202020204" pitchFamily="34" charset="0"/>
              </a:rPr>
              <a:t>         y=FIND-SET(</a:t>
            </a:r>
            <a:r>
              <a:rPr lang="en-US" altLang="zh-TW" dirty="0" smtClean="0">
                <a:ea typeface="Roboto Mono"/>
                <a:cs typeface="Arial" panose="020B0604020202020204" pitchFamily="34" charset="0"/>
              </a:rPr>
              <a:t>D[</a:t>
            </a:r>
            <a:r>
              <a:rPr lang="en-US" altLang="zh-TW" dirty="0" smtClean="0">
                <a:cs typeface="Arial" panose="020B0604020202020204" pitchFamily="34" charset="0"/>
              </a:rPr>
              <a:t>a[</a:t>
            </a:r>
            <a:r>
              <a:rPr lang="en-US" altLang="zh-TW" dirty="0" err="1" smtClean="0">
                <a:cs typeface="Arial" panose="020B0604020202020204" pitchFamily="34" charset="0"/>
              </a:rPr>
              <a:t>i</a:t>
            </a:r>
            <a:r>
              <a:rPr lang="zh-TW" altLang="zh-TW" dirty="0">
                <a:ea typeface="Roboto Mono"/>
                <a:cs typeface="Arial" panose="020B0604020202020204" pitchFamily="34" charset="0"/>
              </a:rPr>
              <a:t>]</a:t>
            </a:r>
            <a:r>
              <a:rPr lang="en-US" altLang="zh-TW" dirty="0">
                <a:ea typeface="Roboto Mono"/>
                <a:cs typeface="Arial" panose="020B0604020202020204" pitchFamily="34" charset="0"/>
              </a:rPr>
              <a:t>.deadline</a:t>
            </a:r>
            <a:r>
              <a:rPr lang="en-US" altLang="zh-TW" dirty="0" smtClean="0">
                <a:ea typeface="Roboto Mono"/>
                <a:cs typeface="Arial" panose="020B0604020202020204" pitchFamily="34" charset="0"/>
              </a:rPr>
              <a:t>])</a:t>
            </a:r>
            <a:endParaRPr lang="en-US" altLang="zh-TW" dirty="0">
              <a:ea typeface="Roboto Mono"/>
              <a:cs typeface="Arial" panose="020B0604020202020204" pitchFamily="34" charset="0"/>
            </a:endParaRPr>
          </a:p>
          <a:p>
            <a:pPr marL="0" indent="0" fontAlgn="t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TW" dirty="0">
                <a:cs typeface="Arial" panose="020B0604020202020204" pitchFamily="34" charset="0"/>
              </a:rPr>
              <a:t>   </a:t>
            </a:r>
            <a:r>
              <a:rPr lang="en-US" altLang="zh-TW" dirty="0" smtClean="0">
                <a:cs typeface="Arial" panose="020B0604020202020204" pitchFamily="34" charset="0"/>
              </a:rPr>
              <a:t>      a[</a:t>
            </a:r>
            <a:r>
              <a:rPr lang="en-US" altLang="zh-TW" dirty="0" err="1" smtClean="0">
                <a:cs typeface="Arial" panose="020B0604020202020204" pitchFamily="34" charset="0"/>
              </a:rPr>
              <a:t>i</a:t>
            </a:r>
            <a:r>
              <a:rPr lang="en-US" altLang="zh-TW" dirty="0">
                <a:cs typeface="Arial" panose="020B0604020202020204" pitchFamily="34" charset="0"/>
              </a:rPr>
              <a:t>].time </a:t>
            </a:r>
            <a:r>
              <a:rPr lang="zh-TW" altLang="zh-TW" dirty="0">
                <a:cs typeface="Arial" panose="020B0604020202020204" pitchFamily="34" charset="0"/>
              </a:rPr>
              <a:t>=</a:t>
            </a:r>
            <a:r>
              <a:rPr lang="zh-TW" altLang="zh-TW" dirty="0">
                <a:ea typeface="Roboto Mono"/>
                <a:cs typeface="Arial" panose="020B0604020202020204" pitchFamily="34" charset="0"/>
              </a:rPr>
              <a:t> </a:t>
            </a:r>
            <a:r>
              <a:rPr lang="zh-TW" altLang="zh-TW" dirty="0">
                <a:cs typeface="Arial" panose="020B0604020202020204" pitchFamily="34" charset="0"/>
              </a:rPr>
              <a:t>y</a:t>
            </a:r>
            <a:r>
              <a:rPr lang="zh-TW" altLang="zh-TW" dirty="0">
                <a:ea typeface="Roboto Mono"/>
                <a:cs typeface="Arial" panose="020B0604020202020204" pitchFamily="34" charset="0"/>
              </a:rPr>
              <a:t>.</a:t>
            </a:r>
            <a:r>
              <a:rPr lang="zh-TW" altLang="zh-TW" dirty="0">
                <a:cs typeface="Arial" panose="020B0604020202020204" pitchFamily="34" charset="0"/>
              </a:rPr>
              <a:t>low</a:t>
            </a:r>
            <a:r>
              <a:rPr lang="zh-TW" altLang="zh-TW" dirty="0">
                <a:ea typeface="Roboto Mono"/>
                <a:cs typeface="Arial" panose="020B0604020202020204" pitchFamily="34" charset="0"/>
              </a:rPr>
              <a:t> </a:t>
            </a:r>
            <a:r>
              <a:rPr lang="zh-TW" altLang="zh-TW" dirty="0">
                <a:cs typeface="Arial" panose="020B0604020202020204" pitchFamily="34" charset="0"/>
              </a:rPr>
              <a:t>-</a:t>
            </a:r>
            <a:r>
              <a:rPr lang="zh-TW" altLang="zh-TW" dirty="0">
                <a:ea typeface="Roboto Mono"/>
                <a:cs typeface="Arial" panose="020B0604020202020204" pitchFamily="34" charset="0"/>
              </a:rPr>
              <a:t> 1 </a:t>
            </a:r>
            <a:endParaRPr lang="en-US" altLang="zh-TW" dirty="0">
              <a:ea typeface="Roboto Mono"/>
              <a:cs typeface="Arial" panose="020B0604020202020204" pitchFamily="34" charset="0"/>
            </a:endParaRPr>
          </a:p>
          <a:p>
            <a:pPr marL="0" indent="0" fontAlgn="t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TW" dirty="0">
                <a:cs typeface="Arial" panose="020B0604020202020204" pitchFamily="34" charset="0"/>
              </a:rPr>
              <a:t> </a:t>
            </a:r>
            <a:r>
              <a:rPr lang="en-US" altLang="zh-TW" dirty="0" smtClean="0">
                <a:cs typeface="Arial" panose="020B0604020202020204" pitchFamily="34" charset="0"/>
              </a:rPr>
              <a:t>    </a:t>
            </a:r>
            <a:r>
              <a:rPr lang="zh-TW" altLang="zh-TW" dirty="0" smtClean="0">
                <a:cs typeface="Arial" panose="020B0604020202020204" pitchFamily="34" charset="0"/>
              </a:rPr>
              <a:t>x</a:t>
            </a:r>
            <a:r>
              <a:rPr lang="zh-TW" altLang="zh-TW" dirty="0" smtClean="0">
                <a:ea typeface="Roboto Mono"/>
                <a:cs typeface="Arial" panose="020B0604020202020204" pitchFamily="34" charset="0"/>
              </a:rPr>
              <a:t> </a:t>
            </a:r>
            <a:r>
              <a:rPr lang="zh-TW" altLang="zh-TW" dirty="0">
                <a:cs typeface="Arial" panose="020B0604020202020204" pitchFamily="34" charset="0"/>
              </a:rPr>
              <a:t>=</a:t>
            </a:r>
            <a:r>
              <a:rPr lang="zh-TW" altLang="zh-TW" dirty="0">
                <a:ea typeface="Roboto Mono"/>
                <a:cs typeface="Arial" panose="020B0604020202020204" pitchFamily="34" charset="0"/>
              </a:rPr>
              <a:t> </a:t>
            </a:r>
            <a:r>
              <a:rPr lang="zh-TW" altLang="zh-TW" dirty="0">
                <a:cs typeface="Arial" panose="020B0604020202020204" pitchFamily="34" charset="0"/>
              </a:rPr>
              <a:t>MAKE-SET</a:t>
            </a:r>
            <a:r>
              <a:rPr lang="zh-TW" altLang="zh-TW" dirty="0">
                <a:ea typeface="Roboto Mono"/>
                <a:cs typeface="Arial" panose="020B0604020202020204" pitchFamily="34" charset="0"/>
              </a:rPr>
              <a:t>(</a:t>
            </a:r>
            <a:r>
              <a:rPr lang="zh-TW" altLang="zh-TW" dirty="0">
                <a:cs typeface="Arial" panose="020B0604020202020204" pitchFamily="34" charset="0"/>
              </a:rPr>
              <a:t>a</a:t>
            </a:r>
            <a:r>
              <a:rPr lang="zh-TW" altLang="zh-TW" dirty="0">
                <a:ea typeface="Roboto Mono"/>
                <a:cs typeface="Arial" panose="020B0604020202020204" pitchFamily="34" charset="0"/>
              </a:rPr>
              <a:t>[</a:t>
            </a:r>
            <a:r>
              <a:rPr lang="zh-TW" altLang="zh-TW" dirty="0">
                <a:cs typeface="Arial" panose="020B0604020202020204" pitchFamily="34" charset="0"/>
              </a:rPr>
              <a:t>i</a:t>
            </a:r>
            <a:r>
              <a:rPr lang="zh-TW" altLang="zh-TW" dirty="0">
                <a:ea typeface="Roboto Mono"/>
                <a:cs typeface="Arial" panose="020B0604020202020204" pitchFamily="34" charset="0"/>
              </a:rPr>
              <a:t>]) </a:t>
            </a:r>
            <a:endParaRPr lang="en-US" altLang="zh-TW" dirty="0">
              <a:ea typeface="Roboto Mono"/>
              <a:cs typeface="Arial" panose="020B0604020202020204" pitchFamily="34" charset="0"/>
            </a:endParaRPr>
          </a:p>
          <a:p>
            <a:pPr marL="0" lvl="0" indent="0" eaLnBrk="0" fontAlgn="t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dirty="0">
                <a:cs typeface="Arial" panose="020B0604020202020204" pitchFamily="34" charset="0"/>
              </a:rPr>
              <a:t> </a:t>
            </a:r>
            <a:r>
              <a:rPr lang="en-US" altLang="zh-TW" dirty="0" smtClean="0">
                <a:cs typeface="Arial" panose="020B0604020202020204" pitchFamily="34" charset="0"/>
              </a:rPr>
              <a:t>    </a:t>
            </a:r>
            <a:r>
              <a:rPr lang="zh-TW" altLang="zh-TW" dirty="0" smtClean="0">
                <a:cs typeface="Arial" panose="020B0604020202020204" pitchFamily="34" charset="0"/>
              </a:rPr>
              <a:t>D</a:t>
            </a:r>
            <a:r>
              <a:rPr lang="zh-TW" altLang="zh-TW" dirty="0">
                <a:ea typeface="Roboto Mono"/>
                <a:cs typeface="Arial" panose="020B0604020202020204" pitchFamily="34" charset="0"/>
              </a:rPr>
              <a:t>[</a:t>
            </a:r>
            <a:r>
              <a:rPr lang="zh-TW" altLang="zh-TW" dirty="0">
                <a:cs typeface="Arial" panose="020B0604020202020204" pitchFamily="34" charset="0"/>
              </a:rPr>
              <a:t>a</a:t>
            </a:r>
            <a:r>
              <a:rPr lang="zh-TW" altLang="zh-TW" dirty="0">
                <a:ea typeface="Roboto Mono"/>
                <a:cs typeface="Arial" panose="020B0604020202020204" pitchFamily="34" charset="0"/>
              </a:rPr>
              <a:t>[</a:t>
            </a:r>
            <a:r>
              <a:rPr lang="zh-TW" altLang="zh-TW" dirty="0">
                <a:cs typeface="Arial" panose="020B0604020202020204" pitchFamily="34" charset="0"/>
              </a:rPr>
              <a:t>i</a:t>
            </a:r>
            <a:r>
              <a:rPr lang="zh-TW" altLang="zh-TW" dirty="0">
                <a:ea typeface="Roboto Mono"/>
                <a:cs typeface="Arial" panose="020B0604020202020204" pitchFamily="34" charset="0"/>
              </a:rPr>
              <a:t>].</a:t>
            </a:r>
            <a:r>
              <a:rPr lang="zh-TW" altLang="zh-TW" dirty="0">
                <a:cs typeface="Arial" panose="020B0604020202020204" pitchFamily="34" charset="0"/>
              </a:rPr>
              <a:t>time</a:t>
            </a:r>
            <a:r>
              <a:rPr lang="zh-TW" altLang="zh-TW" dirty="0">
                <a:ea typeface="Roboto Mono"/>
                <a:cs typeface="Arial" panose="020B0604020202020204" pitchFamily="34" charset="0"/>
              </a:rPr>
              <a:t>] </a:t>
            </a:r>
            <a:r>
              <a:rPr lang="zh-TW" altLang="zh-TW" dirty="0">
                <a:cs typeface="Arial" panose="020B0604020202020204" pitchFamily="34" charset="0"/>
              </a:rPr>
              <a:t>=</a:t>
            </a:r>
            <a:r>
              <a:rPr lang="zh-TW" altLang="zh-TW" dirty="0">
                <a:ea typeface="Roboto Mono"/>
                <a:cs typeface="Arial" panose="020B0604020202020204" pitchFamily="34" charset="0"/>
              </a:rPr>
              <a:t> </a:t>
            </a:r>
            <a:r>
              <a:rPr lang="zh-TW" altLang="zh-TW" dirty="0">
                <a:cs typeface="Arial" panose="020B0604020202020204" pitchFamily="34" charset="0"/>
              </a:rPr>
              <a:t>x</a:t>
            </a:r>
            <a:endParaRPr lang="en-US" altLang="zh-TW" dirty="0">
              <a:cs typeface="Arial" panose="020B0604020202020204" pitchFamily="34" charset="0"/>
            </a:endParaRPr>
          </a:p>
          <a:p>
            <a:pPr marL="0" lvl="0" indent="0" eaLnBrk="0" fontAlgn="t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dirty="0">
                <a:cs typeface="Arial" panose="020B0604020202020204" pitchFamily="34" charset="0"/>
              </a:rPr>
              <a:t> </a:t>
            </a:r>
            <a:r>
              <a:rPr lang="en-US" altLang="zh-TW" dirty="0" smtClean="0">
                <a:cs typeface="Arial" panose="020B0604020202020204" pitchFamily="34" charset="0"/>
              </a:rPr>
              <a:t>    </a:t>
            </a:r>
            <a:r>
              <a:rPr lang="zh-TW" altLang="zh-TW" dirty="0" smtClean="0">
                <a:cs typeface="Arial" panose="020B0604020202020204" pitchFamily="34" charset="0"/>
              </a:rPr>
              <a:t>x</a:t>
            </a:r>
            <a:r>
              <a:rPr lang="zh-TW" altLang="zh-TW" dirty="0">
                <a:ea typeface="Roboto Mono"/>
                <a:cs typeface="Arial" panose="020B0604020202020204" pitchFamily="34" charset="0"/>
              </a:rPr>
              <a:t>.</a:t>
            </a:r>
            <a:r>
              <a:rPr lang="zh-TW" altLang="zh-TW" dirty="0">
                <a:cs typeface="Arial" panose="020B0604020202020204" pitchFamily="34" charset="0"/>
              </a:rPr>
              <a:t>low</a:t>
            </a:r>
            <a:r>
              <a:rPr lang="zh-TW" altLang="zh-TW" dirty="0">
                <a:ea typeface="Roboto Mono"/>
                <a:cs typeface="Arial" panose="020B0604020202020204" pitchFamily="34" charset="0"/>
              </a:rPr>
              <a:t> </a:t>
            </a:r>
            <a:r>
              <a:rPr lang="zh-TW" altLang="zh-TW" dirty="0">
                <a:cs typeface="Arial" panose="020B0604020202020204" pitchFamily="34" charset="0"/>
              </a:rPr>
              <a:t>=</a:t>
            </a:r>
            <a:r>
              <a:rPr lang="zh-TW" altLang="zh-TW" dirty="0">
                <a:ea typeface="Roboto Mono"/>
                <a:cs typeface="Arial" panose="020B0604020202020204" pitchFamily="34" charset="0"/>
              </a:rPr>
              <a:t> </a:t>
            </a:r>
            <a:r>
              <a:rPr lang="zh-TW" altLang="zh-TW" dirty="0">
                <a:cs typeface="Arial" panose="020B0604020202020204" pitchFamily="34" charset="0"/>
              </a:rPr>
              <a:t>x</a:t>
            </a:r>
            <a:r>
              <a:rPr lang="zh-TW" altLang="zh-TW" dirty="0">
                <a:ea typeface="Roboto Mono"/>
                <a:cs typeface="Arial" panose="020B0604020202020204" pitchFamily="34" charset="0"/>
              </a:rPr>
              <a:t>.</a:t>
            </a:r>
            <a:r>
              <a:rPr lang="zh-TW" altLang="zh-TW" dirty="0">
                <a:cs typeface="Arial" panose="020B0604020202020204" pitchFamily="34" charset="0"/>
              </a:rPr>
              <a:t>high</a:t>
            </a:r>
            <a:r>
              <a:rPr lang="zh-TW" altLang="zh-TW" dirty="0">
                <a:ea typeface="Roboto Mono"/>
                <a:cs typeface="Arial" panose="020B0604020202020204" pitchFamily="34" charset="0"/>
              </a:rPr>
              <a:t> </a:t>
            </a:r>
            <a:r>
              <a:rPr lang="zh-TW" altLang="zh-TW" dirty="0">
                <a:cs typeface="Arial" panose="020B0604020202020204" pitchFamily="34" charset="0"/>
              </a:rPr>
              <a:t>=</a:t>
            </a:r>
            <a:r>
              <a:rPr lang="zh-TW" altLang="zh-TW" dirty="0">
                <a:ea typeface="Roboto Mono"/>
                <a:cs typeface="Arial" panose="020B0604020202020204" pitchFamily="34" charset="0"/>
              </a:rPr>
              <a:t> </a:t>
            </a:r>
            <a:r>
              <a:rPr lang="zh-TW" altLang="zh-TW" dirty="0">
                <a:cs typeface="Arial" panose="020B0604020202020204" pitchFamily="34" charset="0"/>
              </a:rPr>
              <a:t>a</a:t>
            </a:r>
            <a:r>
              <a:rPr lang="zh-TW" altLang="zh-TW" dirty="0">
                <a:ea typeface="Roboto Mono"/>
                <a:cs typeface="Arial" panose="020B0604020202020204" pitchFamily="34" charset="0"/>
              </a:rPr>
              <a:t>[</a:t>
            </a:r>
            <a:r>
              <a:rPr lang="zh-TW" altLang="zh-TW" dirty="0">
                <a:cs typeface="Arial" panose="020B0604020202020204" pitchFamily="34" charset="0"/>
              </a:rPr>
              <a:t>i</a:t>
            </a:r>
            <a:r>
              <a:rPr lang="zh-TW" altLang="zh-TW" dirty="0">
                <a:ea typeface="Roboto Mono"/>
                <a:cs typeface="Arial" panose="020B0604020202020204" pitchFamily="34" charset="0"/>
              </a:rPr>
              <a:t>].</a:t>
            </a:r>
            <a:r>
              <a:rPr lang="zh-TW" altLang="zh-TW" dirty="0">
                <a:cs typeface="Arial" panose="020B0604020202020204" pitchFamily="34" charset="0"/>
              </a:rPr>
              <a:t>time</a:t>
            </a:r>
            <a:r>
              <a:rPr lang="zh-TW" altLang="zh-TW" dirty="0">
                <a:ea typeface="Roboto Mono"/>
                <a:cs typeface="Arial" panose="020B0604020202020204" pitchFamily="34" charset="0"/>
              </a:rPr>
              <a:t> </a:t>
            </a:r>
            <a:endParaRPr lang="en-US" altLang="zh-TW" dirty="0">
              <a:ea typeface="Roboto Mono"/>
              <a:cs typeface="Arial" panose="020B0604020202020204" pitchFamily="34" charset="0"/>
            </a:endParaRPr>
          </a:p>
          <a:p>
            <a:pPr marL="0" lvl="0" indent="0" eaLnBrk="0" fontAlgn="t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dirty="0">
                <a:ea typeface="Roboto Mono"/>
                <a:cs typeface="Arial" panose="020B0604020202020204" pitchFamily="34" charset="0"/>
              </a:rPr>
              <a:t> </a:t>
            </a:r>
            <a:r>
              <a:rPr lang="en-US" altLang="zh-TW" dirty="0" smtClean="0">
                <a:ea typeface="Roboto Mono"/>
                <a:cs typeface="Arial" panose="020B0604020202020204" pitchFamily="34" charset="0"/>
              </a:rPr>
              <a:t>    </a:t>
            </a:r>
            <a:r>
              <a:rPr lang="zh-TW" altLang="zh-TW" dirty="0" smtClean="0">
                <a:ea typeface="Roboto Mono"/>
                <a:cs typeface="Arial" panose="020B0604020202020204" pitchFamily="34" charset="0"/>
              </a:rPr>
              <a:t>if </a:t>
            </a:r>
            <a:r>
              <a:rPr lang="zh-TW" altLang="zh-TW" dirty="0">
                <a:cs typeface="Arial" panose="020B0604020202020204" pitchFamily="34" charset="0"/>
              </a:rPr>
              <a:t>D</a:t>
            </a:r>
            <a:r>
              <a:rPr lang="zh-TW" altLang="zh-TW" dirty="0">
                <a:ea typeface="Roboto Mono"/>
                <a:cs typeface="Arial" panose="020B0604020202020204" pitchFamily="34" charset="0"/>
              </a:rPr>
              <a:t>[</a:t>
            </a:r>
            <a:r>
              <a:rPr lang="zh-TW" altLang="zh-TW" dirty="0">
                <a:cs typeface="Arial" panose="020B0604020202020204" pitchFamily="34" charset="0"/>
              </a:rPr>
              <a:t>a</a:t>
            </a:r>
            <a:r>
              <a:rPr lang="zh-TW" altLang="zh-TW" dirty="0">
                <a:ea typeface="Roboto Mono"/>
                <a:cs typeface="Arial" panose="020B0604020202020204" pitchFamily="34" charset="0"/>
              </a:rPr>
              <a:t>[</a:t>
            </a:r>
            <a:r>
              <a:rPr lang="zh-TW" altLang="zh-TW" dirty="0">
                <a:cs typeface="Arial" panose="020B0604020202020204" pitchFamily="34" charset="0"/>
              </a:rPr>
              <a:t>i</a:t>
            </a:r>
            <a:r>
              <a:rPr lang="zh-TW" altLang="zh-TW" dirty="0">
                <a:ea typeface="Roboto Mono"/>
                <a:cs typeface="Arial" panose="020B0604020202020204" pitchFamily="34" charset="0"/>
              </a:rPr>
              <a:t>].</a:t>
            </a:r>
            <a:r>
              <a:rPr lang="zh-TW" altLang="zh-TW" dirty="0">
                <a:cs typeface="Arial" panose="020B0604020202020204" pitchFamily="34" charset="0"/>
              </a:rPr>
              <a:t>time</a:t>
            </a:r>
            <a:r>
              <a:rPr lang="zh-TW" altLang="zh-TW" dirty="0">
                <a:ea typeface="Roboto Mono"/>
                <a:cs typeface="Arial" panose="020B0604020202020204" pitchFamily="34" charset="0"/>
              </a:rPr>
              <a:t> </a:t>
            </a:r>
            <a:r>
              <a:rPr lang="zh-TW" altLang="zh-TW" dirty="0">
                <a:cs typeface="Arial" panose="020B0604020202020204" pitchFamily="34" charset="0"/>
              </a:rPr>
              <a:t>-</a:t>
            </a:r>
            <a:r>
              <a:rPr lang="zh-TW" altLang="zh-TW" dirty="0">
                <a:ea typeface="Roboto Mono"/>
                <a:cs typeface="Arial" panose="020B0604020202020204" pitchFamily="34" charset="0"/>
              </a:rPr>
              <a:t> 1] </a:t>
            </a:r>
            <a:r>
              <a:rPr lang="zh-TW" altLang="zh-TW" dirty="0">
                <a:cs typeface="Arial" panose="020B0604020202020204" pitchFamily="34" charset="0"/>
              </a:rPr>
              <a:t>!=</a:t>
            </a:r>
            <a:r>
              <a:rPr lang="zh-TW" altLang="zh-TW" dirty="0">
                <a:ea typeface="Roboto Mono"/>
                <a:cs typeface="Arial" panose="020B0604020202020204" pitchFamily="34" charset="0"/>
              </a:rPr>
              <a:t> </a:t>
            </a:r>
            <a:r>
              <a:rPr lang="zh-TW" altLang="zh-TW" dirty="0">
                <a:cs typeface="Arial" panose="020B0604020202020204" pitchFamily="34" charset="0"/>
              </a:rPr>
              <a:t>NIL</a:t>
            </a:r>
            <a:endParaRPr lang="en-US" altLang="zh-TW" dirty="0">
              <a:cs typeface="Arial" panose="020B0604020202020204" pitchFamily="34" charset="0"/>
            </a:endParaRPr>
          </a:p>
          <a:p>
            <a:pPr marL="457200" lvl="1" indent="0" eaLnBrk="0" fontAlgn="t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 dirty="0">
                <a:cs typeface="Arial" panose="020B0604020202020204" pitchFamily="34" charset="0"/>
              </a:rPr>
              <a:t> </a:t>
            </a:r>
            <a:r>
              <a:rPr lang="en-US" altLang="zh-TW" sz="2000" dirty="0" smtClean="0">
                <a:cs typeface="Arial" panose="020B0604020202020204" pitchFamily="34" charset="0"/>
              </a:rPr>
              <a:t>    </a:t>
            </a:r>
            <a:r>
              <a:rPr lang="zh-TW" altLang="zh-TW" sz="2000" dirty="0" smtClean="0">
                <a:cs typeface="Arial" panose="020B0604020202020204" pitchFamily="34" charset="0"/>
              </a:rPr>
              <a:t>UNION</a:t>
            </a:r>
            <a:r>
              <a:rPr lang="zh-TW" altLang="zh-TW" sz="2000" dirty="0">
                <a:ea typeface="Roboto Mono"/>
                <a:cs typeface="Arial" panose="020B0604020202020204" pitchFamily="34" charset="0"/>
              </a:rPr>
              <a:t>(</a:t>
            </a:r>
            <a:r>
              <a:rPr lang="zh-TW" altLang="zh-TW" sz="2000" dirty="0">
                <a:cs typeface="Arial" panose="020B0604020202020204" pitchFamily="34" charset="0"/>
              </a:rPr>
              <a:t>D</a:t>
            </a:r>
            <a:r>
              <a:rPr lang="zh-TW" altLang="zh-TW" sz="2000" dirty="0">
                <a:ea typeface="Roboto Mono"/>
                <a:cs typeface="Arial" panose="020B0604020202020204" pitchFamily="34" charset="0"/>
              </a:rPr>
              <a:t>[</a:t>
            </a:r>
            <a:r>
              <a:rPr lang="zh-TW" altLang="zh-TW" sz="2000" dirty="0">
                <a:cs typeface="Arial" panose="020B0604020202020204" pitchFamily="34" charset="0"/>
              </a:rPr>
              <a:t>a</a:t>
            </a:r>
            <a:r>
              <a:rPr lang="zh-TW" altLang="zh-TW" sz="2000" dirty="0">
                <a:ea typeface="Roboto Mono"/>
                <a:cs typeface="Arial" panose="020B0604020202020204" pitchFamily="34" charset="0"/>
              </a:rPr>
              <a:t>[</a:t>
            </a:r>
            <a:r>
              <a:rPr lang="zh-TW" altLang="zh-TW" sz="2000" dirty="0">
                <a:cs typeface="Arial" panose="020B0604020202020204" pitchFamily="34" charset="0"/>
              </a:rPr>
              <a:t>i</a:t>
            </a:r>
            <a:r>
              <a:rPr lang="zh-TW" altLang="zh-TW" sz="2000" dirty="0">
                <a:ea typeface="Roboto Mono"/>
                <a:cs typeface="Arial" panose="020B0604020202020204" pitchFamily="34" charset="0"/>
              </a:rPr>
              <a:t>].</a:t>
            </a:r>
            <a:r>
              <a:rPr lang="zh-TW" altLang="zh-TW" sz="2000" dirty="0">
                <a:cs typeface="Arial" panose="020B0604020202020204" pitchFamily="34" charset="0"/>
              </a:rPr>
              <a:t>time</a:t>
            </a:r>
            <a:r>
              <a:rPr lang="zh-TW" altLang="zh-TW" sz="2000" dirty="0">
                <a:ea typeface="Roboto Mono"/>
                <a:cs typeface="Arial" panose="020B0604020202020204" pitchFamily="34" charset="0"/>
              </a:rPr>
              <a:t> </a:t>
            </a:r>
            <a:r>
              <a:rPr lang="zh-TW" altLang="zh-TW" sz="2000" dirty="0">
                <a:cs typeface="Arial" panose="020B0604020202020204" pitchFamily="34" charset="0"/>
              </a:rPr>
              <a:t>-</a:t>
            </a:r>
            <a:r>
              <a:rPr lang="zh-TW" altLang="zh-TW" sz="2000" dirty="0">
                <a:ea typeface="Roboto Mono"/>
                <a:cs typeface="Arial" panose="020B0604020202020204" pitchFamily="34" charset="0"/>
              </a:rPr>
              <a:t> 1], </a:t>
            </a:r>
            <a:r>
              <a:rPr lang="zh-TW" altLang="zh-TW" sz="2000" dirty="0">
                <a:cs typeface="Arial" panose="020B0604020202020204" pitchFamily="34" charset="0"/>
              </a:rPr>
              <a:t>D</a:t>
            </a:r>
            <a:r>
              <a:rPr lang="zh-TW" altLang="zh-TW" sz="2000" dirty="0">
                <a:ea typeface="Roboto Mono"/>
                <a:cs typeface="Arial" panose="020B0604020202020204" pitchFamily="34" charset="0"/>
              </a:rPr>
              <a:t>[</a:t>
            </a:r>
            <a:r>
              <a:rPr lang="zh-TW" altLang="zh-TW" sz="2000" dirty="0">
                <a:cs typeface="Arial" panose="020B0604020202020204" pitchFamily="34" charset="0"/>
              </a:rPr>
              <a:t>a</a:t>
            </a:r>
            <a:r>
              <a:rPr lang="zh-TW" altLang="zh-TW" sz="2000" dirty="0">
                <a:ea typeface="Roboto Mono"/>
                <a:cs typeface="Arial" panose="020B0604020202020204" pitchFamily="34" charset="0"/>
              </a:rPr>
              <a:t>[</a:t>
            </a:r>
            <a:r>
              <a:rPr lang="zh-TW" altLang="zh-TW" sz="2000" dirty="0">
                <a:cs typeface="Arial" panose="020B0604020202020204" pitchFamily="34" charset="0"/>
              </a:rPr>
              <a:t>i</a:t>
            </a:r>
            <a:r>
              <a:rPr lang="zh-TW" altLang="zh-TW" sz="2000" dirty="0">
                <a:ea typeface="Roboto Mono"/>
                <a:cs typeface="Arial" panose="020B0604020202020204" pitchFamily="34" charset="0"/>
              </a:rPr>
              <a:t>].</a:t>
            </a:r>
            <a:r>
              <a:rPr lang="zh-TW" altLang="zh-TW" sz="2000" dirty="0">
                <a:cs typeface="Arial" panose="020B0604020202020204" pitchFamily="34" charset="0"/>
              </a:rPr>
              <a:t>time</a:t>
            </a:r>
            <a:r>
              <a:rPr lang="zh-TW" altLang="zh-TW" sz="2000" dirty="0">
                <a:ea typeface="Roboto Mono"/>
                <a:cs typeface="Arial" panose="020B0604020202020204" pitchFamily="34" charset="0"/>
              </a:rPr>
              <a:t>]</a:t>
            </a:r>
            <a:r>
              <a:rPr lang="zh-TW" altLang="zh-TW" sz="2000" dirty="0" smtClean="0">
                <a:ea typeface="Roboto Mono"/>
                <a:cs typeface="Arial" panose="020B0604020202020204" pitchFamily="34" charset="0"/>
              </a:rPr>
              <a:t>)</a:t>
            </a:r>
            <a:endParaRPr lang="en-US" altLang="zh-TW" sz="2000" dirty="0">
              <a:ea typeface="Roboto Mono"/>
              <a:cs typeface="Arial" panose="020B0604020202020204" pitchFamily="34" charset="0"/>
            </a:endParaRPr>
          </a:p>
          <a:p>
            <a:pPr marL="0" lvl="0" indent="0" eaLnBrk="0" fontAlgn="t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dirty="0" smtClean="0">
                <a:ea typeface="Roboto Mono"/>
                <a:cs typeface="Arial" panose="020B0604020202020204" pitchFamily="34" charset="0"/>
              </a:rPr>
              <a:t>     </a:t>
            </a:r>
            <a:r>
              <a:rPr lang="zh-TW" altLang="zh-TW" dirty="0" smtClean="0">
                <a:ea typeface="Roboto Mono"/>
                <a:cs typeface="Arial" panose="020B0604020202020204" pitchFamily="34" charset="0"/>
              </a:rPr>
              <a:t>if </a:t>
            </a:r>
            <a:r>
              <a:rPr lang="zh-TW" altLang="zh-TW" dirty="0">
                <a:cs typeface="Arial" panose="020B0604020202020204" pitchFamily="34" charset="0"/>
              </a:rPr>
              <a:t>D</a:t>
            </a:r>
            <a:r>
              <a:rPr lang="zh-TW" altLang="zh-TW" dirty="0">
                <a:ea typeface="Roboto Mono"/>
                <a:cs typeface="Arial" panose="020B0604020202020204" pitchFamily="34" charset="0"/>
              </a:rPr>
              <a:t>[</a:t>
            </a:r>
            <a:r>
              <a:rPr lang="zh-TW" altLang="zh-TW" dirty="0">
                <a:cs typeface="Arial" panose="020B0604020202020204" pitchFamily="34" charset="0"/>
              </a:rPr>
              <a:t>a</a:t>
            </a:r>
            <a:r>
              <a:rPr lang="zh-TW" altLang="zh-TW" dirty="0">
                <a:ea typeface="Roboto Mono"/>
                <a:cs typeface="Arial" panose="020B0604020202020204" pitchFamily="34" charset="0"/>
              </a:rPr>
              <a:t>[</a:t>
            </a:r>
            <a:r>
              <a:rPr lang="zh-TW" altLang="zh-TW" dirty="0">
                <a:cs typeface="Arial" panose="020B0604020202020204" pitchFamily="34" charset="0"/>
              </a:rPr>
              <a:t>i</a:t>
            </a:r>
            <a:r>
              <a:rPr lang="zh-TW" altLang="zh-TW" dirty="0">
                <a:ea typeface="Roboto Mono"/>
                <a:cs typeface="Arial" panose="020B0604020202020204" pitchFamily="34" charset="0"/>
              </a:rPr>
              <a:t>].</a:t>
            </a:r>
            <a:r>
              <a:rPr lang="zh-TW" altLang="zh-TW" dirty="0">
                <a:cs typeface="Arial" panose="020B0604020202020204" pitchFamily="34" charset="0"/>
              </a:rPr>
              <a:t>time</a:t>
            </a:r>
            <a:r>
              <a:rPr lang="zh-TW" altLang="zh-TW" dirty="0">
                <a:ea typeface="Roboto Mono"/>
                <a:cs typeface="Arial" panose="020B0604020202020204" pitchFamily="34" charset="0"/>
              </a:rPr>
              <a:t> </a:t>
            </a:r>
            <a:r>
              <a:rPr lang="en-US" altLang="zh-TW" dirty="0" smtClean="0">
                <a:cs typeface="Arial" panose="020B0604020202020204" pitchFamily="34" charset="0"/>
              </a:rPr>
              <a:t>+ </a:t>
            </a:r>
            <a:r>
              <a:rPr lang="zh-TW" altLang="zh-TW" dirty="0" smtClean="0">
                <a:ea typeface="Roboto Mono"/>
                <a:cs typeface="Arial" panose="020B0604020202020204" pitchFamily="34" charset="0"/>
              </a:rPr>
              <a:t>1</a:t>
            </a:r>
            <a:r>
              <a:rPr lang="zh-TW" altLang="zh-TW" dirty="0">
                <a:ea typeface="Roboto Mono"/>
                <a:cs typeface="Arial" panose="020B0604020202020204" pitchFamily="34" charset="0"/>
              </a:rPr>
              <a:t>] </a:t>
            </a:r>
            <a:r>
              <a:rPr lang="zh-TW" altLang="zh-TW" dirty="0">
                <a:cs typeface="Arial" panose="020B0604020202020204" pitchFamily="34" charset="0"/>
              </a:rPr>
              <a:t>!=</a:t>
            </a:r>
            <a:r>
              <a:rPr lang="zh-TW" altLang="zh-TW" dirty="0">
                <a:ea typeface="Roboto Mono"/>
                <a:cs typeface="Arial" panose="020B0604020202020204" pitchFamily="34" charset="0"/>
              </a:rPr>
              <a:t> </a:t>
            </a:r>
            <a:r>
              <a:rPr lang="zh-TW" altLang="zh-TW" dirty="0">
                <a:cs typeface="Arial" panose="020B0604020202020204" pitchFamily="34" charset="0"/>
              </a:rPr>
              <a:t>NIL</a:t>
            </a:r>
            <a:endParaRPr lang="en-US" altLang="zh-TW" dirty="0">
              <a:cs typeface="Arial" panose="020B0604020202020204" pitchFamily="34" charset="0"/>
            </a:endParaRPr>
          </a:p>
          <a:p>
            <a:pPr marL="457200" lvl="1" indent="0" eaLnBrk="0" fontAlgn="t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 dirty="0" smtClean="0">
                <a:cs typeface="Arial" panose="020B0604020202020204" pitchFamily="34" charset="0"/>
              </a:rPr>
              <a:t>     </a:t>
            </a:r>
            <a:r>
              <a:rPr lang="zh-TW" altLang="zh-TW" sz="2000" dirty="0" smtClean="0">
                <a:cs typeface="Arial" panose="020B0604020202020204" pitchFamily="34" charset="0"/>
              </a:rPr>
              <a:t>UNION</a:t>
            </a:r>
            <a:r>
              <a:rPr lang="zh-TW" altLang="zh-TW" sz="2000" dirty="0">
                <a:ea typeface="Roboto Mono"/>
                <a:cs typeface="Arial" panose="020B0604020202020204" pitchFamily="34" charset="0"/>
              </a:rPr>
              <a:t>(</a:t>
            </a:r>
            <a:r>
              <a:rPr lang="zh-TW" altLang="zh-TW" sz="2000" dirty="0">
                <a:cs typeface="Arial" panose="020B0604020202020204" pitchFamily="34" charset="0"/>
              </a:rPr>
              <a:t>D</a:t>
            </a:r>
            <a:r>
              <a:rPr lang="zh-TW" altLang="zh-TW" sz="2000" dirty="0">
                <a:ea typeface="Roboto Mono"/>
                <a:cs typeface="Arial" panose="020B0604020202020204" pitchFamily="34" charset="0"/>
              </a:rPr>
              <a:t>[</a:t>
            </a:r>
            <a:r>
              <a:rPr lang="zh-TW" altLang="zh-TW" sz="2000" dirty="0">
                <a:cs typeface="Arial" panose="020B0604020202020204" pitchFamily="34" charset="0"/>
              </a:rPr>
              <a:t>a</a:t>
            </a:r>
            <a:r>
              <a:rPr lang="zh-TW" altLang="zh-TW" sz="2000" dirty="0">
                <a:ea typeface="Roboto Mono"/>
                <a:cs typeface="Arial" panose="020B0604020202020204" pitchFamily="34" charset="0"/>
              </a:rPr>
              <a:t>[</a:t>
            </a:r>
            <a:r>
              <a:rPr lang="zh-TW" altLang="zh-TW" sz="2000" dirty="0">
                <a:cs typeface="Arial" panose="020B0604020202020204" pitchFamily="34" charset="0"/>
              </a:rPr>
              <a:t>i</a:t>
            </a:r>
            <a:r>
              <a:rPr lang="zh-TW" altLang="zh-TW" sz="2000" dirty="0">
                <a:ea typeface="Roboto Mono"/>
                <a:cs typeface="Arial" panose="020B0604020202020204" pitchFamily="34" charset="0"/>
              </a:rPr>
              <a:t>].</a:t>
            </a:r>
            <a:r>
              <a:rPr lang="zh-TW" altLang="zh-TW" sz="2000" dirty="0">
                <a:cs typeface="Arial" panose="020B0604020202020204" pitchFamily="34" charset="0"/>
              </a:rPr>
              <a:t>time</a:t>
            </a:r>
            <a:r>
              <a:rPr lang="zh-TW" altLang="zh-TW" sz="2000" dirty="0">
                <a:ea typeface="Roboto Mono"/>
                <a:cs typeface="Arial" panose="020B0604020202020204" pitchFamily="34" charset="0"/>
              </a:rPr>
              <a:t>], </a:t>
            </a:r>
            <a:r>
              <a:rPr lang="zh-TW" altLang="zh-TW" sz="2000" dirty="0">
                <a:cs typeface="Arial" panose="020B0604020202020204" pitchFamily="34" charset="0"/>
              </a:rPr>
              <a:t>D</a:t>
            </a:r>
            <a:r>
              <a:rPr lang="zh-TW" altLang="zh-TW" sz="2000" dirty="0">
                <a:ea typeface="Roboto Mono"/>
                <a:cs typeface="Arial" panose="020B0604020202020204" pitchFamily="34" charset="0"/>
              </a:rPr>
              <a:t>[</a:t>
            </a:r>
            <a:r>
              <a:rPr lang="zh-TW" altLang="zh-TW" sz="2000" dirty="0">
                <a:cs typeface="Arial" panose="020B0604020202020204" pitchFamily="34" charset="0"/>
              </a:rPr>
              <a:t>a</a:t>
            </a:r>
            <a:r>
              <a:rPr lang="zh-TW" altLang="zh-TW" sz="2000" dirty="0">
                <a:ea typeface="Roboto Mono"/>
                <a:cs typeface="Arial" panose="020B0604020202020204" pitchFamily="34" charset="0"/>
              </a:rPr>
              <a:t>[</a:t>
            </a:r>
            <a:r>
              <a:rPr lang="zh-TW" altLang="zh-TW" sz="2000" dirty="0">
                <a:cs typeface="Arial" panose="020B0604020202020204" pitchFamily="34" charset="0"/>
              </a:rPr>
              <a:t>i</a:t>
            </a:r>
            <a:r>
              <a:rPr lang="zh-TW" altLang="zh-TW" sz="2000" dirty="0">
                <a:ea typeface="Roboto Mono"/>
                <a:cs typeface="Arial" panose="020B0604020202020204" pitchFamily="34" charset="0"/>
              </a:rPr>
              <a:t>].</a:t>
            </a:r>
            <a:r>
              <a:rPr lang="zh-TW" altLang="zh-TW" sz="2000" dirty="0">
                <a:cs typeface="Arial" panose="020B0604020202020204" pitchFamily="34" charset="0"/>
              </a:rPr>
              <a:t>time</a:t>
            </a:r>
            <a:r>
              <a:rPr lang="zh-TW" altLang="zh-TW" sz="2000" dirty="0">
                <a:ea typeface="Roboto Mono"/>
                <a:cs typeface="Arial" panose="020B0604020202020204" pitchFamily="34" charset="0"/>
              </a:rPr>
              <a:t> </a:t>
            </a:r>
            <a:r>
              <a:rPr lang="zh-TW" altLang="zh-TW" sz="2000" dirty="0">
                <a:cs typeface="Arial" panose="020B0604020202020204" pitchFamily="34" charset="0"/>
              </a:rPr>
              <a:t>+</a:t>
            </a:r>
            <a:r>
              <a:rPr lang="zh-TW" altLang="zh-TW" sz="2000" dirty="0">
                <a:ea typeface="Roboto Mono"/>
                <a:cs typeface="Arial" panose="020B0604020202020204" pitchFamily="34" charset="0"/>
              </a:rPr>
              <a:t> 1]</a:t>
            </a:r>
            <a:r>
              <a:rPr lang="zh-TW" altLang="zh-TW" sz="2000" dirty="0">
                <a:solidFill>
                  <a:srgbClr val="37474F"/>
                </a:solidFill>
                <a:ea typeface="Roboto Mono"/>
                <a:cs typeface="Arial" panose="020B0604020202020204" pitchFamily="34" charset="0"/>
              </a:rPr>
              <a:t>)</a:t>
            </a:r>
            <a:r>
              <a:rPr lang="zh-TW" altLang="zh-TW" sz="2000" dirty="0">
                <a:cs typeface="Arial" panose="020B0604020202020204" pitchFamily="34" charset="0"/>
              </a:rPr>
              <a:t> 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08535" y="5377934"/>
            <a:ext cx="3089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RUNTIME:O(n</a:t>
            </a:r>
            <a:r>
              <a:rPr lang="el-GR" altLang="zh-TW" sz="2800" dirty="0"/>
              <a:t>α(</a:t>
            </a:r>
            <a:r>
              <a:rPr lang="en-US" altLang="zh-TW" sz="2800" dirty="0"/>
              <a:t>n))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365" y="962389"/>
            <a:ext cx="9919052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5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9" y="1272223"/>
            <a:ext cx="9603276" cy="737954"/>
          </a:xfrm>
        </p:spPr>
        <p:txBody>
          <a:bodyPr>
            <a:noAutofit/>
          </a:bodyPr>
          <a:lstStyle/>
          <a:p>
            <a:pPr algn="ctr"/>
            <a:r>
              <a:rPr lang="en-US" altLang="zh-TW" sz="2300" dirty="0">
                <a:latin typeface="+mj-ea"/>
              </a:rPr>
              <a:t>Argue that this algorithm always gives an optimal answer</a:t>
            </a:r>
            <a:endParaRPr lang="zh-TW" altLang="en-US" sz="2300" dirty="0">
              <a:latin typeface="+mj-ea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902166"/>
            <a:ext cx="3467100" cy="11049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451579" y="2225964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Consider the following table: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514109" y="2532589"/>
                <a:ext cx="507076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4000" dirty="0" smtClean="0"/>
                  <a:t>Task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p>
                          <m:sSupPr>
                            <m:ctrlPr>
                              <a:rPr lang="en-US" altLang="zh-TW" sz="4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TW" sz="4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TW" sz="4000" dirty="0" smtClean="0"/>
              </a:p>
              <a:p>
                <a:r>
                  <a:rPr lang="en-US" altLang="zh-TW" sz="4000" dirty="0" smtClean="0"/>
                  <a:t>Deadline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4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altLang="zh-TW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TW" sz="4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TW" sz="4000" dirty="0" smtClean="0"/>
              </a:p>
              <a:p>
                <a:r>
                  <a:rPr lang="en-US" altLang="zh-TW" sz="4000" dirty="0" smtClean="0"/>
                  <a:t>Penalty: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en-US" altLang="zh-TW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TW" sz="4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109" y="2532589"/>
                <a:ext cx="5070764" cy="1938992"/>
              </a:xfrm>
              <a:prstGeom prst="rect">
                <a:avLst/>
              </a:prstGeom>
              <a:blipFill>
                <a:blip r:embed="rId3"/>
                <a:stretch>
                  <a:fillRect l="-4332" t="-5643" b="-122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30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9" y="1100206"/>
            <a:ext cx="9603275" cy="591375"/>
          </a:xfrm>
        </p:spPr>
        <p:txBody>
          <a:bodyPr>
            <a:normAutofit/>
          </a:bodyPr>
          <a:lstStyle/>
          <a:p>
            <a:r>
              <a:rPr lang="en-US" altLang="zh-TW" sz="2300" dirty="0">
                <a:latin typeface="+mj-ea"/>
              </a:rPr>
              <a:t>Argue that this algorithm always gives an optimal answer</a:t>
            </a:r>
            <a:endParaRPr lang="zh-TW" altLang="en-US" sz="23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594" y="2292566"/>
            <a:ext cx="3467100" cy="1104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698206" y="1933228"/>
                <a:ext cx="6797964" cy="1823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/>
                  <a:t>First take the task which has maximum penalty.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has the highest penalty ,so we 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slot because it’s deadline is 4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206" y="1933228"/>
                <a:ext cx="6797964" cy="1823576"/>
              </a:xfrm>
              <a:prstGeom prst="rect">
                <a:avLst/>
              </a:prstGeom>
              <a:blipFill>
                <a:blip r:embed="rId3"/>
                <a:stretch>
                  <a:fillRect l="-1883" t="-3344"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651823"/>
                  </p:ext>
                </p:extLst>
              </p:nvPr>
            </p:nvGraphicFramePr>
            <p:xfrm>
              <a:off x="1268413" y="4294138"/>
              <a:ext cx="6859587" cy="138622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79941">
                      <a:extLst>
                        <a:ext uri="{9D8B030D-6E8A-4147-A177-3AD203B41FA5}">
                          <a16:colId xmlns:a16="http://schemas.microsoft.com/office/drawing/2014/main" val="41901303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6688671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768512970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859173396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2917468782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692698334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1823281283"/>
                        </a:ext>
                      </a:extLst>
                    </a:gridCol>
                  </a:tblGrid>
                  <a:tr h="6931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7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7220183"/>
                      </a:ext>
                    </a:extLst>
                  </a:tr>
                  <a:tr h="693113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80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42701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651823"/>
                  </p:ext>
                </p:extLst>
              </p:nvPr>
            </p:nvGraphicFramePr>
            <p:xfrm>
              <a:off x="1268413" y="4294138"/>
              <a:ext cx="6859587" cy="138622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79941">
                      <a:extLst>
                        <a:ext uri="{9D8B030D-6E8A-4147-A177-3AD203B41FA5}">
                          <a16:colId xmlns:a16="http://schemas.microsoft.com/office/drawing/2014/main" val="41901303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6688671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768512970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859173396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2917468782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692698334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1823281283"/>
                        </a:ext>
                      </a:extLst>
                    </a:gridCol>
                  </a:tblGrid>
                  <a:tr h="6931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7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7220183"/>
                      </a:ext>
                    </a:extLst>
                  </a:tr>
                  <a:tr h="693113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302500" t="-100877" r="-304375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42701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3313596"/>
                  </p:ext>
                </p:extLst>
              </p:nvPr>
            </p:nvGraphicFramePr>
            <p:xfrm>
              <a:off x="1268413" y="4294138"/>
              <a:ext cx="6859587" cy="138622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79941">
                      <a:extLst>
                        <a:ext uri="{9D8B030D-6E8A-4147-A177-3AD203B41FA5}">
                          <a16:colId xmlns:a16="http://schemas.microsoft.com/office/drawing/2014/main" val="41901303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6688671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768512970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859173396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2917468782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692698334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1823281283"/>
                        </a:ext>
                      </a:extLst>
                    </a:gridCol>
                  </a:tblGrid>
                  <a:tr h="6931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7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7220183"/>
                      </a:ext>
                    </a:extLst>
                  </a:tr>
                  <a:tr h="693113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zh-TW" altLang="en-US" sz="280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42701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3313596"/>
                  </p:ext>
                </p:extLst>
              </p:nvPr>
            </p:nvGraphicFramePr>
            <p:xfrm>
              <a:off x="1268413" y="4294138"/>
              <a:ext cx="6859587" cy="138622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79941">
                      <a:extLst>
                        <a:ext uri="{9D8B030D-6E8A-4147-A177-3AD203B41FA5}">
                          <a16:colId xmlns:a16="http://schemas.microsoft.com/office/drawing/2014/main" val="41901303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6688671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768512970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859173396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2917468782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692698334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1823281283"/>
                        </a:ext>
                      </a:extLst>
                    </a:gridCol>
                  </a:tblGrid>
                  <a:tr h="6931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7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7220183"/>
                      </a:ext>
                    </a:extLst>
                  </a:tr>
                  <a:tr h="693113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5"/>
                          <a:stretch>
                            <a:fillRect l="-302500" t="-100877" r="-304375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42701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058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9" y="1100206"/>
            <a:ext cx="9603275" cy="591375"/>
          </a:xfrm>
        </p:spPr>
        <p:txBody>
          <a:bodyPr>
            <a:normAutofit/>
          </a:bodyPr>
          <a:lstStyle/>
          <a:p>
            <a:r>
              <a:rPr lang="en-US" altLang="zh-TW" sz="2300" dirty="0">
                <a:latin typeface="+mj-ea"/>
              </a:rPr>
              <a:t>Argue that this algorithm always gives an optimal answer</a:t>
            </a:r>
            <a:endParaRPr lang="zh-TW" altLang="en-US" sz="23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594" y="2292566"/>
            <a:ext cx="3467100" cy="1104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698206" y="1933228"/>
                <a:ext cx="6797964" cy="1400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/>
                  <a:t>then take the task which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𝑛𝑑</m:t>
                        </m:r>
                      </m:sup>
                    </m:sSup>
                  </m:oMath>
                </a14:m>
                <a:r>
                  <a:rPr lang="en-US" altLang="zh-TW" sz="2800" dirty="0" smtClean="0"/>
                  <a:t>penalty.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has the next highest penalty ,so we put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𝑛𝑑</m:t>
                        </m:r>
                      </m:sup>
                    </m:sSup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slot because it’s deadline is 2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206" y="1933228"/>
                <a:ext cx="6797964" cy="1400383"/>
              </a:xfrm>
              <a:prstGeom prst="rect">
                <a:avLst/>
              </a:prstGeom>
              <a:blipFill>
                <a:blip r:embed="rId3"/>
                <a:stretch>
                  <a:fillRect l="-1883" t="-3478" b="-113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0753171"/>
                  </p:ext>
                </p:extLst>
              </p:nvPr>
            </p:nvGraphicFramePr>
            <p:xfrm>
              <a:off x="1268413" y="4294138"/>
              <a:ext cx="6859587" cy="138622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79941">
                      <a:extLst>
                        <a:ext uri="{9D8B030D-6E8A-4147-A177-3AD203B41FA5}">
                          <a16:colId xmlns:a16="http://schemas.microsoft.com/office/drawing/2014/main" val="41901303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6688671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768512970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859173396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2917468782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692698334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1823281283"/>
                        </a:ext>
                      </a:extLst>
                    </a:gridCol>
                  </a:tblGrid>
                  <a:tr h="6931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7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7220183"/>
                      </a:ext>
                    </a:extLst>
                  </a:tr>
                  <a:tr h="693113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zh-TW" altLang="en-US" sz="280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42701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0753171"/>
                  </p:ext>
                </p:extLst>
              </p:nvPr>
            </p:nvGraphicFramePr>
            <p:xfrm>
              <a:off x="1268413" y="4294138"/>
              <a:ext cx="6859587" cy="138622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79941">
                      <a:extLst>
                        <a:ext uri="{9D8B030D-6E8A-4147-A177-3AD203B41FA5}">
                          <a16:colId xmlns:a16="http://schemas.microsoft.com/office/drawing/2014/main" val="41901303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6688671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768512970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859173396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2917468782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692698334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1823281283"/>
                        </a:ext>
                      </a:extLst>
                    </a:gridCol>
                  </a:tblGrid>
                  <a:tr h="6931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7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7220183"/>
                      </a:ext>
                    </a:extLst>
                  </a:tr>
                  <a:tr h="693113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302500" t="-100877" r="-304375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42701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0575641"/>
                  </p:ext>
                </p:extLst>
              </p:nvPr>
            </p:nvGraphicFramePr>
            <p:xfrm>
              <a:off x="1268413" y="4294138"/>
              <a:ext cx="6859587" cy="138622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79941">
                      <a:extLst>
                        <a:ext uri="{9D8B030D-6E8A-4147-A177-3AD203B41FA5}">
                          <a16:colId xmlns:a16="http://schemas.microsoft.com/office/drawing/2014/main" val="41901303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6688671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768512970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859173396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2917468782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692698334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1823281283"/>
                        </a:ext>
                      </a:extLst>
                    </a:gridCol>
                  </a:tblGrid>
                  <a:tr h="6931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7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7220183"/>
                      </a:ext>
                    </a:extLst>
                  </a:tr>
                  <a:tr h="693113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42701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0575641"/>
                  </p:ext>
                </p:extLst>
              </p:nvPr>
            </p:nvGraphicFramePr>
            <p:xfrm>
              <a:off x="1268413" y="4294138"/>
              <a:ext cx="6859587" cy="138622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79941">
                      <a:extLst>
                        <a:ext uri="{9D8B030D-6E8A-4147-A177-3AD203B41FA5}">
                          <a16:colId xmlns:a16="http://schemas.microsoft.com/office/drawing/2014/main" val="41901303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6688671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768512970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859173396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2917468782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692698334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1823281283"/>
                        </a:ext>
                      </a:extLst>
                    </a:gridCol>
                  </a:tblGrid>
                  <a:tr h="6931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7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7220183"/>
                      </a:ext>
                    </a:extLst>
                  </a:tr>
                  <a:tr h="693113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5"/>
                          <a:stretch>
                            <a:fillRect l="-100621" t="-100877" r="-501863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5"/>
                          <a:stretch>
                            <a:fillRect l="-302500" t="-100877" r="-304375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42701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934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9" y="1100206"/>
            <a:ext cx="9603275" cy="591375"/>
          </a:xfrm>
        </p:spPr>
        <p:txBody>
          <a:bodyPr>
            <a:normAutofit/>
          </a:bodyPr>
          <a:lstStyle/>
          <a:p>
            <a:r>
              <a:rPr lang="en-US" altLang="zh-TW" sz="2300" dirty="0">
                <a:latin typeface="+mj-ea"/>
              </a:rPr>
              <a:t>Argue that this algorithm always gives an optimal answer</a:t>
            </a:r>
            <a:endParaRPr lang="zh-TW" altLang="en-US" sz="23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594" y="2292566"/>
            <a:ext cx="3467100" cy="1104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729018" y="1929380"/>
                <a:ext cx="6797964" cy="2344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has the next highest penalty ,</a:t>
                </a:r>
                <a:r>
                  <a:rPr lang="en-US" altLang="zh-TW" sz="2800" dirty="0"/>
                  <a:t> it’s deadline is </a:t>
                </a:r>
                <a:r>
                  <a:rPr lang="en-US" altLang="zh-TW" sz="2800" dirty="0" smtClean="0"/>
                  <a:t>4,it must be completed before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sz="2800" dirty="0" smtClean="0"/>
                  <a:t>.</a:t>
                </a:r>
              </a:p>
              <a:p>
                <a:r>
                  <a:rPr lang="en-US" altLang="zh-TW" sz="2800" dirty="0" smtClean="0"/>
                  <a:t>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slot is already occupied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𝑟𝑑</m:t>
                        </m:r>
                      </m:sup>
                    </m:sSup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slot is empty .So 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𝑟𝑑</m:t>
                        </m:r>
                      </m:sup>
                    </m:sSup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slot.</a:t>
                </a:r>
              </a:p>
              <a:p>
                <a:r>
                  <a:rPr lang="en-US" altLang="zh-TW" sz="2800" dirty="0" smtClean="0"/>
                  <a:t>Similarly 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slot,</a:t>
                </a:r>
                <a:r>
                  <a:rPr lang="en-US" altLang="zh-TW" sz="2800" dirty="0"/>
                  <a:t> it’s deadline is </a:t>
                </a:r>
                <a:r>
                  <a:rPr lang="en-US" altLang="zh-TW" sz="2800" dirty="0" smtClean="0"/>
                  <a:t>3.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018" y="1929380"/>
                <a:ext cx="6797964" cy="2344681"/>
              </a:xfrm>
              <a:prstGeom prst="rect">
                <a:avLst/>
              </a:prstGeom>
              <a:blipFill>
                <a:blip r:embed="rId3"/>
                <a:stretch>
                  <a:fillRect l="-1883" t="-2597" b="-31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0173157"/>
                  </p:ext>
                </p:extLst>
              </p:nvPr>
            </p:nvGraphicFramePr>
            <p:xfrm>
              <a:off x="1268411" y="4283396"/>
              <a:ext cx="6859587" cy="138622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79941">
                      <a:extLst>
                        <a:ext uri="{9D8B030D-6E8A-4147-A177-3AD203B41FA5}">
                          <a16:colId xmlns:a16="http://schemas.microsoft.com/office/drawing/2014/main" val="41901303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6688671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768512970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859173396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2917468782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692698334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1823281283"/>
                        </a:ext>
                      </a:extLst>
                    </a:gridCol>
                  </a:tblGrid>
                  <a:tr h="6931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7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7220183"/>
                      </a:ext>
                    </a:extLst>
                  </a:tr>
                  <a:tr h="693113">
                    <a:tc>
                      <a:txBody>
                        <a:bodyPr/>
                        <a:lstStyle/>
                        <a:p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42701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0173157"/>
                  </p:ext>
                </p:extLst>
              </p:nvPr>
            </p:nvGraphicFramePr>
            <p:xfrm>
              <a:off x="1268411" y="4283396"/>
              <a:ext cx="6859587" cy="138622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79941">
                      <a:extLst>
                        <a:ext uri="{9D8B030D-6E8A-4147-A177-3AD203B41FA5}">
                          <a16:colId xmlns:a16="http://schemas.microsoft.com/office/drawing/2014/main" val="41901303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6688671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768512970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859173396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2917468782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692698334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1823281283"/>
                        </a:ext>
                      </a:extLst>
                    </a:gridCol>
                  </a:tblGrid>
                  <a:tr h="6931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7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7220183"/>
                      </a:ext>
                    </a:extLst>
                  </a:tr>
                  <a:tr h="693113">
                    <a:tc>
                      <a:txBody>
                        <a:bodyPr/>
                        <a:lstStyle/>
                        <a:p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00621" t="-101754" r="-501863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200621" t="-101754" r="-401863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302500" t="-101754" r="-304375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42701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9773001"/>
                  </p:ext>
                </p:extLst>
              </p:nvPr>
            </p:nvGraphicFramePr>
            <p:xfrm>
              <a:off x="1268410" y="4292731"/>
              <a:ext cx="6859587" cy="138622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79941">
                      <a:extLst>
                        <a:ext uri="{9D8B030D-6E8A-4147-A177-3AD203B41FA5}">
                          <a16:colId xmlns:a16="http://schemas.microsoft.com/office/drawing/2014/main" val="41901303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6688671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768512970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859173396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2917468782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692698334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1823281283"/>
                        </a:ext>
                      </a:extLst>
                    </a:gridCol>
                  </a:tblGrid>
                  <a:tr h="6931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7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7220183"/>
                      </a:ext>
                    </a:extLst>
                  </a:tr>
                  <a:tr h="693113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42701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9773001"/>
                  </p:ext>
                </p:extLst>
              </p:nvPr>
            </p:nvGraphicFramePr>
            <p:xfrm>
              <a:off x="1268410" y="4292731"/>
              <a:ext cx="6859587" cy="138622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79941">
                      <a:extLst>
                        <a:ext uri="{9D8B030D-6E8A-4147-A177-3AD203B41FA5}">
                          <a16:colId xmlns:a16="http://schemas.microsoft.com/office/drawing/2014/main" val="41901303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6688671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768512970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859173396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2917468782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692698334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1823281283"/>
                        </a:ext>
                      </a:extLst>
                    </a:gridCol>
                  </a:tblGrid>
                  <a:tr h="6931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7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7220183"/>
                      </a:ext>
                    </a:extLst>
                  </a:tr>
                  <a:tr h="693113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5"/>
                          <a:stretch>
                            <a:fillRect l="-100621" t="-100877" r="-501863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5"/>
                          <a:stretch>
                            <a:fillRect l="-302500" t="-100877" r="-304375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42701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8622785"/>
                  </p:ext>
                </p:extLst>
              </p:nvPr>
            </p:nvGraphicFramePr>
            <p:xfrm>
              <a:off x="1299224" y="4292731"/>
              <a:ext cx="6859587" cy="138622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79941">
                      <a:extLst>
                        <a:ext uri="{9D8B030D-6E8A-4147-A177-3AD203B41FA5}">
                          <a16:colId xmlns:a16="http://schemas.microsoft.com/office/drawing/2014/main" val="41901303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6688671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768512970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859173396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2917468782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692698334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1823281283"/>
                        </a:ext>
                      </a:extLst>
                    </a:gridCol>
                  </a:tblGrid>
                  <a:tr h="6931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7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7220183"/>
                      </a:ext>
                    </a:extLst>
                  </a:tr>
                  <a:tr h="6931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  <m:sup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42701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8622785"/>
                  </p:ext>
                </p:extLst>
              </p:nvPr>
            </p:nvGraphicFramePr>
            <p:xfrm>
              <a:off x="1299224" y="4292731"/>
              <a:ext cx="6859587" cy="138622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79941">
                      <a:extLst>
                        <a:ext uri="{9D8B030D-6E8A-4147-A177-3AD203B41FA5}">
                          <a16:colId xmlns:a16="http://schemas.microsoft.com/office/drawing/2014/main" val="41901303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6688671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768512970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859173396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2917468782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692698334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1823281283"/>
                        </a:ext>
                      </a:extLst>
                    </a:gridCol>
                  </a:tblGrid>
                  <a:tr h="6931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7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7220183"/>
                      </a:ext>
                    </a:extLst>
                  </a:tr>
                  <a:tr h="69311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6"/>
                          <a:stretch>
                            <a:fillRect l="-621" t="-100877" r="-601863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6"/>
                          <a:stretch>
                            <a:fillRect l="-100621" t="-100877" r="-501863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6"/>
                          <a:stretch>
                            <a:fillRect l="-200621" t="-100877" r="-401863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6"/>
                          <a:stretch>
                            <a:fillRect l="-302500" t="-100877" r="-304375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42701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647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9" y="1100206"/>
            <a:ext cx="9603275" cy="591375"/>
          </a:xfrm>
        </p:spPr>
        <p:txBody>
          <a:bodyPr>
            <a:normAutofit/>
          </a:bodyPr>
          <a:lstStyle/>
          <a:p>
            <a:r>
              <a:rPr lang="en-US" altLang="zh-TW" sz="2300" dirty="0">
                <a:latin typeface="+mj-ea"/>
              </a:rPr>
              <a:t>Argue that this algorithm always gives an optimal answer</a:t>
            </a:r>
            <a:endParaRPr lang="zh-TW" altLang="en-US" sz="23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594" y="2292566"/>
            <a:ext cx="3467100" cy="1104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729017" y="1929380"/>
                <a:ext cx="6594765" cy="2283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has the next highest penalty ,</a:t>
                </a:r>
                <a:r>
                  <a:rPr lang="en-US" altLang="zh-TW" sz="2800" dirty="0"/>
                  <a:t> it’s deadline is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800" dirty="0" smtClean="0"/>
                  <a:t>, But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 1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en-US" altLang="zh-TW" sz="2800" dirty="0" smtClean="0"/>
                  <a:t>slot </a:t>
                </a:r>
                <a:r>
                  <a:rPr lang="en-US" altLang="zh-TW" sz="2800" dirty="0"/>
                  <a:t>is already </a:t>
                </a:r>
                <a:r>
                  <a:rPr lang="en-US" altLang="zh-TW" sz="2800" dirty="0" smtClean="0"/>
                  <a:t>occupied by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.</a:t>
                </a:r>
              </a:p>
              <a:p>
                <a:r>
                  <a:rPr lang="en-US" altLang="zh-TW" sz="2800" dirty="0" smtClean="0"/>
                  <a:t>Move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TW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800">
                            <a:latin typeface="Cambria Math" panose="02040503050406030204" pitchFamily="18" charset="0"/>
                          </a:rPr>
                          <m:t>it</m:t>
                        </m:r>
                      </m:e>
                      <m:sup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 sz="280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800">
                        <a:latin typeface="Cambria Math" panose="02040503050406030204" pitchFamily="18" charset="0"/>
                      </a:rPr>
                      <m:t>deadline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800" dirty="0" smtClean="0"/>
                  <a:t>is also expired</a:t>
                </a:r>
              </a:p>
              <a:p>
                <a:r>
                  <a:rPr lang="en-US" altLang="zh-TW" sz="2800" dirty="0" smtClean="0"/>
                  <a:t>Finally , move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,</a:t>
                </a:r>
                <a:r>
                  <a:rPr lang="en-US" altLang="zh-TW" sz="2800" dirty="0"/>
                  <a:t> it’s deadline is </a:t>
                </a:r>
                <a:r>
                  <a:rPr lang="en-US" altLang="zh-TW" sz="2800" dirty="0" smtClean="0"/>
                  <a:t>6. Put</a:t>
                </a:r>
                <a:r>
                  <a:rPr lang="zh-TW" alt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altLang="zh-TW" sz="2800" dirty="0" smtClean="0"/>
              </a:p>
              <a:p>
                <a:r>
                  <a:rPr lang="en-US" altLang="zh-TW" sz="2800" dirty="0" smtClean="0"/>
                  <a:t>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sz="2800" dirty="0" smtClean="0"/>
                  <a:t> slot 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017" y="1929380"/>
                <a:ext cx="6594765" cy="2283638"/>
              </a:xfrm>
              <a:prstGeom prst="rect">
                <a:avLst/>
              </a:prstGeom>
              <a:blipFill>
                <a:blip r:embed="rId3"/>
                <a:stretch>
                  <a:fillRect l="-1941" t="-2667" r="-2957"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1622194"/>
                  </p:ext>
                </p:extLst>
              </p:nvPr>
            </p:nvGraphicFramePr>
            <p:xfrm>
              <a:off x="1276203" y="4294138"/>
              <a:ext cx="6859587" cy="138622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79941">
                      <a:extLst>
                        <a:ext uri="{9D8B030D-6E8A-4147-A177-3AD203B41FA5}">
                          <a16:colId xmlns:a16="http://schemas.microsoft.com/office/drawing/2014/main" val="41901303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6688671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768512970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859173396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2917468782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692698334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1823281283"/>
                        </a:ext>
                      </a:extLst>
                    </a:gridCol>
                  </a:tblGrid>
                  <a:tr h="6931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7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7220183"/>
                      </a:ext>
                    </a:extLst>
                  </a:tr>
                  <a:tr h="6931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  <m:sup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42701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1622194"/>
                  </p:ext>
                </p:extLst>
              </p:nvPr>
            </p:nvGraphicFramePr>
            <p:xfrm>
              <a:off x="1276203" y="4294138"/>
              <a:ext cx="6859587" cy="138622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79941">
                      <a:extLst>
                        <a:ext uri="{9D8B030D-6E8A-4147-A177-3AD203B41FA5}">
                          <a16:colId xmlns:a16="http://schemas.microsoft.com/office/drawing/2014/main" val="41901303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6688671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768512970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859173396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2917468782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692698334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1823281283"/>
                        </a:ext>
                      </a:extLst>
                    </a:gridCol>
                  </a:tblGrid>
                  <a:tr h="6931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7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7220183"/>
                      </a:ext>
                    </a:extLst>
                  </a:tr>
                  <a:tr h="69311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621" t="-100877" r="-601863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00621" t="-100877" r="-501863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200621" t="-100877" r="-401863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302500" t="-100877" r="-304375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42701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0419326"/>
                  </p:ext>
                </p:extLst>
              </p:nvPr>
            </p:nvGraphicFramePr>
            <p:xfrm>
              <a:off x="1268413" y="4294138"/>
              <a:ext cx="6859587" cy="138622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79941">
                      <a:extLst>
                        <a:ext uri="{9D8B030D-6E8A-4147-A177-3AD203B41FA5}">
                          <a16:colId xmlns:a16="http://schemas.microsoft.com/office/drawing/2014/main" val="41901303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6688671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768512970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859173396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2917468782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692698334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1823281283"/>
                        </a:ext>
                      </a:extLst>
                    </a:gridCol>
                  </a:tblGrid>
                  <a:tr h="6931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7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7220183"/>
                      </a:ext>
                    </a:extLst>
                  </a:tr>
                  <a:tr h="6931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  <m:sup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42701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0419326"/>
                  </p:ext>
                </p:extLst>
              </p:nvPr>
            </p:nvGraphicFramePr>
            <p:xfrm>
              <a:off x="1268413" y="4294138"/>
              <a:ext cx="6859587" cy="138622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79941">
                      <a:extLst>
                        <a:ext uri="{9D8B030D-6E8A-4147-A177-3AD203B41FA5}">
                          <a16:colId xmlns:a16="http://schemas.microsoft.com/office/drawing/2014/main" val="41901303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6688671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768512970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859173396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2917468782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692698334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1823281283"/>
                        </a:ext>
                      </a:extLst>
                    </a:gridCol>
                  </a:tblGrid>
                  <a:tr h="6931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7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7220183"/>
                      </a:ext>
                    </a:extLst>
                  </a:tr>
                  <a:tr h="69311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5"/>
                          <a:stretch>
                            <a:fillRect l="-621" t="-100877" r="-601863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5"/>
                          <a:stretch>
                            <a:fillRect l="-100621" t="-100877" r="-501863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5"/>
                          <a:stretch>
                            <a:fillRect l="-200621" t="-100877" r="-401863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5"/>
                          <a:stretch>
                            <a:fillRect l="-302500" t="-100877" r="-304375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5"/>
                          <a:stretch>
                            <a:fillRect l="-500000" t="-100877" r="-102484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42701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1267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9" y="1100206"/>
            <a:ext cx="9603275" cy="591375"/>
          </a:xfrm>
        </p:spPr>
        <p:txBody>
          <a:bodyPr>
            <a:normAutofit/>
          </a:bodyPr>
          <a:lstStyle/>
          <a:p>
            <a:r>
              <a:rPr lang="en-US" altLang="zh-TW" sz="2300" dirty="0">
                <a:latin typeface="+mj-ea"/>
              </a:rPr>
              <a:t>Argue that this algorithm always gives an optimal answer</a:t>
            </a:r>
            <a:endParaRPr lang="zh-TW" altLang="en-US" sz="23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594" y="2292566"/>
            <a:ext cx="3467100" cy="1104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698206" y="2292566"/>
                <a:ext cx="6594765" cy="961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/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sz="2800" dirty="0" smtClean="0"/>
                  <a:t>slot ,put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TW" altLang="en-US" sz="2800" dirty="0" smtClean="0"/>
                  <a:t> </a:t>
                </a:r>
                <a:r>
                  <a:rPr lang="zh-TW" altLang="en-US" sz="2800" dirty="0"/>
                  <a:t> </a:t>
                </a:r>
                <a:r>
                  <a:rPr lang="en-US" altLang="zh-TW" sz="2800" dirty="0"/>
                  <a:t>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sz="2800" dirty="0" smtClean="0"/>
                  <a:t>slot</a:t>
                </a:r>
              </a:p>
              <a:p>
                <a:r>
                  <a:rPr lang="en-US" altLang="zh-TW" sz="2800" dirty="0" smtClean="0"/>
                  <a:t>Both are expired.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206" y="2292566"/>
                <a:ext cx="6594765" cy="961802"/>
              </a:xfrm>
              <a:prstGeom prst="rect">
                <a:avLst/>
              </a:prstGeom>
              <a:blipFill>
                <a:blip r:embed="rId3"/>
                <a:stretch>
                  <a:fillRect l="-1941" t="-5063" b="-164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5272011"/>
                  </p:ext>
                </p:extLst>
              </p:nvPr>
            </p:nvGraphicFramePr>
            <p:xfrm>
              <a:off x="1268413" y="4294138"/>
              <a:ext cx="6859587" cy="138622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79941">
                      <a:extLst>
                        <a:ext uri="{9D8B030D-6E8A-4147-A177-3AD203B41FA5}">
                          <a16:colId xmlns:a16="http://schemas.microsoft.com/office/drawing/2014/main" val="41901303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6688671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768512970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859173396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2917468782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692698334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1823281283"/>
                        </a:ext>
                      </a:extLst>
                    </a:gridCol>
                  </a:tblGrid>
                  <a:tr h="6931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7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7220183"/>
                      </a:ext>
                    </a:extLst>
                  </a:tr>
                  <a:tr h="6931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  <m:sup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42701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5272011"/>
                  </p:ext>
                </p:extLst>
              </p:nvPr>
            </p:nvGraphicFramePr>
            <p:xfrm>
              <a:off x="1268413" y="4294138"/>
              <a:ext cx="6859587" cy="138622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79941">
                      <a:extLst>
                        <a:ext uri="{9D8B030D-6E8A-4147-A177-3AD203B41FA5}">
                          <a16:colId xmlns:a16="http://schemas.microsoft.com/office/drawing/2014/main" val="41901303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6688671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768512970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859173396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2917468782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692698334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1823281283"/>
                        </a:ext>
                      </a:extLst>
                    </a:gridCol>
                  </a:tblGrid>
                  <a:tr h="6931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7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7220183"/>
                      </a:ext>
                    </a:extLst>
                  </a:tr>
                  <a:tr h="69311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621" t="-100877" r="-601863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00621" t="-100877" r="-501863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200621" t="-100877" r="-401863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302500" t="-100877" r="-304375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500000" t="-100877" r="-102484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42701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823327"/>
                  </p:ext>
                </p:extLst>
              </p:nvPr>
            </p:nvGraphicFramePr>
            <p:xfrm>
              <a:off x="1268413" y="4294138"/>
              <a:ext cx="6859587" cy="138622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79941">
                      <a:extLst>
                        <a:ext uri="{9D8B030D-6E8A-4147-A177-3AD203B41FA5}">
                          <a16:colId xmlns:a16="http://schemas.microsoft.com/office/drawing/2014/main" val="41901303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6688671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768512970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859173396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2917468782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692698334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1823281283"/>
                        </a:ext>
                      </a:extLst>
                    </a:gridCol>
                  </a:tblGrid>
                  <a:tr h="6931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7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7220183"/>
                      </a:ext>
                    </a:extLst>
                  </a:tr>
                  <a:tr h="6931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  <m:sup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42701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823327"/>
                  </p:ext>
                </p:extLst>
              </p:nvPr>
            </p:nvGraphicFramePr>
            <p:xfrm>
              <a:off x="1268413" y="4294138"/>
              <a:ext cx="6859587" cy="138622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79941">
                      <a:extLst>
                        <a:ext uri="{9D8B030D-6E8A-4147-A177-3AD203B41FA5}">
                          <a16:colId xmlns:a16="http://schemas.microsoft.com/office/drawing/2014/main" val="41901303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6688671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768512970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859173396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2917468782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692698334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1823281283"/>
                        </a:ext>
                      </a:extLst>
                    </a:gridCol>
                  </a:tblGrid>
                  <a:tr h="6931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7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7220183"/>
                      </a:ext>
                    </a:extLst>
                  </a:tr>
                  <a:tr h="69311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5"/>
                          <a:stretch>
                            <a:fillRect l="-621" t="-100877" r="-601863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5"/>
                          <a:stretch>
                            <a:fillRect l="-100621" t="-100877" r="-501863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5"/>
                          <a:stretch>
                            <a:fillRect l="-200621" t="-100877" r="-401863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5"/>
                          <a:stretch>
                            <a:fillRect l="-302500" t="-100877" r="-304375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5"/>
                          <a:stretch>
                            <a:fillRect l="-400000" t="-100877" r="-202484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5"/>
                          <a:stretch>
                            <a:fillRect l="-500000" t="-100877" r="-102484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5"/>
                          <a:stretch>
                            <a:fillRect l="-600000" t="-100877" r="-2484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42701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3128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9" y="1100206"/>
            <a:ext cx="9603275" cy="591375"/>
          </a:xfrm>
        </p:spPr>
        <p:txBody>
          <a:bodyPr>
            <a:normAutofit/>
          </a:bodyPr>
          <a:lstStyle/>
          <a:p>
            <a:r>
              <a:rPr lang="en-US" altLang="zh-TW" sz="2300" dirty="0">
                <a:latin typeface="+mj-ea"/>
              </a:rPr>
              <a:t>Argue that this algorithm always gives an optimal answer</a:t>
            </a:r>
            <a:endParaRPr lang="zh-TW" altLang="en-US" sz="23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594" y="2292566"/>
            <a:ext cx="3467100" cy="11049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485770" y="2292566"/>
            <a:ext cx="69673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The minimum penalty of this optimal solution: 			p5 + p6 = 15 + 10 = 25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9676223"/>
                  </p:ext>
                </p:extLst>
              </p:nvPr>
            </p:nvGraphicFramePr>
            <p:xfrm>
              <a:off x="1268413" y="4294138"/>
              <a:ext cx="6859587" cy="138622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79941">
                      <a:extLst>
                        <a:ext uri="{9D8B030D-6E8A-4147-A177-3AD203B41FA5}">
                          <a16:colId xmlns:a16="http://schemas.microsoft.com/office/drawing/2014/main" val="41901303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6688671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768512970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859173396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2917468782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692698334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1823281283"/>
                        </a:ext>
                      </a:extLst>
                    </a:gridCol>
                  </a:tblGrid>
                  <a:tr h="6931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7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7220183"/>
                      </a:ext>
                    </a:extLst>
                  </a:tr>
                  <a:tr h="6931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  <m:sup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42701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9676223"/>
                  </p:ext>
                </p:extLst>
              </p:nvPr>
            </p:nvGraphicFramePr>
            <p:xfrm>
              <a:off x="1268413" y="4294138"/>
              <a:ext cx="6859587" cy="138622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79941">
                      <a:extLst>
                        <a:ext uri="{9D8B030D-6E8A-4147-A177-3AD203B41FA5}">
                          <a16:colId xmlns:a16="http://schemas.microsoft.com/office/drawing/2014/main" val="41901303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668867168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3768512970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859173396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2917468782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692698334"/>
                        </a:ext>
                      </a:extLst>
                    </a:gridCol>
                    <a:gridCol w="979941">
                      <a:extLst>
                        <a:ext uri="{9D8B030D-6E8A-4147-A177-3AD203B41FA5}">
                          <a16:colId xmlns:a16="http://schemas.microsoft.com/office/drawing/2014/main" val="1823281283"/>
                        </a:ext>
                      </a:extLst>
                    </a:gridCol>
                  </a:tblGrid>
                  <a:tr h="6931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7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7220183"/>
                      </a:ext>
                    </a:extLst>
                  </a:tr>
                  <a:tr h="69311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621" t="-100877" r="-601863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00621" t="-100877" r="-501863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00621" t="-100877" r="-401863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302500" t="-100877" r="-304375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100877" r="-202484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100877" r="-102484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600000" t="-100877" r="-2484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42701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5283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85324" y="970774"/>
            <a:ext cx="9918385" cy="617882"/>
          </a:xfrm>
        </p:spPr>
        <p:txBody>
          <a:bodyPr>
            <a:noAutofit/>
          </a:bodyPr>
          <a:lstStyle/>
          <a:p>
            <a:pPr lvl="0" algn="ctr" fontAlgn="t">
              <a:lnSpc>
                <a:spcPct val="100000"/>
              </a:lnSpc>
            </a:pPr>
            <a:r>
              <a:rPr lang="en-US" altLang="zh-TW" dirty="0"/>
              <a:t>Pseudo </a:t>
            </a:r>
            <a:r>
              <a:rPr lang="en-US" altLang="zh-TW" dirty="0" smtClean="0"/>
              <a:t>code</a:t>
            </a:r>
            <a:endParaRPr lang="en-US" altLang="zh-TW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285324" y="1905109"/>
                <a:ext cx="8903854" cy="3477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000" dirty="0" smtClean="0"/>
                  <a:t>Assume :</a:t>
                </a:r>
              </a:p>
              <a:p>
                <a:r>
                  <a:rPr lang="en-US" altLang="zh-TW" sz="2000" dirty="0" smtClean="0"/>
                  <a:t>	 </a:t>
                </a:r>
                <a:r>
                  <a:rPr lang="en-US" altLang="zh-TW" sz="2000" dirty="0" smtClean="0">
                    <a:solidFill>
                      <a:srgbClr val="FF0000"/>
                    </a:solidFill>
                  </a:rPr>
                  <a:t>•</a:t>
                </a:r>
                <a:r>
                  <a:rPr lang="en-US" altLang="zh-TW" sz="2000" dirty="0" smtClean="0"/>
                  <a:t> MAKE-SET(x) returns a pointer to the element x which is now its own 			set. Store </a:t>
                </a:r>
                <a:r>
                  <a:rPr lang="en-US" altLang="zh-TW" sz="2000" dirty="0"/>
                  <a:t>attributes </a:t>
                </a:r>
                <a:r>
                  <a:rPr lang="en-US" altLang="zh-TW" sz="2000" dirty="0" err="1"/>
                  <a:t>x.low</a:t>
                </a:r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and </a:t>
                </a:r>
                <a:r>
                  <a:rPr lang="en-US" altLang="zh-TW" sz="2000" dirty="0" err="1"/>
                  <a:t>x.high</a:t>
                </a:r>
                <a:r>
                  <a:rPr lang="en-US" altLang="zh-TW" sz="2000" dirty="0"/>
                  <a:t> at the representative x of each </a:t>
                </a:r>
                <a:r>
                  <a:rPr lang="en-US" altLang="zh-TW" sz="2000" dirty="0" smtClean="0"/>
                  <a:t>			      	disjoint </a:t>
                </a:r>
                <a:r>
                  <a:rPr lang="en-US" altLang="zh-TW" sz="2000" dirty="0" err="1"/>
                  <a:t>set.This</a:t>
                </a:r>
                <a:r>
                  <a:rPr lang="en-US" altLang="zh-TW" sz="2000" dirty="0"/>
                  <a:t> will give the earliest and latest time of a scheduled task </a:t>
                </a:r>
                <a:r>
                  <a:rPr lang="en-US" altLang="zh-TW" sz="2000" dirty="0" smtClean="0"/>
                  <a:t>in              	the </a:t>
                </a:r>
                <a:r>
                  <a:rPr lang="en-US" altLang="zh-TW" sz="2000" dirty="0"/>
                  <a:t>block. </a:t>
                </a:r>
              </a:p>
              <a:p>
                <a:r>
                  <a:rPr lang="en-US" altLang="zh-TW" sz="2000" dirty="0" smtClean="0"/>
                  <a:t>	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 • </a:t>
                </a:r>
                <a:r>
                  <a:rPr lang="en-US" altLang="zh-TW" sz="2000" dirty="0" smtClean="0"/>
                  <a:t>UNION(</a:t>
                </a:r>
                <a:r>
                  <a:rPr lang="en-US" altLang="zh-TW" sz="2000" dirty="0" err="1" smtClean="0"/>
                  <a:t>x,y</a:t>
                </a:r>
                <a:r>
                  <a:rPr lang="en-US" altLang="zh-TW" sz="2000" dirty="0"/>
                  <a:t>) maintains this attribute</a:t>
                </a:r>
                <a:r>
                  <a:rPr lang="en-US" altLang="zh-TW" sz="2000" dirty="0" smtClean="0"/>
                  <a:t>.</a:t>
                </a:r>
              </a:p>
              <a:p>
                <a:r>
                  <a:rPr lang="en-US" altLang="zh-TW" sz="2000" dirty="0" smtClean="0"/>
                  <a:t> 	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 • </a:t>
                </a:r>
                <a:r>
                  <a:rPr lang="en-US" altLang="zh-TW" sz="2000" dirty="0" smtClean="0"/>
                  <a:t>An </a:t>
                </a:r>
                <a:r>
                  <a:rPr lang="en-US" altLang="zh-TW" sz="2000" dirty="0"/>
                  <a:t>array </a:t>
                </a:r>
                <a:r>
                  <a:rPr lang="en-US" altLang="zh-TW" sz="2000" dirty="0" smtClean="0"/>
                  <a:t>A </a:t>
                </a:r>
                <a:r>
                  <a:rPr lang="en-US" altLang="zh-TW" sz="2000" dirty="0"/>
                  <a:t>,A[</a:t>
                </a:r>
                <a:r>
                  <a:rPr lang="en-US" altLang="zh-TW" sz="2000" dirty="0" err="1"/>
                  <a:t>i</a:t>
                </a:r>
                <a:r>
                  <a:rPr lang="en-US" altLang="zh-TW" sz="2000" dirty="0"/>
                  <a:t>]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/>
                  <a:t>. </a:t>
                </a:r>
                <a:r>
                  <a:rPr lang="en-US" altLang="zh-TW" sz="2000" dirty="0" smtClean="0"/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TW" sz="2000" dirty="0"/>
                  <a:t> has the </a:t>
                </a:r>
                <a:r>
                  <a:rPr lang="en-US" altLang="zh-TW" sz="2000" dirty="0" smtClean="0"/>
                  <a:t>greatest </a:t>
                </a:r>
                <a:r>
                  <a:rPr lang="en-US" altLang="zh-TW" sz="2000" dirty="0"/>
                  <a:t>penalty,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has </a:t>
                </a:r>
                <a:r>
                  <a:rPr lang="en-US" altLang="zh-TW" sz="2000" dirty="0"/>
                  <a:t>the second </a:t>
                </a:r>
                <a:r>
                  <a:rPr lang="en-US" altLang="zh-TW" sz="2000" dirty="0" smtClean="0"/>
                  <a:t>	greatest </a:t>
                </a:r>
                <a:r>
                  <a:rPr lang="en-US" altLang="zh-TW" sz="2000" dirty="0"/>
                  <a:t>penalty, and so on, </a:t>
                </a:r>
                <a:endParaRPr lang="en-US" altLang="zh-TW" sz="2000" dirty="0" smtClean="0"/>
              </a:p>
              <a:p>
                <a:r>
                  <a:rPr lang="en-US" altLang="zh-TW" sz="2000" dirty="0"/>
                  <a:t>	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 • </a:t>
                </a:r>
                <a:r>
                  <a:rPr lang="en-US" altLang="zh-TW" sz="2000" dirty="0" smtClean="0"/>
                  <a:t>An </a:t>
                </a:r>
                <a:r>
                  <a:rPr lang="en-US" altLang="zh-TW" sz="2000" dirty="0"/>
                  <a:t>array D such that D[</a:t>
                </a:r>
                <a:r>
                  <a:rPr lang="en-US" altLang="zh-TW" sz="2000" dirty="0" err="1"/>
                  <a:t>i</a:t>
                </a:r>
                <a:r>
                  <a:rPr lang="en-US" altLang="zh-TW" sz="2000" dirty="0"/>
                  <a:t>] contains a pointer to the task with </a:t>
                </a:r>
                <a:r>
                  <a:rPr lang="en-US" altLang="zh-TW" sz="2000" dirty="0" smtClean="0"/>
                  <a:t>deadline </a:t>
                </a:r>
                <a:r>
                  <a:rPr lang="en-US" altLang="zh-TW" sz="2000" dirty="0" err="1"/>
                  <a:t>i</a:t>
                </a:r>
                <a:r>
                  <a:rPr lang="en-US" altLang="zh-TW" sz="2000" dirty="0"/>
                  <a:t>. T</a:t>
                </a:r>
                <a:r>
                  <a:rPr lang="en-US" altLang="zh-TW" sz="2000" dirty="0" smtClean="0"/>
                  <a:t>he 		size 	of </a:t>
                </a:r>
                <a:r>
                  <a:rPr lang="en-US" altLang="zh-TW" sz="2000" dirty="0"/>
                  <a:t>D is at most n, since a task with </a:t>
                </a:r>
                <a:r>
                  <a:rPr lang="en-US" altLang="zh-TW" sz="2000" dirty="0" smtClean="0"/>
                  <a:t>	deadline </a:t>
                </a:r>
                <a:r>
                  <a:rPr lang="en-US" altLang="zh-TW" sz="2000" dirty="0"/>
                  <a:t>later than n can't possibly be </a:t>
                </a:r>
                <a:r>
                  <a:rPr lang="en-US" altLang="zh-TW" sz="2000" dirty="0" smtClean="0"/>
                  <a:t>	scheduled </a:t>
                </a:r>
                <a:r>
                  <a:rPr lang="en-US" altLang="zh-TW" sz="2000" dirty="0"/>
                  <a:t>on time. 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324" y="1905109"/>
                <a:ext cx="8903854" cy="3477875"/>
              </a:xfrm>
              <a:prstGeom prst="rect">
                <a:avLst/>
              </a:prstGeom>
              <a:blipFill>
                <a:blip r:embed="rId2"/>
                <a:stretch>
                  <a:fillRect l="-753" t="-1053" r="-4041" b="-22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5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144</TotalTime>
  <Words>215</Words>
  <Application>Microsoft Office PowerPoint</Application>
  <PresentationFormat>寬螢幕</PresentationFormat>
  <Paragraphs>173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Roboto Mono</vt:lpstr>
      <vt:lpstr>新細明體</vt:lpstr>
      <vt:lpstr>Arial</vt:lpstr>
      <vt:lpstr>Cambria Math</vt:lpstr>
      <vt:lpstr>Gill Sans MT</vt:lpstr>
      <vt:lpstr>Gallery</vt:lpstr>
      <vt:lpstr>HW9-6   第五組</vt:lpstr>
      <vt:lpstr>Argue that this algorithm always gives an optimal answer</vt:lpstr>
      <vt:lpstr>Argue that this algorithm always gives an optimal answer</vt:lpstr>
      <vt:lpstr>Argue that this algorithm always gives an optimal answer</vt:lpstr>
      <vt:lpstr>Argue that this algorithm always gives an optimal answer</vt:lpstr>
      <vt:lpstr>Argue that this algorithm always gives an optimal answer</vt:lpstr>
      <vt:lpstr>Argue that this algorithm always gives an optimal answer</vt:lpstr>
      <vt:lpstr>Argue that this algorithm always gives an optimal answer</vt:lpstr>
      <vt:lpstr>Pseudo code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宏軒 劉</dc:creator>
  <cp:lastModifiedBy>宏軒 劉</cp:lastModifiedBy>
  <cp:revision>16</cp:revision>
  <dcterms:created xsi:type="dcterms:W3CDTF">2019-05-05T07:55:27Z</dcterms:created>
  <dcterms:modified xsi:type="dcterms:W3CDTF">2019-05-06T11:56:24Z</dcterms:modified>
</cp:coreProperties>
</file>